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1"/>
  </p:notesMasterIdLst>
  <p:sldIdLst>
    <p:sldId id="256" r:id="rId2"/>
    <p:sldId id="273" r:id="rId3"/>
    <p:sldId id="272"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4" r:id="rId20"/>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32FDD39-7816-EC48-B74D-B1257BDC58CD}" v="2" dt="2023-02-02T15:48:10.56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7"/>
    <p:restoredTop sz="94645"/>
  </p:normalViewPr>
  <p:slideViewPr>
    <p:cSldViewPr snapToGrid="0">
      <p:cViewPr varScale="1">
        <p:scale>
          <a:sx n="158" d="100"/>
          <a:sy n="158" d="100"/>
        </p:scale>
        <p:origin x="560" y="17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di Wahyu Pribadi" userId="b51fe84f4e6d4b5a" providerId="LiveId" clId="{332FDD39-7816-EC48-B74D-B1257BDC58CD}"/>
    <pc:docChg chg="custSel addSld modSld">
      <pc:chgData name="Adi Wahyu Pribadi" userId="b51fe84f4e6d4b5a" providerId="LiveId" clId="{332FDD39-7816-EC48-B74D-B1257BDC58CD}" dt="2023-02-02T15:53:51.108" v="938" actId="20577"/>
      <pc:docMkLst>
        <pc:docMk/>
      </pc:docMkLst>
      <pc:sldChg chg="addSp delSp modSp new mod modClrScheme chgLayout">
        <pc:chgData name="Adi Wahyu Pribadi" userId="b51fe84f4e6d4b5a" providerId="LiveId" clId="{332FDD39-7816-EC48-B74D-B1257BDC58CD}" dt="2023-02-02T15:49:17.881" v="440" actId="20577"/>
        <pc:sldMkLst>
          <pc:docMk/>
          <pc:sldMk cId="2615580132" sldId="272"/>
        </pc:sldMkLst>
        <pc:spChg chg="del mod ord">
          <ac:chgData name="Adi Wahyu Pribadi" userId="b51fe84f4e6d4b5a" providerId="LiveId" clId="{332FDD39-7816-EC48-B74D-B1257BDC58CD}" dt="2023-02-02T15:43:41.962" v="1" actId="700"/>
          <ac:spMkLst>
            <pc:docMk/>
            <pc:sldMk cId="2615580132" sldId="272"/>
            <ac:spMk id="2" creationId="{CFC3BB29-4C10-C5DB-8AC9-7AD442BB5461}"/>
          </ac:spMkLst>
        </pc:spChg>
        <pc:spChg chg="add mod ord">
          <ac:chgData name="Adi Wahyu Pribadi" userId="b51fe84f4e6d4b5a" providerId="LiveId" clId="{332FDD39-7816-EC48-B74D-B1257BDC58CD}" dt="2023-02-02T15:49:17.881" v="440" actId="20577"/>
          <ac:spMkLst>
            <pc:docMk/>
            <pc:sldMk cId="2615580132" sldId="272"/>
            <ac:spMk id="3" creationId="{E6977768-BD6A-FC30-4A5A-E6BDD53EDEF4}"/>
          </ac:spMkLst>
        </pc:spChg>
        <pc:spChg chg="add mod ord">
          <ac:chgData name="Adi Wahyu Pribadi" userId="b51fe84f4e6d4b5a" providerId="LiveId" clId="{332FDD39-7816-EC48-B74D-B1257BDC58CD}" dt="2023-02-02T15:45:29.802" v="30" actId="20577"/>
          <ac:spMkLst>
            <pc:docMk/>
            <pc:sldMk cId="2615580132" sldId="272"/>
            <ac:spMk id="4" creationId="{7217CEF2-1832-9AAA-DF4B-51F6DB75B887}"/>
          </ac:spMkLst>
        </pc:spChg>
      </pc:sldChg>
      <pc:sldChg chg="addSp delSp modSp new mod modClrScheme chgLayout modNotesTx">
        <pc:chgData name="Adi Wahyu Pribadi" userId="b51fe84f4e6d4b5a" providerId="LiveId" clId="{332FDD39-7816-EC48-B74D-B1257BDC58CD}" dt="2023-02-02T15:53:51.108" v="938" actId="20577"/>
        <pc:sldMkLst>
          <pc:docMk/>
          <pc:sldMk cId="3853800605" sldId="273"/>
        </pc:sldMkLst>
        <pc:spChg chg="del mod ord">
          <ac:chgData name="Adi Wahyu Pribadi" userId="b51fe84f4e6d4b5a" providerId="LiveId" clId="{332FDD39-7816-EC48-B74D-B1257BDC58CD}" dt="2023-02-02T15:46:12.102" v="32" actId="700"/>
          <ac:spMkLst>
            <pc:docMk/>
            <pc:sldMk cId="3853800605" sldId="273"/>
            <ac:spMk id="2" creationId="{CDFAFB9C-72DD-2475-9E32-A065309CD0EE}"/>
          </ac:spMkLst>
        </pc:spChg>
        <pc:spChg chg="add mod ord">
          <ac:chgData name="Adi Wahyu Pribadi" userId="b51fe84f4e6d4b5a" providerId="LiveId" clId="{332FDD39-7816-EC48-B74D-B1257BDC58CD}" dt="2023-02-02T15:48:13.652" v="285" actId="700"/>
          <ac:spMkLst>
            <pc:docMk/>
            <pc:sldMk cId="3853800605" sldId="273"/>
            <ac:spMk id="3" creationId="{37F20F2F-0773-4A82-51C7-BFA9858490B6}"/>
          </ac:spMkLst>
        </pc:spChg>
        <pc:spChg chg="add mod ord">
          <ac:chgData name="Adi Wahyu Pribadi" userId="b51fe84f4e6d4b5a" providerId="LiveId" clId="{332FDD39-7816-EC48-B74D-B1257BDC58CD}" dt="2023-02-02T15:48:13.652" v="285" actId="700"/>
          <ac:spMkLst>
            <pc:docMk/>
            <pc:sldMk cId="3853800605" sldId="273"/>
            <ac:spMk id="4" creationId="{B95C3234-A4A9-8CBD-C09F-7198BE84975B}"/>
          </ac:spMkLst>
        </pc:spChg>
        <pc:spChg chg="add del mod">
          <ac:chgData name="Adi Wahyu Pribadi" userId="b51fe84f4e6d4b5a" providerId="LiveId" clId="{332FDD39-7816-EC48-B74D-B1257BDC58CD}" dt="2023-02-02T15:48:10.562" v="284" actId="767"/>
          <ac:spMkLst>
            <pc:docMk/>
            <pc:sldMk cId="3853800605" sldId="273"/>
            <ac:spMk id="5" creationId="{B1298442-DB34-45B8-4E36-BEAEB11E7617}"/>
          </ac:spMkLst>
        </pc:spChg>
        <pc:spChg chg="add mod ord">
          <ac:chgData name="Adi Wahyu Pribadi" userId="b51fe84f4e6d4b5a" providerId="LiveId" clId="{332FDD39-7816-EC48-B74D-B1257BDC58CD}" dt="2023-02-02T15:48:53.232" v="425" actId="20577"/>
          <ac:spMkLst>
            <pc:docMk/>
            <pc:sldMk cId="3853800605" sldId="273"/>
            <ac:spMk id="6" creationId="{9FB0F357-39FF-4328-750F-7955E9BC42A1}"/>
          </ac:spMkLst>
        </pc:spChg>
      </pc:sldChg>
      <pc:sldChg chg="addSp modSp new mod modClrScheme chgLayout modNotesTx">
        <pc:chgData name="Adi Wahyu Pribadi" userId="b51fe84f4e6d4b5a" providerId="LiveId" clId="{332FDD39-7816-EC48-B74D-B1257BDC58CD}" dt="2023-02-02T15:53:17.485" v="865" actId="20577"/>
        <pc:sldMkLst>
          <pc:docMk/>
          <pc:sldMk cId="2493271317" sldId="274"/>
        </pc:sldMkLst>
        <pc:spChg chg="add mod">
          <ac:chgData name="Adi Wahyu Pribadi" userId="b51fe84f4e6d4b5a" providerId="LiveId" clId="{332FDD39-7816-EC48-B74D-B1257BDC58CD}" dt="2023-02-02T15:50:06.079" v="459" actId="20577"/>
          <ac:spMkLst>
            <pc:docMk/>
            <pc:sldMk cId="2493271317" sldId="274"/>
            <ac:spMk id="2" creationId="{413E015E-C3CD-94B6-7183-15A44D524AA1}"/>
          </ac:spMkLst>
        </pc:spChg>
        <pc:spChg chg="add mod">
          <ac:chgData name="Adi Wahyu Pribadi" userId="b51fe84f4e6d4b5a" providerId="LiveId" clId="{332FDD39-7816-EC48-B74D-B1257BDC58CD}" dt="2023-02-02T15:52:49.804" v="759" actId="20577"/>
          <ac:spMkLst>
            <pc:docMk/>
            <pc:sldMk cId="2493271317" sldId="274"/>
            <ac:spMk id="3" creationId="{C3022D11-8F4F-BF45-99CB-D6080FDD20BC}"/>
          </ac:spMkLst>
        </pc:spChg>
      </pc:sldChg>
    </pc:docChg>
  </pc:docChgLst>
  <pc:docChgLst>
    <pc:chgData name="Adi Wahyu Pribadi" userId="b51fe84f4e6d4b5a" providerId="LiveId" clId="{48CA0F4E-D2D2-47B9-A136-ECD23C2BB307}"/>
    <pc:docChg chg="custSel modSld">
      <pc:chgData name="Adi Wahyu Pribadi" userId="b51fe84f4e6d4b5a" providerId="LiveId" clId="{48CA0F4E-D2D2-47B9-A136-ECD23C2BB307}" dt="2022-11-21T07:21:40.833" v="35" actId="20577"/>
      <pc:docMkLst>
        <pc:docMk/>
      </pc:docMkLst>
      <pc:sldChg chg="modSp mod">
        <pc:chgData name="Adi Wahyu Pribadi" userId="b51fe84f4e6d4b5a" providerId="LiveId" clId="{48CA0F4E-D2D2-47B9-A136-ECD23C2BB307}" dt="2022-11-21T07:21:40.833" v="35" actId="20577"/>
        <pc:sldMkLst>
          <pc:docMk/>
          <pc:sldMk cId="0" sldId="256"/>
        </pc:sldMkLst>
        <pc:spChg chg="mod">
          <ac:chgData name="Adi Wahyu Pribadi" userId="b51fe84f4e6d4b5a" providerId="LiveId" clId="{48CA0F4E-D2D2-47B9-A136-ECD23C2BB307}" dt="2022-11-21T07:21:40.833" v="35" actId="20577"/>
          <ac:spMkLst>
            <pc:docMk/>
            <pc:sldMk cId="0" sldId="256"/>
            <ac:spMk id="55"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8194a0220b_0_5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8194a0220b_0_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8194a0220b_0_5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8194a0220b_0_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8194a0220b_0_6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8194a0220b_0_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8194a0220b_0_7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g8194a0220b_0_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8194a0220b_0_9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g8194a0220b_0_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8194a0220b_0_9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 name="Google Shape;138;g8194a0220b_0_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8194a0220b_0_10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8194a0220b_0_1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8194a0220b_0_11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 name="Google Shape;150;g8194a0220b_0_1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err="1"/>
              <a:t>Berikan</a:t>
            </a:r>
            <a:r>
              <a:rPr lang="en-US" dirty="0"/>
              <a:t> </a:t>
            </a:r>
            <a:r>
              <a:rPr lang="en-US" dirty="0" err="1"/>
              <a:t>pertanyaan</a:t>
            </a:r>
            <a:r>
              <a:rPr lang="en-US" dirty="0"/>
              <a:t> </a:t>
            </a:r>
            <a:r>
              <a:rPr lang="en-US" dirty="0" err="1"/>
              <a:t>ke</a:t>
            </a:r>
            <a:r>
              <a:rPr lang="en-US" dirty="0"/>
              <a:t> </a:t>
            </a:r>
            <a:r>
              <a:rPr lang="en-US" dirty="0" err="1"/>
              <a:t>beberapa</a:t>
            </a:r>
            <a:r>
              <a:rPr lang="en-US" dirty="0"/>
              <a:t> </a:t>
            </a:r>
            <a:r>
              <a:rPr lang="en-US" dirty="0" err="1"/>
              <a:t>peserta</a:t>
            </a:r>
            <a:r>
              <a:rPr lang="en-US" dirty="0"/>
              <a:t> </a:t>
            </a:r>
            <a:r>
              <a:rPr lang="en-US" dirty="0" err="1"/>
              <a:t>terkait</a:t>
            </a:r>
            <a:r>
              <a:rPr lang="en-US" dirty="0"/>
              <a:t> </a:t>
            </a:r>
            <a:r>
              <a:rPr lang="en-US" dirty="0" err="1"/>
              <a:t>konsep</a:t>
            </a:r>
            <a:r>
              <a:rPr lang="en-US" dirty="0"/>
              <a:t> inheritance</a:t>
            </a:r>
          </a:p>
          <a:p>
            <a:r>
              <a:rPr lang="en-US" dirty="0" err="1"/>
              <a:t>Apakah</a:t>
            </a:r>
            <a:r>
              <a:rPr lang="en-US" dirty="0"/>
              <a:t> </a:t>
            </a:r>
            <a:r>
              <a:rPr lang="en-US" dirty="0" err="1"/>
              <a:t>paham</a:t>
            </a:r>
            <a:r>
              <a:rPr lang="en-US" dirty="0"/>
              <a:t> </a:t>
            </a:r>
            <a:r>
              <a:rPr lang="en-US" dirty="0" err="1"/>
              <a:t>contoh</a:t>
            </a:r>
            <a:r>
              <a:rPr lang="en-US" dirty="0"/>
              <a:t> </a:t>
            </a:r>
            <a:r>
              <a:rPr lang="en-US" dirty="0" err="1"/>
              <a:t>Karyawan</a:t>
            </a:r>
            <a:r>
              <a:rPr lang="en-US" dirty="0"/>
              <a:t> dan </a:t>
            </a:r>
            <a:r>
              <a:rPr lang="en-US" dirty="0" err="1"/>
              <a:t>Dosen</a:t>
            </a:r>
            <a:r>
              <a:rPr lang="en-US" dirty="0"/>
              <a:t>?</a:t>
            </a:r>
          </a:p>
        </p:txBody>
      </p:sp>
    </p:spTree>
    <p:extLst>
      <p:ext uri="{BB962C8B-B14F-4D97-AF65-F5344CB8AC3E}">
        <p14:creationId xmlns:p14="http://schemas.microsoft.com/office/powerpoint/2010/main" val="42018851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Salam dan </a:t>
            </a:r>
            <a:r>
              <a:rPr lang="en-US" dirty="0" err="1"/>
              <a:t>beri</a:t>
            </a:r>
            <a:r>
              <a:rPr lang="en-US" dirty="0"/>
              <a:t> </a:t>
            </a:r>
            <a:r>
              <a:rPr lang="en-US"/>
              <a:t>semangat</a:t>
            </a:r>
            <a:endParaRPr lang="en-US" dirty="0"/>
          </a:p>
        </p:txBody>
      </p:sp>
    </p:spTree>
    <p:extLst>
      <p:ext uri="{BB962C8B-B14F-4D97-AF65-F5344CB8AC3E}">
        <p14:creationId xmlns:p14="http://schemas.microsoft.com/office/powerpoint/2010/main" val="41689137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8194a0220b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8194a0220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8194a0220b_0_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8194a0220b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8194a0220b_0_1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8194a0220b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g15759d0cb65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 name="Google Shape;80;g15759d0cb65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8194a0220b_0_2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8194a0220b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8194a0220b_0_3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8194a0220b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8194a0220b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8194a0220b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petanikode.com/java-oop-inheritance/"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s://www.petanikode.com/java-oop-inheritance/"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t>Inheritance</a:t>
            </a:r>
            <a:endParaRPr/>
          </a:p>
        </p:txBody>
      </p:sp>
      <p:sp>
        <p:nvSpPr>
          <p:cNvPr id="55" name="Google Shape;55;p13"/>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a:t>Prepared by Adi Wahyu Pribadi</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Method Overriding</a:t>
            </a:r>
            <a:endParaRPr/>
          </a:p>
        </p:txBody>
      </p:sp>
      <p:sp>
        <p:nvSpPr>
          <p:cNvPr id="103" name="Google Shape;103;p2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a:t>Method Overriding dilakukan saat kita ingin membuat ulang sebuah method pada sub-class atau class anak.</a:t>
            </a:r>
            <a:endParaRPr/>
          </a:p>
          <a:p>
            <a:pPr marL="0" lvl="0" indent="0" algn="l" rtl="0">
              <a:spcBef>
                <a:spcPts val="1600"/>
              </a:spcBef>
              <a:spcAft>
                <a:spcPts val="0"/>
              </a:spcAft>
              <a:buNone/>
            </a:pPr>
            <a:r>
              <a:rPr lang="en"/>
              <a:t>Method Overriding dapat dibuat dengan menambahkan anotasi @Override di atas nama method atau sebelum pembuatan method.</a:t>
            </a:r>
            <a:endParaRPr/>
          </a:p>
          <a:p>
            <a:pPr marL="0" lvl="0" indent="0" algn="l" rtl="0">
              <a:spcBef>
                <a:spcPts val="1600"/>
              </a:spcBef>
              <a:spcAft>
                <a:spcPts val="0"/>
              </a:spcAft>
              <a:buNone/>
            </a:pPr>
            <a:r>
              <a:rPr lang="en"/>
              <a:t>Seperti pada contoh BangunDatar, cara menghitung keliling() dan luas() dari turunan BangunDatar berbeda-beda. Maka kita gunakan @override pada method keliling() dan luas() dari setiap class turunan BangunDatar.</a:t>
            </a:r>
            <a:endParaRPr/>
          </a:p>
          <a:p>
            <a:pPr marL="0" lvl="0" indent="0" algn="l" rtl="0">
              <a:spcBef>
                <a:spcPts val="1600"/>
              </a:spcBef>
              <a:spcAft>
                <a:spcPts val="1600"/>
              </a:spcAft>
              <a:buNone/>
            </a:pPr>
            <a:r>
              <a:rPr lang="en"/>
              <a:t>Lihat lagi di </a:t>
            </a:r>
            <a:r>
              <a:rPr lang="en" u="sng">
                <a:solidFill>
                  <a:schemeClr val="hlink"/>
                </a:solidFill>
                <a:hlinkClick r:id="rId3"/>
              </a:rPr>
              <a:t>https://www.petanikode.com/java-oop-inheritance/</a:t>
            </a:r>
            <a:r>
              <a:rPr lang="en"/>
              <a:t>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Contoh Method Overriding</a:t>
            </a:r>
            <a:endParaRPr/>
          </a:p>
        </p:txBody>
      </p:sp>
      <p:sp>
        <p:nvSpPr>
          <p:cNvPr id="109" name="Google Shape;109;p2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Contoh lain method overriding</a:t>
            </a:r>
            <a:endParaRPr/>
          </a:p>
          <a:p>
            <a:pPr marL="0" lvl="0" indent="0" algn="l" rtl="0">
              <a:spcBef>
                <a:spcPts val="1600"/>
              </a:spcBef>
              <a:spcAft>
                <a:spcPts val="0"/>
              </a:spcAft>
              <a:buNone/>
            </a:pPr>
            <a:r>
              <a:rPr lang="en"/>
              <a:t>Pada class Karyawan ada method kerja() yang menampilkan kata “saya kerja di gedung fakultas teknik”, lalu ada child Dosen yang juga memiliki method kerja() namun di dalamnya menampilkan “saya rapat di ruangan prodi”</a:t>
            </a:r>
            <a:endParaRPr/>
          </a:p>
          <a:p>
            <a:pPr marL="0" lvl="0" indent="0" algn="l" rtl="0">
              <a:spcBef>
                <a:spcPts val="1600"/>
              </a:spcBef>
              <a:spcAft>
                <a:spcPts val="1600"/>
              </a:spcAft>
              <a:buNone/>
            </a:pPr>
            <a:r>
              <a:rPr lang="en"/>
              <a:t>Kita bisa bilang bahwa method kerja() di Dosen menimpa/</a:t>
            </a:r>
            <a:r>
              <a:rPr lang="en" i="1"/>
              <a:t>overriding</a:t>
            </a:r>
            <a:r>
              <a:rPr lang="en"/>
              <a:t> method kerja() di Karyawan. Sedangkan method kerja() di Karyawan ditimpa/</a:t>
            </a:r>
            <a:r>
              <a:rPr lang="en" i="1"/>
              <a:t>overriden</a:t>
            </a:r>
            <a:r>
              <a:rPr lang="en"/>
              <a:t> oleh method kerja() Dosen.</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Java Modifiers</a:t>
            </a:r>
            <a:endParaRPr/>
          </a:p>
        </p:txBody>
      </p:sp>
      <p:sp>
        <p:nvSpPr>
          <p:cNvPr id="115" name="Google Shape;115;p2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Class dalam program Java dapat saling berhubungan dengan cara memberikan akses terhadap member mereka.</a:t>
            </a:r>
            <a:endParaRPr/>
          </a:p>
          <a:p>
            <a:pPr marL="0" lvl="0" indent="0" algn="l" rtl="0">
              <a:spcBef>
                <a:spcPts val="1600"/>
              </a:spcBef>
              <a:spcAft>
                <a:spcPts val="0"/>
              </a:spcAft>
              <a:buNone/>
            </a:pPr>
            <a:r>
              <a:rPr lang="en"/>
              <a:t>Semua yang ada di dalam class (atribut dan method) disebut member. Biasanya akan ada tingkatan akses yang disebut modifier.</a:t>
            </a:r>
            <a:endParaRPr/>
          </a:p>
          <a:p>
            <a:pPr marL="0" lvl="0" indent="0" algn="l" rtl="0">
              <a:spcBef>
                <a:spcPts val="1600"/>
              </a:spcBef>
              <a:spcAft>
                <a:spcPts val="1600"/>
              </a:spcAft>
              <a:buNone/>
            </a:pPr>
            <a:r>
              <a:rPr lang="en"/>
              <a:t>Pada hubungan inheritance, semua member di dalam class induk akan bisa diakses oleh class anak (subclass), kecuali member tersebut diberikan modifier private.</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Java Modifiers: public, private, dan protected.</a:t>
            </a:r>
            <a:endParaRPr/>
          </a:p>
        </p:txBody>
      </p:sp>
      <p:sp>
        <p:nvSpPr>
          <p:cNvPr id="121" name="Google Shape;121;p23"/>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Apabila kita tidak menggunakan tiga kata kunci tersebut, maka member atau class itu tidak menggunakan modifier (no modifier).</a:t>
            </a:r>
            <a:endParaRPr/>
          </a:p>
          <a:p>
            <a:pPr marL="0" lvl="0" indent="0" algn="l" rtl="0">
              <a:spcBef>
                <a:spcPts val="1600"/>
              </a:spcBef>
              <a:spcAft>
                <a:spcPts val="0"/>
              </a:spcAft>
              <a:buNone/>
            </a:pPr>
            <a:r>
              <a:rPr lang="en"/>
              <a:t>Masing-masing modifier akan menentukan di mana saja member bisa diakses.</a:t>
            </a:r>
            <a:endParaRPr/>
          </a:p>
          <a:p>
            <a:pPr marL="0" lvl="0" indent="0" algn="l" rtl="0">
              <a:spcBef>
                <a:spcPts val="1600"/>
              </a:spcBef>
              <a:spcAft>
                <a:spcPts val="0"/>
              </a:spcAft>
              <a:buNone/>
            </a:pPr>
            <a:r>
              <a:rPr lang="en"/>
              <a:t>Di diagram UML</a:t>
            </a:r>
            <a:endParaRPr/>
          </a:p>
          <a:p>
            <a:pPr marL="0" lvl="0" indent="0" algn="l" rtl="0">
              <a:spcBef>
                <a:spcPts val="1600"/>
              </a:spcBef>
              <a:spcAft>
                <a:spcPts val="1600"/>
              </a:spcAft>
              <a:buNone/>
            </a:pPr>
            <a:r>
              <a:rPr lang="en"/>
              <a:t>Public tanda plus ‘+’</a:t>
            </a:r>
            <a:br>
              <a:rPr lang="en"/>
            </a:br>
            <a:r>
              <a:rPr lang="en"/>
              <a:t>Private tanda min ‘-’</a:t>
            </a:r>
            <a:br>
              <a:rPr lang="en"/>
            </a:br>
            <a:r>
              <a:rPr lang="en"/>
              <a:t>Protected tanda pagar ‘#’</a:t>
            </a:r>
            <a:endParaRPr/>
          </a:p>
        </p:txBody>
      </p:sp>
      <p:sp>
        <p:nvSpPr>
          <p:cNvPr id="122" name="Google Shape;122;p23"/>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a:p>
            <a:pPr marL="0" lvl="0" indent="0" algn="l" rtl="0">
              <a:spcBef>
                <a:spcPts val="1600"/>
              </a:spcBef>
              <a:spcAft>
                <a:spcPts val="0"/>
              </a:spcAft>
              <a:buNone/>
            </a:pPr>
            <a:endParaRPr/>
          </a:p>
          <a:p>
            <a:pPr marL="0" lvl="0" indent="0" algn="l" rtl="0">
              <a:spcBef>
                <a:spcPts val="1600"/>
              </a:spcBef>
              <a:spcAft>
                <a:spcPts val="0"/>
              </a:spcAft>
              <a:buNone/>
            </a:pPr>
            <a:endParaRPr/>
          </a:p>
          <a:p>
            <a:pPr marL="0" lvl="0" indent="0" algn="l" rtl="0">
              <a:spcBef>
                <a:spcPts val="1600"/>
              </a:spcBef>
              <a:spcAft>
                <a:spcPts val="0"/>
              </a:spcAft>
              <a:buNone/>
            </a:pPr>
            <a:endParaRPr/>
          </a:p>
          <a:p>
            <a:pPr marL="457200" lvl="0" indent="-317500" algn="l" rtl="0">
              <a:spcBef>
                <a:spcPts val="1600"/>
              </a:spcBef>
              <a:spcAft>
                <a:spcPts val="0"/>
              </a:spcAft>
              <a:buSzPts val="1400"/>
              <a:buChar char="-"/>
            </a:pPr>
            <a:r>
              <a:rPr lang="en"/>
              <a:t>Y artinya bisa diakses;</a:t>
            </a:r>
            <a:endParaRPr/>
          </a:p>
          <a:p>
            <a:pPr marL="457200" lvl="0" indent="-317500" algn="l" rtl="0">
              <a:spcBef>
                <a:spcPts val="0"/>
              </a:spcBef>
              <a:spcAft>
                <a:spcPts val="0"/>
              </a:spcAft>
              <a:buSzPts val="1400"/>
              <a:buChar char="-"/>
            </a:pPr>
            <a:r>
              <a:rPr lang="en"/>
              <a:t>N artinya tidak bisa diakses;</a:t>
            </a:r>
            <a:endParaRPr/>
          </a:p>
          <a:p>
            <a:pPr marL="457200" lvl="0" indent="-317500" algn="l" rtl="0">
              <a:spcBef>
                <a:spcPts val="0"/>
              </a:spcBef>
              <a:spcAft>
                <a:spcPts val="0"/>
              </a:spcAft>
              <a:buSzPts val="1400"/>
              <a:buChar char="-"/>
            </a:pPr>
            <a:r>
              <a:rPr lang="en"/>
              <a:t>Subclass artinya class anak;</a:t>
            </a:r>
            <a:endParaRPr/>
          </a:p>
          <a:p>
            <a:pPr marL="457200" lvl="0" indent="-317500" algn="l" rtl="0">
              <a:spcBef>
                <a:spcPts val="0"/>
              </a:spcBef>
              <a:spcAft>
                <a:spcPts val="0"/>
              </a:spcAft>
              <a:buSzPts val="1400"/>
              <a:buChar char="-"/>
            </a:pPr>
            <a:r>
              <a:rPr lang="en"/>
              <a:t>World artinya seluruh package di aplikasi.</a:t>
            </a:r>
            <a:endParaRPr/>
          </a:p>
        </p:txBody>
      </p:sp>
      <p:pic>
        <p:nvPicPr>
          <p:cNvPr id="123" name="Google Shape;123;p23"/>
          <p:cNvPicPr preferRelativeResize="0"/>
          <p:nvPr/>
        </p:nvPicPr>
        <p:blipFill>
          <a:blip r:embed="rId3">
            <a:alphaModFix/>
          </a:blip>
          <a:stretch>
            <a:fillRect/>
          </a:stretch>
        </p:blipFill>
        <p:spPr>
          <a:xfrm>
            <a:off x="4832400" y="1152476"/>
            <a:ext cx="4106825" cy="1535075"/>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2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Java Modifiers</a:t>
            </a:r>
            <a:endParaRPr/>
          </a:p>
        </p:txBody>
      </p:sp>
      <p:sp>
        <p:nvSpPr>
          <p:cNvPr id="129" name="Google Shape;129;p24"/>
          <p:cNvSpPr txBox="1">
            <a:spLocks noGrp="1"/>
          </p:cNvSpPr>
          <p:nvPr>
            <p:ph type="body" idx="1"/>
          </p:nvPr>
        </p:nvSpPr>
        <p:spPr>
          <a:xfrm>
            <a:off x="311700" y="1152475"/>
            <a:ext cx="8520600" cy="3608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t>Public</a:t>
            </a:r>
            <a:r>
              <a:rPr lang="en"/>
              <a:t>: modifier public akan membuat member dan class bisa diakses dari mana saja.</a:t>
            </a:r>
            <a:endParaRPr/>
          </a:p>
          <a:p>
            <a:pPr marL="0" lvl="0" indent="0" algn="l" rtl="0">
              <a:spcBef>
                <a:spcPts val="1600"/>
              </a:spcBef>
              <a:spcAft>
                <a:spcPts val="0"/>
              </a:spcAft>
              <a:buNone/>
            </a:pPr>
            <a:r>
              <a:rPr lang="en" b="1"/>
              <a:t>Private</a:t>
            </a:r>
            <a:r>
              <a:rPr lang="en"/>
              <a:t>: Modifier private akan membuat member hanya bisa diakses oleh dari dalam class itu sendiri.</a:t>
            </a:r>
            <a:endParaRPr/>
          </a:p>
          <a:p>
            <a:pPr marL="0" lvl="0" indent="0" algn="l" rtl="0">
              <a:spcBef>
                <a:spcPts val="1600"/>
              </a:spcBef>
              <a:spcAft>
                <a:spcPts val="0"/>
              </a:spcAft>
              <a:buNone/>
            </a:pPr>
            <a:r>
              <a:rPr lang="en" b="1"/>
              <a:t>Protected</a:t>
            </a:r>
            <a:r>
              <a:rPr lang="en"/>
              <a:t>: Modifier protected akan membuat member dan class hanya bisa diakses dari:</a:t>
            </a:r>
            <a:endParaRPr/>
          </a:p>
          <a:p>
            <a:pPr marL="457200" lvl="0" indent="-342900" algn="l" rtl="0">
              <a:spcBef>
                <a:spcPts val="1600"/>
              </a:spcBef>
              <a:spcAft>
                <a:spcPts val="0"/>
              </a:spcAft>
              <a:buSzPts val="1800"/>
              <a:buChar char="-"/>
            </a:pPr>
            <a:r>
              <a:rPr lang="en"/>
              <a:t>Class itu sendiri;</a:t>
            </a:r>
            <a:endParaRPr/>
          </a:p>
          <a:p>
            <a:pPr marL="457200" lvl="0" indent="-342900" algn="l" rtl="0">
              <a:spcBef>
                <a:spcPts val="0"/>
              </a:spcBef>
              <a:spcAft>
                <a:spcPts val="0"/>
              </a:spcAft>
              <a:buSzPts val="1800"/>
              <a:buChar char="-"/>
            </a:pPr>
            <a:r>
              <a:rPr lang="en"/>
              <a:t>Sub class atau class anak;</a:t>
            </a:r>
            <a:endParaRPr/>
          </a:p>
          <a:p>
            <a:pPr marL="457200" lvl="0" indent="-342900" algn="l" rtl="0">
              <a:spcBef>
                <a:spcPts val="0"/>
              </a:spcBef>
              <a:spcAft>
                <a:spcPts val="0"/>
              </a:spcAft>
              <a:buSzPts val="1800"/>
              <a:buChar char="-"/>
            </a:pPr>
            <a:r>
              <a:rPr lang="en"/>
              <a:t>Package (class yang berada satu package dengannya).</a:t>
            </a:r>
            <a:endParaRPr/>
          </a:p>
          <a:p>
            <a:pPr marL="0" lvl="0" indent="0" algn="l" rtl="0">
              <a:spcBef>
                <a:spcPts val="1600"/>
              </a:spcBef>
              <a:spcAft>
                <a:spcPts val="0"/>
              </a:spcAft>
              <a:buNone/>
            </a:pPr>
            <a:endParaRPr/>
          </a:p>
          <a:p>
            <a:pPr marL="0" lvl="0" indent="0" algn="l" rtl="0">
              <a:spcBef>
                <a:spcPts val="1600"/>
              </a:spcBef>
              <a:spcAft>
                <a:spcPts val="1600"/>
              </a:spcAft>
              <a:buNone/>
            </a:pP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2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UML: Class Diagrams</a:t>
            </a:r>
            <a:endParaRPr/>
          </a:p>
        </p:txBody>
      </p:sp>
      <p:pic>
        <p:nvPicPr>
          <p:cNvPr id="135" name="Google Shape;135;p25"/>
          <p:cNvPicPr preferRelativeResize="0"/>
          <p:nvPr/>
        </p:nvPicPr>
        <p:blipFill>
          <a:blip r:embed="rId3">
            <a:alphaModFix/>
          </a:blip>
          <a:stretch>
            <a:fillRect/>
          </a:stretch>
        </p:blipFill>
        <p:spPr>
          <a:xfrm>
            <a:off x="3262313" y="1263975"/>
            <a:ext cx="2619375" cy="325755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26"/>
          <p:cNvSpPr txBox="1"/>
          <p:nvPr/>
        </p:nvSpPr>
        <p:spPr>
          <a:xfrm>
            <a:off x="786150" y="0"/>
            <a:ext cx="6595800" cy="4883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1100">
                <a:solidFill>
                  <a:srgbClr val="434F54"/>
                </a:solidFill>
                <a:latin typeface="Consolas"/>
                <a:ea typeface="Consolas"/>
                <a:cs typeface="Consolas"/>
                <a:sym typeface="Consolas"/>
              </a:rPr>
              <a:t>package app;</a:t>
            </a:r>
            <a:br>
              <a:rPr lang="en" sz="1100">
                <a:solidFill>
                  <a:srgbClr val="434F54"/>
                </a:solidFill>
                <a:latin typeface="Consolas"/>
                <a:ea typeface="Consolas"/>
                <a:cs typeface="Consolas"/>
                <a:sym typeface="Consolas"/>
              </a:rPr>
            </a:br>
            <a:br>
              <a:rPr lang="en" sz="1100">
                <a:solidFill>
                  <a:srgbClr val="434F54"/>
                </a:solidFill>
                <a:latin typeface="Consolas"/>
                <a:ea typeface="Consolas"/>
                <a:cs typeface="Consolas"/>
                <a:sym typeface="Consolas"/>
              </a:rPr>
            </a:br>
            <a:r>
              <a:rPr lang="en" sz="1100">
                <a:solidFill>
                  <a:srgbClr val="00979D"/>
                </a:solidFill>
                <a:latin typeface="Consolas"/>
                <a:ea typeface="Consolas"/>
                <a:cs typeface="Consolas"/>
                <a:sym typeface="Consolas"/>
              </a:rPr>
              <a:t>class</a:t>
            </a:r>
            <a:r>
              <a:rPr lang="en" sz="1100">
                <a:solidFill>
                  <a:srgbClr val="434F54"/>
                </a:solidFill>
                <a:latin typeface="Consolas"/>
                <a:ea typeface="Consolas"/>
                <a:cs typeface="Consolas"/>
                <a:sym typeface="Consolas"/>
              </a:rPr>
              <a:t> </a:t>
            </a:r>
            <a:r>
              <a:rPr lang="en" sz="1100" b="1">
                <a:solidFill>
                  <a:srgbClr val="880000"/>
                </a:solidFill>
                <a:latin typeface="Consolas"/>
                <a:ea typeface="Consolas"/>
                <a:cs typeface="Consolas"/>
                <a:sym typeface="Consolas"/>
              </a:rPr>
              <a:t>Karyawan</a:t>
            </a:r>
            <a:r>
              <a:rPr lang="en" sz="1100">
                <a:solidFill>
                  <a:srgbClr val="434F54"/>
                </a:solidFill>
                <a:latin typeface="Consolas"/>
                <a:ea typeface="Consolas"/>
                <a:cs typeface="Consolas"/>
                <a:sym typeface="Consolas"/>
              </a:rPr>
              <a:t> {</a:t>
            </a:r>
            <a:br>
              <a:rPr lang="en" sz="1100">
                <a:solidFill>
                  <a:srgbClr val="434F54"/>
                </a:solidFill>
                <a:latin typeface="Consolas"/>
                <a:ea typeface="Consolas"/>
                <a:cs typeface="Consolas"/>
                <a:sym typeface="Consolas"/>
              </a:rPr>
            </a:br>
            <a:r>
              <a:rPr lang="en" sz="1100">
                <a:solidFill>
                  <a:srgbClr val="434F54"/>
                </a:solidFill>
                <a:latin typeface="Consolas"/>
                <a:ea typeface="Consolas"/>
                <a:cs typeface="Consolas"/>
                <a:sym typeface="Consolas"/>
              </a:rPr>
              <a:t>    </a:t>
            </a:r>
            <a:r>
              <a:rPr lang="en" sz="1100">
                <a:solidFill>
                  <a:srgbClr val="00979D"/>
                </a:solidFill>
                <a:latin typeface="Consolas"/>
                <a:ea typeface="Consolas"/>
                <a:cs typeface="Consolas"/>
                <a:sym typeface="Consolas"/>
              </a:rPr>
              <a:t>protected</a:t>
            </a:r>
            <a:r>
              <a:rPr lang="en" sz="1100">
                <a:solidFill>
                  <a:srgbClr val="434F54"/>
                </a:solidFill>
                <a:latin typeface="Consolas"/>
                <a:ea typeface="Consolas"/>
                <a:cs typeface="Consolas"/>
                <a:sym typeface="Consolas"/>
              </a:rPr>
              <a:t> String kodeKaryawan;</a:t>
            </a:r>
            <a:br>
              <a:rPr lang="en" sz="1100">
                <a:solidFill>
                  <a:srgbClr val="434F54"/>
                </a:solidFill>
                <a:latin typeface="Consolas"/>
                <a:ea typeface="Consolas"/>
                <a:cs typeface="Consolas"/>
                <a:sym typeface="Consolas"/>
              </a:rPr>
            </a:br>
            <a:r>
              <a:rPr lang="en" sz="1100">
                <a:solidFill>
                  <a:srgbClr val="434F54"/>
                </a:solidFill>
                <a:latin typeface="Consolas"/>
                <a:ea typeface="Consolas"/>
                <a:cs typeface="Consolas"/>
                <a:sym typeface="Consolas"/>
              </a:rPr>
              <a:t>    </a:t>
            </a:r>
            <a:r>
              <a:rPr lang="en" sz="1100">
                <a:solidFill>
                  <a:srgbClr val="00979D"/>
                </a:solidFill>
                <a:latin typeface="Consolas"/>
                <a:ea typeface="Consolas"/>
                <a:cs typeface="Consolas"/>
                <a:sym typeface="Consolas"/>
              </a:rPr>
              <a:t>protected</a:t>
            </a:r>
            <a:r>
              <a:rPr lang="en" sz="1100">
                <a:solidFill>
                  <a:srgbClr val="434F54"/>
                </a:solidFill>
                <a:latin typeface="Consolas"/>
                <a:ea typeface="Consolas"/>
                <a:cs typeface="Consolas"/>
                <a:sym typeface="Consolas"/>
              </a:rPr>
              <a:t> String nama;</a:t>
            </a:r>
            <a:br>
              <a:rPr lang="en" sz="1100">
                <a:solidFill>
                  <a:srgbClr val="434F54"/>
                </a:solidFill>
                <a:latin typeface="Consolas"/>
                <a:ea typeface="Consolas"/>
                <a:cs typeface="Consolas"/>
                <a:sym typeface="Consolas"/>
              </a:rPr>
            </a:br>
            <a:br>
              <a:rPr lang="en" sz="1100">
                <a:solidFill>
                  <a:srgbClr val="434F54"/>
                </a:solidFill>
                <a:latin typeface="Consolas"/>
                <a:ea typeface="Consolas"/>
                <a:cs typeface="Consolas"/>
                <a:sym typeface="Consolas"/>
              </a:rPr>
            </a:br>
            <a:r>
              <a:rPr lang="en" sz="1100">
                <a:solidFill>
                  <a:srgbClr val="434F54"/>
                </a:solidFill>
                <a:latin typeface="Consolas"/>
                <a:ea typeface="Consolas"/>
                <a:cs typeface="Consolas"/>
                <a:sym typeface="Consolas"/>
              </a:rPr>
              <a:t>    </a:t>
            </a:r>
            <a:r>
              <a:rPr lang="en" sz="1100">
                <a:solidFill>
                  <a:srgbClr val="00979D"/>
                </a:solidFill>
                <a:latin typeface="Consolas"/>
                <a:ea typeface="Consolas"/>
                <a:cs typeface="Consolas"/>
                <a:sym typeface="Consolas"/>
              </a:rPr>
              <a:t>public</a:t>
            </a:r>
            <a:r>
              <a:rPr lang="en" sz="1100">
                <a:solidFill>
                  <a:srgbClr val="728E00"/>
                </a:solidFill>
                <a:latin typeface="Consolas"/>
                <a:ea typeface="Consolas"/>
                <a:cs typeface="Consolas"/>
                <a:sym typeface="Consolas"/>
              </a:rPr>
              <a:t> </a:t>
            </a:r>
            <a:r>
              <a:rPr lang="en" sz="1100" b="1">
                <a:solidFill>
                  <a:srgbClr val="880000"/>
                </a:solidFill>
                <a:latin typeface="Consolas"/>
                <a:ea typeface="Consolas"/>
                <a:cs typeface="Consolas"/>
                <a:sym typeface="Consolas"/>
              </a:rPr>
              <a:t>Karyawan</a:t>
            </a:r>
            <a:r>
              <a:rPr lang="en" sz="1100">
                <a:solidFill>
                  <a:srgbClr val="728E00"/>
                </a:solidFill>
                <a:latin typeface="Consolas"/>
                <a:ea typeface="Consolas"/>
                <a:cs typeface="Consolas"/>
                <a:sym typeface="Consolas"/>
              </a:rPr>
              <a:t>(String kodeKaryawan, String nama) </a:t>
            </a:r>
            <a:r>
              <a:rPr lang="en" sz="1100">
                <a:solidFill>
                  <a:srgbClr val="434F54"/>
                </a:solidFill>
                <a:latin typeface="Consolas"/>
                <a:ea typeface="Consolas"/>
                <a:cs typeface="Consolas"/>
                <a:sym typeface="Consolas"/>
              </a:rPr>
              <a:t>{</a:t>
            </a:r>
            <a:br>
              <a:rPr lang="en" sz="1100">
                <a:solidFill>
                  <a:srgbClr val="434F54"/>
                </a:solidFill>
                <a:latin typeface="Consolas"/>
                <a:ea typeface="Consolas"/>
                <a:cs typeface="Consolas"/>
                <a:sym typeface="Consolas"/>
              </a:rPr>
            </a:br>
            <a:r>
              <a:rPr lang="en" sz="1100">
                <a:solidFill>
                  <a:srgbClr val="434F54"/>
                </a:solidFill>
                <a:latin typeface="Consolas"/>
                <a:ea typeface="Consolas"/>
                <a:cs typeface="Consolas"/>
                <a:sym typeface="Consolas"/>
              </a:rPr>
              <a:t>        </a:t>
            </a:r>
            <a:r>
              <a:rPr lang="en" sz="1100">
                <a:solidFill>
                  <a:srgbClr val="00979D"/>
                </a:solidFill>
                <a:latin typeface="Consolas"/>
                <a:ea typeface="Consolas"/>
                <a:cs typeface="Consolas"/>
                <a:sym typeface="Consolas"/>
              </a:rPr>
              <a:t>this</a:t>
            </a:r>
            <a:r>
              <a:rPr lang="en" sz="1100">
                <a:solidFill>
                  <a:srgbClr val="434F54"/>
                </a:solidFill>
                <a:latin typeface="Consolas"/>
                <a:ea typeface="Consolas"/>
                <a:cs typeface="Consolas"/>
                <a:sym typeface="Consolas"/>
              </a:rPr>
              <a:t>.kodeKaryawan = kodeKaryawan;</a:t>
            </a:r>
            <a:br>
              <a:rPr lang="en" sz="1100">
                <a:solidFill>
                  <a:srgbClr val="434F54"/>
                </a:solidFill>
                <a:latin typeface="Consolas"/>
                <a:ea typeface="Consolas"/>
                <a:cs typeface="Consolas"/>
                <a:sym typeface="Consolas"/>
              </a:rPr>
            </a:br>
            <a:r>
              <a:rPr lang="en" sz="1100">
                <a:solidFill>
                  <a:srgbClr val="434F54"/>
                </a:solidFill>
                <a:latin typeface="Consolas"/>
                <a:ea typeface="Consolas"/>
                <a:cs typeface="Consolas"/>
                <a:sym typeface="Consolas"/>
              </a:rPr>
              <a:t>        </a:t>
            </a:r>
            <a:r>
              <a:rPr lang="en" sz="1100">
                <a:solidFill>
                  <a:srgbClr val="00979D"/>
                </a:solidFill>
                <a:latin typeface="Consolas"/>
                <a:ea typeface="Consolas"/>
                <a:cs typeface="Consolas"/>
                <a:sym typeface="Consolas"/>
              </a:rPr>
              <a:t>this</a:t>
            </a:r>
            <a:r>
              <a:rPr lang="en" sz="1100">
                <a:solidFill>
                  <a:srgbClr val="434F54"/>
                </a:solidFill>
                <a:latin typeface="Consolas"/>
                <a:ea typeface="Consolas"/>
                <a:cs typeface="Consolas"/>
                <a:sym typeface="Consolas"/>
              </a:rPr>
              <a:t>.nama = nama;</a:t>
            </a:r>
            <a:br>
              <a:rPr lang="en" sz="1100">
                <a:solidFill>
                  <a:srgbClr val="434F54"/>
                </a:solidFill>
                <a:latin typeface="Consolas"/>
                <a:ea typeface="Consolas"/>
                <a:cs typeface="Consolas"/>
                <a:sym typeface="Consolas"/>
              </a:rPr>
            </a:br>
            <a:r>
              <a:rPr lang="en" sz="1100">
                <a:solidFill>
                  <a:srgbClr val="434F54"/>
                </a:solidFill>
                <a:latin typeface="Consolas"/>
                <a:ea typeface="Consolas"/>
                <a:cs typeface="Consolas"/>
                <a:sym typeface="Consolas"/>
              </a:rPr>
              <a:t>    }</a:t>
            </a:r>
            <a:br>
              <a:rPr lang="en" sz="1100">
                <a:solidFill>
                  <a:srgbClr val="434F54"/>
                </a:solidFill>
                <a:latin typeface="Consolas"/>
                <a:ea typeface="Consolas"/>
                <a:cs typeface="Consolas"/>
                <a:sym typeface="Consolas"/>
              </a:rPr>
            </a:br>
            <a:br>
              <a:rPr lang="en" sz="1100">
                <a:solidFill>
                  <a:srgbClr val="434F54"/>
                </a:solidFill>
                <a:latin typeface="Consolas"/>
                <a:ea typeface="Consolas"/>
                <a:cs typeface="Consolas"/>
                <a:sym typeface="Consolas"/>
              </a:rPr>
            </a:br>
            <a:r>
              <a:rPr lang="en" sz="1100">
                <a:solidFill>
                  <a:srgbClr val="434F54"/>
                </a:solidFill>
                <a:latin typeface="Consolas"/>
                <a:ea typeface="Consolas"/>
                <a:cs typeface="Consolas"/>
                <a:sym typeface="Consolas"/>
              </a:rPr>
              <a:t>    </a:t>
            </a:r>
            <a:r>
              <a:rPr lang="en" sz="1100">
                <a:solidFill>
                  <a:srgbClr val="00979D"/>
                </a:solidFill>
                <a:latin typeface="Consolas"/>
                <a:ea typeface="Consolas"/>
                <a:cs typeface="Consolas"/>
                <a:sym typeface="Consolas"/>
              </a:rPr>
              <a:t>public</a:t>
            </a:r>
            <a:r>
              <a:rPr lang="en" sz="1100">
                <a:solidFill>
                  <a:srgbClr val="728E00"/>
                </a:solidFill>
                <a:latin typeface="Consolas"/>
                <a:ea typeface="Consolas"/>
                <a:cs typeface="Consolas"/>
                <a:sym typeface="Consolas"/>
              </a:rPr>
              <a:t> </a:t>
            </a:r>
            <a:r>
              <a:rPr lang="en" sz="1100">
                <a:solidFill>
                  <a:srgbClr val="00979D"/>
                </a:solidFill>
                <a:latin typeface="Consolas"/>
                <a:ea typeface="Consolas"/>
                <a:cs typeface="Consolas"/>
                <a:sym typeface="Consolas"/>
              </a:rPr>
              <a:t>void</a:t>
            </a:r>
            <a:r>
              <a:rPr lang="en" sz="1100">
                <a:solidFill>
                  <a:srgbClr val="728E00"/>
                </a:solidFill>
                <a:latin typeface="Consolas"/>
                <a:ea typeface="Consolas"/>
                <a:cs typeface="Consolas"/>
                <a:sym typeface="Consolas"/>
              </a:rPr>
              <a:t> </a:t>
            </a:r>
            <a:r>
              <a:rPr lang="en" sz="1100" b="1">
                <a:solidFill>
                  <a:srgbClr val="880000"/>
                </a:solidFill>
                <a:latin typeface="Consolas"/>
                <a:ea typeface="Consolas"/>
                <a:cs typeface="Consolas"/>
                <a:sym typeface="Consolas"/>
              </a:rPr>
              <a:t>absenPagi</a:t>
            </a:r>
            <a:r>
              <a:rPr lang="en" sz="1100">
                <a:solidFill>
                  <a:srgbClr val="728E00"/>
                </a:solidFill>
                <a:latin typeface="Consolas"/>
                <a:ea typeface="Consolas"/>
                <a:cs typeface="Consolas"/>
                <a:sym typeface="Consolas"/>
              </a:rPr>
              <a:t>() </a:t>
            </a:r>
            <a:r>
              <a:rPr lang="en" sz="1100">
                <a:solidFill>
                  <a:srgbClr val="434F54"/>
                </a:solidFill>
                <a:latin typeface="Consolas"/>
                <a:ea typeface="Consolas"/>
                <a:cs typeface="Consolas"/>
                <a:sym typeface="Consolas"/>
              </a:rPr>
              <a:t>{ System.out.println(</a:t>
            </a:r>
            <a:r>
              <a:rPr lang="en" sz="1100">
                <a:solidFill>
                  <a:srgbClr val="00979D"/>
                </a:solidFill>
                <a:latin typeface="Consolas"/>
                <a:ea typeface="Consolas"/>
                <a:cs typeface="Consolas"/>
                <a:sym typeface="Consolas"/>
              </a:rPr>
              <a:t>this</a:t>
            </a:r>
            <a:r>
              <a:rPr lang="en" sz="1100">
                <a:solidFill>
                  <a:srgbClr val="434F54"/>
                </a:solidFill>
                <a:latin typeface="Consolas"/>
                <a:ea typeface="Consolas"/>
                <a:cs typeface="Consolas"/>
                <a:sym typeface="Consolas"/>
              </a:rPr>
              <a:t>.nama + </a:t>
            </a:r>
            <a:r>
              <a:rPr lang="en" sz="1100">
                <a:solidFill>
                  <a:srgbClr val="005C5F"/>
                </a:solidFill>
                <a:latin typeface="Consolas"/>
                <a:ea typeface="Consolas"/>
                <a:cs typeface="Consolas"/>
                <a:sym typeface="Consolas"/>
              </a:rPr>
              <a:t>": absen pagi"</a:t>
            </a:r>
            <a:r>
              <a:rPr lang="en" sz="1100">
                <a:solidFill>
                  <a:srgbClr val="434F54"/>
                </a:solidFill>
                <a:latin typeface="Consolas"/>
                <a:ea typeface="Consolas"/>
                <a:cs typeface="Consolas"/>
                <a:sym typeface="Consolas"/>
              </a:rPr>
              <a:t>);</a:t>
            </a:r>
            <a:br>
              <a:rPr lang="en" sz="1100">
                <a:solidFill>
                  <a:srgbClr val="434F54"/>
                </a:solidFill>
                <a:latin typeface="Consolas"/>
                <a:ea typeface="Consolas"/>
                <a:cs typeface="Consolas"/>
                <a:sym typeface="Consolas"/>
              </a:rPr>
            </a:br>
            <a:r>
              <a:rPr lang="en" sz="1100">
                <a:solidFill>
                  <a:srgbClr val="434F54"/>
                </a:solidFill>
                <a:latin typeface="Consolas"/>
                <a:ea typeface="Consolas"/>
                <a:cs typeface="Consolas"/>
                <a:sym typeface="Consolas"/>
              </a:rPr>
              <a:t>    }</a:t>
            </a:r>
            <a:br>
              <a:rPr lang="en" sz="1100">
                <a:solidFill>
                  <a:srgbClr val="434F54"/>
                </a:solidFill>
                <a:latin typeface="Consolas"/>
                <a:ea typeface="Consolas"/>
                <a:cs typeface="Consolas"/>
                <a:sym typeface="Consolas"/>
              </a:rPr>
            </a:br>
            <a:br>
              <a:rPr lang="en" sz="1100">
                <a:solidFill>
                  <a:srgbClr val="434F54"/>
                </a:solidFill>
                <a:latin typeface="Consolas"/>
                <a:ea typeface="Consolas"/>
                <a:cs typeface="Consolas"/>
                <a:sym typeface="Consolas"/>
              </a:rPr>
            </a:br>
            <a:r>
              <a:rPr lang="en" sz="1100">
                <a:solidFill>
                  <a:srgbClr val="434F54"/>
                </a:solidFill>
                <a:latin typeface="Consolas"/>
                <a:ea typeface="Consolas"/>
                <a:cs typeface="Consolas"/>
                <a:sym typeface="Consolas"/>
              </a:rPr>
              <a:t>    </a:t>
            </a:r>
            <a:r>
              <a:rPr lang="en" sz="1100">
                <a:solidFill>
                  <a:srgbClr val="00979D"/>
                </a:solidFill>
                <a:latin typeface="Consolas"/>
                <a:ea typeface="Consolas"/>
                <a:cs typeface="Consolas"/>
                <a:sym typeface="Consolas"/>
              </a:rPr>
              <a:t>public</a:t>
            </a:r>
            <a:r>
              <a:rPr lang="en" sz="1100">
                <a:solidFill>
                  <a:srgbClr val="728E00"/>
                </a:solidFill>
                <a:latin typeface="Consolas"/>
                <a:ea typeface="Consolas"/>
                <a:cs typeface="Consolas"/>
                <a:sym typeface="Consolas"/>
              </a:rPr>
              <a:t> </a:t>
            </a:r>
            <a:r>
              <a:rPr lang="en" sz="1100">
                <a:solidFill>
                  <a:srgbClr val="00979D"/>
                </a:solidFill>
                <a:latin typeface="Consolas"/>
                <a:ea typeface="Consolas"/>
                <a:cs typeface="Consolas"/>
                <a:sym typeface="Consolas"/>
              </a:rPr>
              <a:t>void</a:t>
            </a:r>
            <a:r>
              <a:rPr lang="en" sz="1100">
                <a:solidFill>
                  <a:srgbClr val="728E00"/>
                </a:solidFill>
                <a:latin typeface="Consolas"/>
                <a:ea typeface="Consolas"/>
                <a:cs typeface="Consolas"/>
                <a:sym typeface="Consolas"/>
              </a:rPr>
              <a:t> </a:t>
            </a:r>
            <a:r>
              <a:rPr lang="en" sz="1100" b="1">
                <a:solidFill>
                  <a:srgbClr val="880000"/>
                </a:solidFill>
                <a:latin typeface="Consolas"/>
                <a:ea typeface="Consolas"/>
                <a:cs typeface="Consolas"/>
                <a:sym typeface="Consolas"/>
              </a:rPr>
              <a:t>kerja</a:t>
            </a:r>
            <a:r>
              <a:rPr lang="en" sz="1100">
                <a:solidFill>
                  <a:srgbClr val="728E00"/>
                </a:solidFill>
                <a:latin typeface="Consolas"/>
                <a:ea typeface="Consolas"/>
                <a:cs typeface="Consolas"/>
                <a:sym typeface="Consolas"/>
              </a:rPr>
              <a:t>() </a:t>
            </a:r>
            <a:r>
              <a:rPr lang="en" sz="1100">
                <a:solidFill>
                  <a:srgbClr val="434F54"/>
                </a:solidFill>
                <a:latin typeface="Consolas"/>
                <a:ea typeface="Consolas"/>
                <a:cs typeface="Consolas"/>
                <a:sym typeface="Consolas"/>
              </a:rPr>
              <a:t>{ System.out.println(</a:t>
            </a:r>
            <a:r>
              <a:rPr lang="en" sz="1100">
                <a:solidFill>
                  <a:srgbClr val="00979D"/>
                </a:solidFill>
                <a:latin typeface="Consolas"/>
                <a:ea typeface="Consolas"/>
                <a:cs typeface="Consolas"/>
                <a:sym typeface="Consolas"/>
              </a:rPr>
              <a:t>this</a:t>
            </a:r>
            <a:r>
              <a:rPr lang="en" sz="1100">
                <a:solidFill>
                  <a:srgbClr val="434F54"/>
                </a:solidFill>
                <a:latin typeface="Consolas"/>
                <a:ea typeface="Consolas"/>
                <a:cs typeface="Consolas"/>
                <a:sym typeface="Consolas"/>
              </a:rPr>
              <a:t>.nama + </a:t>
            </a:r>
            <a:r>
              <a:rPr lang="en" sz="1100">
                <a:solidFill>
                  <a:srgbClr val="005C5F"/>
                </a:solidFill>
                <a:latin typeface="Consolas"/>
                <a:ea typeface="Consolas"/>
                <a:cs typeface="Consolas"/>
                <a:sym typeface="Consolas"/>
              </a:rPr>
              <a:t>": sedang bekerja"</a:t>
            </a:r>
            <a:r>
              <a:rPr lang="en" sz="1100">
                <a:solidFill>
                  <a:srgbClr val="434F54"/>
                </a:solidFill>
                <a:latin typeface="Consolas"/>
                <a:ea typeface="Consolas"/>
                <a:cs typeface="Consolas"/>
                <a:sym typeface="Consolas"/>
              </a:rPr>
              <a:t>);</a:t>
            </a:r>
            <a:br>
              <a:rPr lang="en" sz="1100">
                <a:solidFill>
                  <a:srgbClr val="434F54"/>
                </a:solidFill>
                <a:latin typeface="Consolas"/>
                <a:ea typeface="Consolas"/>
                <a:cs typeface="Consolas"/>
                <a:sym typeface="Consolas"/>
              </a:rPr>
            </a:br>
            <a:r>
              <a:rPr lang="en" sz="1100">
                <a:solidFill>
                  <a:srgbClr val="434F54"/>
                </a:solidFill>
                <a:latin typeface="Consolas"/>
                <a:ea typeface="Consolas"/>
                <a:cs typeface="Consolas"/>
                <a:sym typeface="Consolas"/>
              </a:rPr>
              <a:t>    }</a:t>
            </a:r>
            <a:br>
              <a:rPr lang="en" sz="1100">
                <a:solidFill>
                  <a:srgbClr val="434F54"/>
                </a:solidFill>
                <a:latin typeface="Consolas"/>
                <a:ea typeface="Consolas"/>
                <a:cs typeface="Consolas"/>
                <a:sym typeface="Consolas"/>
              </a:rPr>
            </a:br>
            <a:br>
              <a:rPr lang="en" sz="1100">
                <a:solidFill>
                  <a:srgbClr val="434F54"/>
                </a:solidFill>
                <a:latin typeface="Consolas"/>
                <a:ea typeface="Consolas"/>
                <a:cs typeface="Consolas"/>
                <a:sym typeface="Consolas"/>
              </a:rPr>
            </a:br>
            <a:r>
              <a:rPr lang="en" sz="1100">
                <a:solidFill>
                  <a:srgbClr val="434F54"/>
                </a:solidFill>
                <a:latin typeface="Consolas"/>
                <a:ea typeface="Consolas"/>
                <a:cs typeface="Consolas"/>
                <a:sym typeface="Consolas"/>
              </a:rPr>
              <a:t>    </a:t>
            </a:r>
            <a:r>
              <a:rPr lang="en" sz="1100">
                <a:solidFill>
                  <a:srgbClr val="00979D"/>
                </a:solidFill>
                <a:latin typeface="Consolas"/>
                <a:ea typeface="Consolas"/>
                <a:cs typeface="Consolas"/>
                <a:sym typeface="Consolas"/>
              </a:rPr>
              <a:t>public</a:t>
            </a:r>
            <a:r>
              <a:rPr lang="en" sz="1100">
                <a:solidFill>
                  <a:srgbClr val="728E00"/>
                </a:solidFill>
                <a:latin typeface="Consolas"/>
                <a:ea typeface="Consolas"/>
                <a:cs typeface="Consolas"/>
                <a:sym typeface="Consolas"/>
              </a:rPr>
              <a:t> </a:t>
            </a:r>
            <a:r>
              <a:rPr lang="en" sz="1100">
                <a:solidFill>
                  <a:srgbClr val="00979D"/>
                </a:solidFill>
                <a:latin typeface="Consolas"/>
                <a:ea typeface="Consolas"/>
                <a:cs typeface="Consolas"/>
                <a:sym typeface="Consolas"/>
              </a:rPr>
              <a:t>void</a:t>
            </a:r>
            <a:r>
              <a:rPr lang="en" sz="1100">
                <a:solidFill>
                  <a:srgbClr val="728E00"/>
                </a:solidFill>
                <a:latin typeface="Consolas"/>
                <a:ea typeface="Consolas"/>
                <a:cs typeface="Consolas"/>
                <a:sym typeface="Consolas"/>
              </a:rPr>
              <a:t> </a:t>
            </a:r>
            <a:r>
              <a:rPr lang="en" sz="1100" b="1">
                <a:solidFill>
                  <a:srgbClr val="880000"/>
                </a:solidFill>
                <a:latin typeface="Consolas"/>
                <a:ea typeface="Consolas"/>
                <a:cs typeface="Consolas"/>
                <a:sym typeface="Consolas"/>
              </a:rPr>
              <a:t>absenPulang</a:t>
            </a:r>
            <a:r>
              <a:rPr lang="en" sz="1100">
                <a:solidFill>
                  <a:srgbClr val="728E00"/>
                </a:solidFill>
                <a:latin typeface="Consolas"/>
                <a:ea typeface="Consolas"/>
                <a:cs typeface="Consolas"/>
                <a:sym typeface="Consolas"/>
              </a:rPr>
              <a:t>() </a:t>
            </a:r>
            <a:r>
              <a:rPr lang="en" sz="1100">
                <a:solidFill>
                  <a:srgbClr val="434F54"/>
                </a:solidFill>
                <a:latin typeface="Consolas"/>
                <a:ea typeface="Consolas"/>
                <a:cs typeface="Consolas"/>
                <a:sym typeface="Consolas"/>
              </a:rPr>
              <a:t>{ System.out.println(</a:t>
            </a:r>
            <a:r>
              <a:rPr lang="en" sz="1100">
                <a:solidFill>
                  <a:srgbClr val="00979D"/>
                </a:solidFill>
                <a:latin typeface="Consolas"/>
                <a:ea typeface="Consolas"/>
                <a:cs typeface="Consolas"/>
                <a:sym typeface="Consolas"/>
              </a:rPr>
              <a:t>this</a:t>
            </a:r>
            <a:r>
              <a:rPr lang="en" sz="1100">
                <a:solidFill>
                  <a:srgbClr val="434F54"/>
                </a:solidFill>
                <a:latin typeface="Consolas"/>
                <a:ea typeface="Consolas"/>
                <a:cs typeface="Consolas"/>
                <a:sym typeface="Consolas"/>
              </a:rPr>
              <a:t>.nama + </a:t>
            </a:r>
            <a:r>
              <a:rPr lang="en" sz="1100">
                <a:solidFill>
                  <a:srgbClr val="005C5F"/>
                </a:solidFill>
                <a:latin typeface="Consolas"/>
                <a:ea typeface="Consolas"/>
                <a:cs typeface="Consolas"/>
                <a:sym typeface="Consolas"/>
              </a:rPr>
              <a:t>": absen pulang"</a:t>
            </a:r>
            <a:r>
              <a:rPr lang="en" sz="1100">
                <a:solidFill>
                  <a:srgbClr val="434F54"/>
                </a:solidFill>
                <a:latin typeface="Consolas"/>
                <a:ea typeface="Consolas"/>
                <a:cs typeface="Consolas"/>
                <a:sym typeface="Consolas"/>
              </a:rPr>
              <a:t>);</a:t>
            </a:r>
            <a:br>
              <a:rPr lang="en" sz="1100">
                <a:solidFill>
                  <a:srgbClr val="434F54"/>
                </a:solidFill>
                <a:latin typeface="Consolas"/>
                <a:ea typeface="Consolas"/>
                <a:cs typeface="Consolas"/>
                <a:sym typeface="Consolas"/>
              </a:rPr>
            </a:br>
            <a:r>
              <a:rPr lang="en" sz="1100">
                <a:solidFill>
                  <a:srgbClr val="434F54"/>
                </a:solidFill>
                <a:latin typeface="Consolas"/>
                <a:ea typeface="Consolas"/>
                <a:cs typeface="Consolas"/>
                <a:sym typeface="Consolas"/>
              </a:rPr>
              <a:t>    }</a:t>
            </a:r>
            <a:br>
              <a:rPr lang="en" sz="1100">
                <a:solidFill>
                  <a:srgbClr val="434F54"/>
                </a:solidFill>
                <a:latin typeface="Consolas"/>
                <a:ea typeface="Consolas"/>
                <a:cs typeface="Consolas"/>
                <a:sym typeface="Consolas"/>
              </a:rPr>
            </a:br>
            <a:br>
              <a:rPr lang="en" sz="1100">
                <a:solidFill>
                  <a:srgbClr val="434F54"/>
                </a:solidFill>
                <a:latin typeface="Consolas"/>
                <a:ea typeface="Consolas"/>
                <a:cs typeface="Consolas"/>
                <a:sym typeface="Consolas"/>
              </a:rPr>
            </a:br>
            <a:r>
              <a:rPr lang="en" sz="1100">
                <a:solidFill>
                  <a:srgbClr val="434F54"/>
                </a:solidFill>
                <a:latin typeface="Consolas"/>
                <a:ea typeface="Consolas"/>
                <a:cs typeface="Consolas"/>
                <a:sym typeface="Consolas"/>
              </a:rPr>
              <a:t>    </a:t>
            </a:r>
            <a:r>
              <a:rPr lang="en" sz="1100">
                <a:solidFill>
                  <a:srgbClr val="00979D"/>
                </a:solidFill>
                <a:latin typeface="Consolas"/>
                <a:ea typeface="Consolas"/>
                <a:cs typeface="Consolas"/>
                <a:sym typeface="Consolas"/>
              </a:rPr>
              <a:t>public</a:t>
            </a:r>
            <a:r>
              <a:rPr lang="en" sz="1100">
                <a:solidFill>
                  <a:srgbClr val="728E00"/>
                </a:solidFill>
                <a:latin typeface="Consolas"/>
                <a:ea typeface="Consolas"/>
                <a:cs typeface="Consolas"/>
                <a:sym typeface="Consolas"/>
              </a:rPr>
              <a:t> </a:t>
            </a:r>
            <a:r>
              <a:rPr lang="en" sz="1100">
                <a:solidFill>
                  <a:srgbClr val="00979D"/>
                </a:solidFill>
                <a:latin typeface="Consolas"/>
                <a:ea typeface="Consolas"/>
                <a:cs typeface="Consolas"/>
                <a:sym typeface="Consolas"/>
              </a:rPr>
              <a:t>void</a:t>
            </a:r>
            <a:r>
              <a:rPr lang="en" sz="1100">
                <a:solidFill>
                  <a:srgbClr val="728E00"/>
                </a:solidFill>
                <a:latin typeface="Consolas"/>
                <a:ea typeface="Consolas"/>
                <a:cs typeface="Consolas"/>
                <a:sym typeface="Consolas"/>
              </a:rPr>
              <a:t> </a:t>
            </a:r>
            <a:r>
              <a:rPr lang="en" sz="1100" b="1">
                <a:solidFill>
                  <a:srgbClr val="880000"/>
                </a:solidFill>
                <a:latin typeface="Consolas"/>
                <a:ea typeface="Consolas"/>
                <a:cs typeface="Consolas"/>
                <a:sym typeface="Consolas"/>
              </a:rPr>
              <a:t>getInfo</a:t>
            </a:r>
            <a:r>
              <a:rPr lang="en" sz="1100">
                <a:solidFill>
                  <a:srgbClr val="728E00"/>
                </a:solidFill>
                <a:latin typeface="Consolas"/>
                <a:ea typeface="Consolas"/>
                <a:cs typeface="Consolas"/>
                <a:sym typeface="Consolas"/>
              </a:rPr>
              <a:t>() </a:t>
            </a:r>
            <a:r>
              <a:rPr lang="en" sz="1100">
                <a:solidFill>
                  <a:srgbClr val="434F54"/>
                </a:solidFill>
                <a:latin typeface="Consolas"/>
                <a:ea typeface="Consolas"/>
                <a:cs typeface="Consolas"/>
                <a:sym typeface="Consolas"/>
              </a:rPr>
              <a:t>{</a:t>
            </a:r>
            <a:br>
              <a:rPr lang="en" sz="1100">
                <a:solidFill>
                  <a:srgbClr val="434F54"/>
                </a:solidFill>
                <a:latin typeface="Consolas"/>
                <a:ea typeface="Consolas"/>
                <a:cs typeface="Consolas"/>
                <a:sym typeface="Consolas"/>
              </a:rPr>
            </a:br>
            <a:r>
              <a:rPr lang="en" sz="1100">
                <a:solidFill>
                  <a:srgbClr val="434F54"/>
                </a:solidFill>
                <a:latin typeface="Consolas"/>
                <a:ea typeface="Consolas"/>
                <a:cs typeface="Consolas"/>
                <a:sym typeface="Consolas"/>
              </a:rPr>
              <a:t>        System.out.println(</a:t>
            </a:r>
            <a:r>
              <a:rPr lang="en" sz="1100">
                <a:solidFill>
                  <a:srgbClr val="005C5F"/>
                </a:solidFill>
                <a:latin typeface="Consolas"/>
                <a:ea typeface="Consolas"/>
                <a:cs typeface="Consolas"/>
                <a:sym typeface="Consolas"/>
              </a:rPr>
              <a:t>"Kode Karyawan: "</a:t>
            </a:r>
            <a:r>
              <a:rPr lang="en" sz="1100">
                <a:solidFill>
                  <a:srgbClr val="434F54"/>
                </a:solidFill>
                <a:latin typeface="Consolas"/>
                <a:ea typeface="Consolas"/>
                <a:cs typeface="Consolas"/>
                <a:sym typeface="Consolas"/>
              </a:rPr>
              <a:t> + </a:t>
            </a:r>
            <a:r>
              <a:rPr lang="en" sz="1100">
                <a:solidFill>
                  <a:srgbClr val="00979D"/>
                </a:solidFill>
                <a:latin typeface="Consolas"/>
                <a:ea typeface="Consolas"/>
                <a:cs typeface="Consolas"/>
                <a:sym typeface="Consolas"/>
              </a:rPr>
              <a:t>this</a:t>
            </a:r>
            <a:r>
              <a:rPr lang="en" sz="1100">
                <a:solidFill>
                  <a:srgbClr val="434F54"/>
                </a:solidFill>
                <a:latin typeface="Consolas"/>
                <a:ea typeface="Consolas"/>
                <a:cs typeface="Consolas"/>
                <a:sym typeface="Consolas"/>
              </a:rPr>
              <a:t>.kodeKaryawan);</a:t>
            </a:r>
            <a:br>
              <a:rPr lang="en" sz="1100">
                <a:solidFill>
                  <a:srgbClr val="434F54"/>
                </a:solidFill>
                <a:latin typeface="Consolas"/>
                <a:ea typeface="Consolas"/>
                <a:cs typeface="Consolas"/>
                <a:sym typeface="Consolas"/>
              </a:rPr>
            </a:br>
            <a:r>
              <a:rPr lang="en" sz="1100">
                <a:solidFill>
                  <a:srgbClr val="434F54"/>
                </a:solidFill>
                <a:latin typeface="Consolas"/>
                <a:ea typeface="Consolas"/>
                <a:cs typeface="Consolas"/>
                <a:sym typeface="Consolas"/>
              </a:rPr>
              <a:t>        System.out.println(</a:t>
            </a:r>
            <a:r>
              <a:rPr lang="en" sz="1100">
                <a:solidFill>
                  <a:srgbClr val="005C5F"/>
                </a:solidFill>
                <a:latin typeface="Consolas"/>
                <a:ea typeface="Consolas"/>
                <a:cs typeface="Consolas"/>
                <a:sym typeface="Consolas"/>
              </a:rPr>
              <a:t>"Nama: "</a:t>
            </a:r>
            <a:r>
              <a:rPr lang="en" sz="1100">
                <a:solidFill>
                  <a:srgbClr val="434F54"/>
                </a:solidFill>
                <a:latin typeface="Consolas"/>
                <a:ea typeface="Consolas"/>
                <a:cs typeface="Consolas"/>
                <a:sym typeface="Consolas"/>
              </a:rPr>
              <a:t> + </a:t>
            </a:r>
            <a:r>
              <a:rPr lang="en" sz="1100">
                <a:solidFill>
                  <a:srgbClr val="00979D"/>
                </a:solidFill>
                <a:latin typeface="Consolas"/>
                <a:ea typeface="Consolas"/>
                <a:cs typeface="Consolas"/>
                <a:sym typeface="Consolas"/>
              </a:rPr>
              <a:t>this</a:t>
            </a:r>
            <a:r>
              <a:rPr lang="en" sz="1100">
                <a:solidFill>
                  <a:srgbClr val="434F54"/>
                </a:solidFill>
                <a:latin typeface="Consolas"/>
                <a:ea typeface="Consolas"/>
                <a:cs typeface="Consolas"/>
                <a:sym typeface="Consolas"/>
              </a:rPr>
              <a:t>.nama);</a:t>
            </a:r>
            <a:br>
              <a:rPr lang="en" sz="1100">
                <a:solidFill>
                  <a:srgbClr val="434F54"/>
                </a:solidFill>
                <a:latin typeface="Consolas"/>
                <a:ea typeface="Consolas"/>
                <a:cs typeface="Consolas"/>
                <a:sym typeface="Consolas"/>
              </a:rPr>
            </a:br>
            <a:r>
              <a:rPr lang="en" sz="1100">
                <a:solidFill>
                  <a:srgbClr val="434F54"/>
                </a:solidFill>
                <a:latin typeface="Consolas"/>
                <a:ea typeface="Consolas"/>
                <a:cs typeface="Consolas"/>
                <a:sym typeface="Consolas"/>
              </a:rPr>
              <a:t>    }</a:t>
            </a:r>
            <a:br>
              <a:rPr lang="en" sz="1100">
                <a:solidFill>
                  <a:srgbClr val="434F54"/>
                </a:solidFill>
                <a:latin typeface="Consolas"/>
                <a:ea typeface="Consolas"/>
                <a:cs typeface="Consolas"/>
                <a:sym typeface="Consolas"/>
              </a:rPr>
            </a:br>
            <a:r>
              <a:rPr lang="en" sz="1100">
                <a:solidFill>
                  <a:srgbClr val="434F54"/>
                </a:solidFill>
                <a:latin typeface="Consolas"/>
                <a:ea typeface="Consolas"/>
                <a:cs typeface="Consolas"/>
                <a:sym typeface="Consolas"/>
              </a:rPr>
              <a:t>}</a:t>
            </a:r>
            <a:endParaRPr/>
          </a:p>
        </p:txBody>
      </p:sp>
      <p:sp>
        <p:nvSpPr>
          <p:cNvPr id="141" name="Google Shape;141;p26"/>
          <p:cNvSpPr txBox="1"/>
          <p:nvPr/>
        </p:nvSpPr>
        <p:spPr>
          <a:xfrm>
            <a:off x="7078800" y="524900"/>
            <a:ext cx="1679700" cy="401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t>Karyawan.java</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27"/>
          <p:cNvSpPr txBox="1"/>
          <p:nvPr/>
        </p:nvSpPr>
        <p:spPr>
          <a:xfrm>
            <a:off x="499800" y="0"/>
            <a:ext cx="6554400" cy="49575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1100">
                <a:solidFill>
                  <a:srgbClr val="434F54"/>
                </a:solidFill>
                <a:latin typeface="Consolas"/>
                <a:ea typeface="Consolas"/>
                <a:cs typeface="Consolas"/>
                <a:sym typeface="Consolas"/>
              </a:rPr>
              <a:t>package app;</a:t>
            </a:r>
            <a:br>
              <a:rPr lang="en" sz="1100">
                <a:solidFill>
                  <a:srgbClr val="434F54"/>
                </a:solidFill>
                <a:latin typeface="Consolas"/>
                <a:ea typeface="Consolas"/>
                <a:cs typeface="Consolas"/>
                <a:sym typeface="Consolas"/>
              </a:rPr>
            </a:br>
            <a:br>
              <a:rPr lang="en" sz="1100">
                <a:solidFill>
                  <a:srgbClr val="434F54"/>
                </a:solidFill>
                <a:latin typeface="Consolas"/>
                <a:ea typeface="Consolas"/>
                <a:cs typeface="Consolas"/>
                <a:sym typeface="Consolas"/>
              </a:rPr>
            </a:br>
            <a:r>
              <a:rPr lang="en" sz="1100">
                <a:solidFill>
                  <a:srgbClr val="00979D"/>
                </a:solidFill>
                <a:latin typeface="Consolas"/>
                <a:ea typeface="Consolas"/>
                <a:cs typeface="Consolas"/>
                <a:sym typeface="Consolas"/>
              </a:rPr>
              <a:t>class</a:t>
            </a:r>
            <a:r>
              <a:rPr lang="en" sz="1100">
                <a:solidFill>
                  <a:srgbClr val="434F54"/>
                </a:solidFill>
                <a:latin typeface="Consolas"/>
                <a:ea typeface="Consolas"/>
                <a:cs typeface="Consolas"/>
                <a:sym typeface="Consolas"/>
              </a:rPr>
              <a:t> </a:t>
            </a:r>
            <a:r>
              <a:rPr lang="en" sz="1100" b="1">
                <a:solidFill>
                  <a:srgbClr val="880000"/>
                </a:solidFill>
                <a:latin typeface="Consolas"/>
                <a:ea typeface="Consolas"/>
                <a:cs typeface="Consolas"/>
                <a:sym typeface="Consolas"/>
              </a:rPr>
              <a:t>Dosen</a:t>
            </a:r>
            <a:r>
              <a:rPr lang="en" sz="1100">
                <a:solidFill>
                  <a:srgbClr val="434F54"/>
                </a:solidFill>
                <a:latin typeface="Consolas"/>
                <a:ea typeface="Consolas"/>
                <a:cs typeface="Consolas"/>
                <a:sym typeface="Consolas"/>
              </a:rPr>
              <a:t> </a:t>
            </a:r>
            <a:r>
              <a:rPr lang="en" sz="1100" b="1">
                <a:solidFill>
                  <a:srgbClr val="880000"/>
                </a:solidFill>
                <a:latin typeface="Consolas"/>
                <a:ea typeface="Consolas"/>
                <a:cs typeface="Consolas"/>
                <a:sym typeface="Consolas"/>
              </a:rPr>
              <a:t>extends</a:t>
            </a:r>
            <a:r>
              <a:rPr lang="en" sz="1100">
                <a:solidFill>
                  <a:srgbClr val="434F54"/>
                </a:solidFill>
                <a:latin typeface="Consolas"/>
                <a:ea typeface="Consolas"/>
                <a:cs typeface="Consolas"/>
                <a:sym typeface="Consolas"/>
              </a:rPr>
              <a:t> </a:t>
            </a:r>
            <a:r>
              <a:rPr lang="en" sz="1100" b="1">
                <a:solidFill>
                  <a:srgbClr val="880000"/>
                </a:solidFill>
                <a:latin typeface="Consolas"/>
                <a:ea typeface="Consolas"/>
                <a:cs typeface="Consolas"/>
                <a:sym typeface="Consolas"/>
              </a:rPr>
              <a:t>Karyawan</a:t>
            </a:r>
            <a:r>
              <a:rPr lang="en" sz="1100">
                <a:solidFill>
                  <a:srgbClr val="434F54"/>
                </a:solidFill>
                <a:latin typeface="Consolas"/>
                <a:ea typeface="Consolas"/>
                <a:cs typeface="Consolas"/>
                <a:sym typeface="Consolas"/>
              </a:rPr>
              <a:t> {</a:t>
            </a:r>
            <a:br>
              <a:rPr lang="en" sz="1100">
                <a:solidFill>
                  <a:srgbClr val="434F54"/>
                </a:solidFill>
                <a:latin typeface="Consolas"/>
                <a:ea typeface="Consolas"/>
                <a:cs typeface="Consolas"/>
                <a:sym typeface="Consolas"/>
              </a:rPr>
            </a:br>
            <a:r>
              <a:rPr lang="en" sz="1100">
                <a:solidFill>
                  <a:srgbClr val="434F54"/>
                </a:solidFill>
                <a:latin typeface="Consolas"/>
                <a:ea typeface="Consolas"/>
                <a:cs typeface="Consolas"/>
                <a:sym typeface="Consolas"/>
              </a:rPr>
              <a:t>    </a:t>
            </a:r>
            <a:r>
              <a:rPr lang="en" sz="1100">
                <a:solidFill>
                  <a:srgbClr val="00979D"/>
                </a:solidFill>
                <a:latin typeface="Consolas"/>
                <a:ea typeface="Consolas"/>
                <a:cs typeface="Consolas"/>
                <a:sym typeface="Consolas"/>
              </a:rPr>
              <a:t>private</a:t>
            </a:r>
            <a:r>
              <a:rPr lang="en" sz="1100">
                <a:solidFill>
                  <a:srgbClr val="434F54"/>
                </a:solidFill>
                <a:latin typeface="Consolas"/>
                <a:ea typeface="Consolas"/>
                <a:cs typeface="Consolas"/>
                <a:sym typeface="Consolas"/>
              </a:rPr>
              <a:t> String NIDN;</a:t>
            </a:r>
            <a:br>
              <a:rPr lang="en" sz="1100">
                <a:solidFill>
                  <a:srgbClr val="434F54"/>
                </a:solidFill>
                <a:latin typeface="Consolas"/>
                <a:ea typeface="Consolas"/>
                <a:cs typeface="Consolas"/>
                <a:sym typeface="Consolas"/>
              </a:rPr>
            </a:br>
            <a:br>
              <a:rPr lang="en" sz="1100">
                <a:solidFill>
                  <a:srgbClr val="434F54"/>
                </a:solidFill>
                <a:latin typeface="Consolas"/>
                <a:ea typeface="Consolas"/>
                <a:cs typeface="Consolas"/>
                <a:sym typeface="Consolas"/>
              </a:rPr>
            </a:br>
            <a:r>
              <a:rPr lang="en" sz="1100">
                <a:solidFill>
                  <a:srgbClr val="434F54"/>
                </a:solidFill>
                <a:latin typeface="Consolas"/>
                <a:ea typeface="Consolas"/>
                <a:cs typeface="Consolas"/>
                <a:sym typeface="Consolas"/>
              </a:rPr>
              <a:t>    </a:t>
            </a:r>
            <a:r>
              <a:rPr lang="en" sz="1100">
                <a:solidFill>
                  <a:srgbClr val="00979D"/>
                </a:solidFill>
                <a:latin typeface="Consolas"/>
                <a:ea typeface="Consolas"/>
                <a:cs typeface="Consolas"/>
                <a:sym typeface="Consolas"/>
              </a:rPr>
              <a:t>public</a:t>
            </a:r>
            <a:r>
              <a:rPr lang="en" sz="1100">
                <a:solidFill>
                  <a:srgbClr val="728E00"/>
                </a:solidFill>
                <a:latin typeface="Consolas"/>
                <a:ea typeface="Consolas"/>
                <a:cs typeface="Consolas"/>
                <a:sym typeface="Consolas"/>
              </a:rPr>
              <a:t> </a:t>
            </a:r>
            <a:r>
              <a:rPr lang="en" sz="1100" b="1">
                <a:solidFill>
                  <a:srgbClr val="880000"/>
                </a:solidFill>
                <a:latin typeface="Consolas"/>
                <a:ea typeface="Consolas"/>
                <a:cs typeface="Consolas"/>
                <a:sym typeface="Consolas"/>
              </a:rPr>
              <a:t>Dosen</a:t>
            </a:r>
            <a:r>
              <a:rPr lang="en" sz="1100">
                <a:solidFill>
                  <a:srgbClr val="728E00"/>
                </a:solidFill>
                <a:latin typeface="Consolas"/>
                <a:ea typeface="Consolas"/>
                <a:cs typeface="Consolas"/>
                <a:sym typeface="Consolas"/>
              </a:rPr>
              <a:t>(String kodeKaryawan, String NIDN, String nama) </a:t>
            </a:r>
            <a:r>
              <a:rPr lang="en" sz="1100">
                <a:solidFill>
                  <a:srgbClr val="434F54"/>
                </a:solidFill>
                <a:latin typeface="Consolas"/>
                <a:ea typeface="Consolas"/>
                <a:cs typeface="Consolas"/>
                <a:sym typeface="Consolas"/>
              </a:rPr>
              <a:t>{</a:t>
            </a:r>
            <a:br>
              <a:rPr lang="en" sz="1100">
                <a:solidFill>
                  <a:srgbClr val="434F54"/>
                </a:solidFill>
                <a:latin typeface="Consolas"/>
                <a:ea typeface="Consolas"/>
                <a:cs typeface="Consolas"/>
                <a:sym typeface="Consolas"/>
              </a:rPr>
            </a:br>
            <a:r>
              <a:rPr lang="en" sz="1100">
                <a:solidFill>
                  <a:srgbClr val="434F54"/>
                </a:solidFill>
                <a:latin typeface="Consolas"/>
                <a:ea typeface="Consolas"/>
                <a:cs typeface="Consolas"/>
                <a:sym typeface="Consolas"/>
              </a:rPr>
              <a:t>        super(kodeKaryawan, nama);</a:t>
            </a:r>
            <a:br>
              <a:rPr lang="en" sz="1100">
                <a:solidFill>
                  <a:srgbClr val="434F54"/>
                </a:solidFill>
                <a:latin typeface="Consolas"/>
                <a:ea typeface="Consolas"/>
                <a:cs typeface="Consolas"/>
                <a:sym typeface="Consolas"/>
              </a:rPr>
            </a:br>
            <a:r>
              <a:rPr lang="en" sz="1100">
                <a:solidFill>
                  <a:srgbClr val="434F54"/>
                </a:solidFill>
                <a:latin typeface="Consolas"/>
                <a:ea typeface="Consolas"/>
                <a:cs typeface="Consolas"/>
                <a:sym typeface="Consolas"/>
              </a:rPr>
              <a:t>        </a:t>
            </a:r>
            <a:r>
              <a:rPr lang="en" sz="1100">
                <a:solidFill>
                  <a:srgbClr val="00979D"/>
                </a:solidFill>
                <a:latin typeface="Consolas"/>
                <a:ea typeface="Consolas"/>
                <a:cs typeface="Consolas"/>
                <a:sym typeface="Consolas"/>
              </a:rPr>
              <a:t>this</a:t>
            </a:r>
            <a:r>
              <a:rPr lang="en" sz="1100">
                <a:solidFill>
                  <a:srgbClr val="434F54"/>
                </a:solidFill>
                <a:latin typeface="Consolas"/>
                <a:ea typeface="Consolas"/>
                <a:cs typeface="Consolas"/>
                <a:sym typeface="Consolas"/>
              </a:rPr>
              <a:t>.NIDN = NIDN;</a:t>
            </a:r>
            <a:br>
              <a:rPr lang="en" sz="1100">
                <a:solidFill>
                  <a:srgbClr val="434F54"/>
                </a:solidFill>
                <a:latin typeface="Consolas"/>
                <a:ea typeface="Consolas"/>
                <a:cs typeface="Consolas"/>
                <a:sym typeface="Consolas"/>
              </a:rPr>
            </a:br>
            <a:r>
              <a:rPr lang="en" sz="1100">
                <a:solidFill>
                  <a:srgbClr val="434F54"/>
                </a:solidFill>
                <a:latin typeface="Consolas"/>
                <a:ea typeface="Consolas"/>
                <a:cs typeface="Consolas"/>
                <a:sym typeface="Consolas"/>
              </a:rPr>
              <a:t>    }</a:t>
            </a:r>
            <a:br>
              <a:rPr lang="en" sz="1100">
                <a:solidFill>
                  <a:srgbClr val="434F54"/>
                </a:solidFill>
                <a:latin typeface="Consolas"/>
                <a:ea typeface="Consolas"/>
                <a:cs typeface="Consolas"/>
                <a:sym typeface="Consolas"/>
              </a:rPr>
            </a:br>
            <a:br>
              <a:rPr lang="en" sz="1100">
                <a:solidFill>
                  <a:srgbClr val="434F54"/>
                </a:solidFill>
                <a:latin typeface="Consolas"/>
                <a:ea typeface="Consolas"/>
                <a:cs typeface="Consolas"/>
                <a:sym typeface="Consolas"/>
              </a:rPr>
            </a:br>
            <a:r>
              <a:rPr lang="en" sz="1100">
                <a:solidFill>
                  <a:srgbClr val="434F54"/>
                </a:solidFill>
                <a:latin typeface="Consolas"/>
                <a:ea typeface="Consolas"/>
                <a:cs typeface="Consolas"/>
                <a:sym typeface="Consolas"/>
              </a:rPr>
              <a:t>    </a:t>
            </a:r>
            <a:r>
              <a:rPr lang="en" sz="1100">
                <a:solidFill>
                  <a:srgbClr val="00979D"/>
                </a:solidFill>
                <a:latin typeface="Consolas"/>
                <a:ea typeface="Consolas"/>
                <a:cs typeface="Consolas"/>
                <a:sym typeface="Consolas"/>
              </a:rPr>
              <a:t>public</a:t>
            </a:r>
            <a:r>
              <a:rPr lang="en" sz="1100">
                <a:solidFill>
                  <a:srgbClr val="728E00"/>
                </a:solidFill>
                <a:latin typeface="Consolas"/>
                <a:ea typeface="Consolas"/>
                <a:cs typeface="Consolas"/>
                <a:sym typeface="Consolas"/>
              </a:rPr>
              <a:t> </a:t>
            </a:r>
            <a:r>
              <a:rPr lang="en" sz="1100">
                <a:solidFill>
                  <a:srgbClr val="00979D"/>
                </a:solidFill>
                <a:latin typeface="Consolas"/>
                <a:ea typeface="Consolas"/>
                <a:cs typeface="Consolas"/>
                <a:sym typeface="Consolas"/>
              </a:rPr>
              <a:t>void</a:t>
            </a:r>
            <a:r>
              <a:rPr lang="en" sz="1100">
                <a:solidFill>
                  <a:srgbClr val="728E00"/>
                </a:solidFill>
                <a:latin typeface="Consolas"/>
                <a:ea typeface="Consolas"/>
                <a:cs typeface="Consolas"/>
                <a:sym typeface="Consolas"/>
              </a:rPr>
              <a:t> </a:t>
            </a:r>
            <a:r>
              <a:rPr lang="en" sz="1100" b="1">
                <a:solidFill>
                  <a:srgbClr val="880000"/>
                </a:solidFill>
                <a:latin typeface="Consolas"/>
                <a:ea typeface="Consolas"/>
                <a:cs typeface="Consolas"/>
                <a:sym typeface="Consolas"/>
              </a:rPr>
              <a:t>setNIDN</a:t>
            </a:r>
            <a:r>
              <a:rPr lang="en" sz="1100">
                <a:solidFill>
                  <a:srgbClr val="728E00"/>
                </a:solidFill>
                <a:latin typeface="Consolas"/>
                <a:ea typeface="Consolas"/>
                <a:cs typeface="Consolas"/>
                <a:sym typeface="Consolas"/>
              </a:rPr>
              <a:t>(String NIDN) </a:t>
            </a:r>
            <a:r>
              <a:rPr lang="en" sz="1100">
                <a:solidFill>
                  <a:srgbClr val="434F54"/>
                </a:solidFill>
                <a:latin typeface="Consolas"/>
                <a:ea typeface="Consolas"/>
                <a:cs typeface="Consolas"/>
                <a:sym typeface="Consolas"/>
              </a:rPr>
              <a:t>{ </a:t>
            </a:r>
            <a:r>
              <a:rPr lang="en" sz="1100">
                <a:solidFill>
                  <a:srgbClr val="00979D"/>
                </a:solidFill>
                <a:latin typeface="Consolas"/>
                <a:ea typeface="Consolas"/>
                <a:cs typeface="Consolas"/>
                <a:sym typeface="Consolas"/>
              </a:rPr>
              <a:t>this</a:t>
            </a:r>
            <a:r>
              <a:rPr lang="en" sz="1100">
                <a:solidFill>
                  <a:srgbClr val="434F54"/>
                </a:solidFill>
                <a:latin typeface="Consolas"/>
                <a:ea typeface="Consolas"/>
                <a:cs typeface="Consolas"/>
                <a:sym typeface="Consolas"/>
              </a:rPr>
              <a:t>.NIDN = NIDN;</a:t>
            </a:r>
            <a:br>
              <a:rPr lang="en" sz="1100">
                <a:solidFill>
                  <a:srgbClr val="434F54"/>
                </a:solidFill>
                <a:latin typeface="Consolas"/>
                <a:ea typeface="Consolas"/>
                <a:cs typeface="Consolas"/>
                <a:sym typeface="Consolas"/>
              </a:rPr>
            </a:br>
            <a:r>
              <a:rPr lang="en" sz="1100">
                <a:solidFill>
                  <a:srgbClr val="434F54"/>
                </a:solidFill>
                <a:latin typeface="Consolas"/>
                <a:ea typeface="Consolas"/>
                <a:cs typeface="Consolas"/>
                <a:sym typeface="Consolas"/>
              </a:rPr>
              <a:t>    }</a:t>
            </a:r>
            <a:br>
              <a:rPr lang="en" sz="1100">
                <a:solidFill>
                  <a:srgbClr val="434F54"/>
                </a:solidFill>
                <a:latin typeface="Consolas"/>
                <a:ea typeface="Consolas"/>
                <a:cs typeface="Consolas"/>
                <a:sym typeface="Consolas"/>
              </a:rPr>
            </a:br>
            <a:br>
              <a:rPr lang="en" sz="1100">
                <a:solidFill>
                  <a:srgbClr val="434F54"/>
                </a:solidFill>
                <a:latin typeface="Consolas"/>
                <a:ea typeface="Consolas"/>
                <a:cs typeface="Consolas"/>
                <a:sym typeface="Consolas"/>
              </a:rPr>
            </a:br>
            <a:r>
              <a:rPr lang="en" sz="1100">
                <a:solidFill>
                  <a:srgbClr val="434F54"/>
                </a:solidFill>
                <a:latin typeface="Consolas"/>
                <a:ea typeface="Consolas"/>
                <a:cs typeface="Consolas"/>
                <a:sym typeface="Consolas"/>
              </a:rPr>
              <a:t>    </a:t>
            </a:r>
            <a:r>
              <a:rPr lang="en" sz="1100">
                <a:solidFill>
                  <a:srgbClr val="00979D"/>
                </a:solidFill>
                <a:latin typeface="Consolas"/>
                <a:ea typeface="Consolas"/>
                <a:cs typeface="Consolas"/>
                <a:sym typeface="Consolas"/>
              </a:rPr>
              <a:t>public</a:t>
            </a:r>
            <a:r>
              <a:rPr lang="en" sz="1100">
                <a:solidFill>
                  <a:srgbClr val="728E00"/>
                </a:solidFill>
                <a:latin typeface="Consolas"/>
                <a:ea typeface="Consolas"/>
                <a:cs typeface="Consolas"/>
                <a:sym typeface="Consolas"/>
              </a:rPr>
              <a:t> </a:t>
            </a:r>
            <a:r>
              <a:rPr lang="en" sz="1100">
                <a:solidFill>
                  <a:srgbClr val="00979D"/>
                </a:solidFill>
                <a:latin typeface="Consolas"/>
                <a:ea typeface="Consolas"/>
                <a:cs typeface="Consolas"/>
                <a:sym typeface="Consolas"/>
              </a:rPr>
              <a:t>void</a:t>
            </a:r>
            <a:r>
              <a:rPr lang="en" sz="1100">
                <a:solidFill>
                  <a:srgbClr val="728E00"/>
                </a:solidFill>
                <a:latin typeface="Consolas"/>
                <a:ea typeface="Consolas"/>
                <a:cs typeface="Consolas"/>
                <a:sym typeface="Consolas"/>
              </a:rPr>
              <a:t> </a:t>
            </a:r>
            <a:r>
              <a:rPr lang="en" sz="1100" b="1">
                <a:solidFill>
                  <a:srgbClr val="880000"/>
                </a:solidFill>
                <a:latin typeface="Consolas"/>
                <a:ea typeface="Consolas"/>
                <a:cs typeface="Consolas"/>
                <a:sym typeface="Consolas"/>
              </a:rPr>
              <a:t>getNIDN</a:t>
            </a:r>
            <a:r>
              <a:rPr lang="en" sz="1100">
                <a:solidFill>
                  <a:srgbClr val="728E00"/>
                </a:solidFill>
                <a:latin typeface="Consolas"/>
                <a:ea typeface="Consolas"/>
                <a:cs typeface="Consolas"/>
                <a:sym typeface="Consolas"/>
              </a:rPr>
              <a:t>() </a:t>
            </a:r>
            <a:r>
              <a:rPr lang="en" sz="1100">
                <a:solidFill>
                  <a:srgbClr val="434F54"/>
                </a:solidFill>
                <a:latin typeface="Consolas"/>
                <a:ea typeface="Consolas"/>
                <a:cs typeface="Consolas"/>
                <a:sym typeface="Consolas"/>
              </a:rPr>
              <a:t>{ System.out.println(</a:t>
            </a:r>
            <a:r>
              <a:rPr lang="en" sz="1100">
                <a:solidFill>
                  <a:srgbClr val="005C5F"/>
                </a:solidFill>
                <a:latin typeface="Consolas"/>
                <a:ea typeface="Consolas"/>
                <a:cs typeface="Consolas"/>
                <a:sym typeface="Consolas"/>
              </a:rPr>
              <a:t>"NIDN: "</a:t>
            </a:r>
            <a:r>
              <a:rPr lang="en" sz="1100">
                <a:solidFill>
                  <a:srgbClr val="434F54"/>
                </a:solidFill>
                <a:latin typeface="Consolas"/>
                <a:ea typeface="Consolas"/>
                <a:cs typeface="Consolas"/>
                <a:sym typeface="Consolas"/>
              </a:rPr>
              <a:t> + </a:t>
            </a:r>
            <a:r>
              <a:rPr lang="en" sz="1100">
                <a:solidFill>
                  <a:srgbClr val="00979D"/>
                </a:solidFill>
                <a:latin typeface="Consolas"/>
                <a:ea typeface="Consolas"/>
                <a:cs typeface="Consolas"/>
                <a:sym typeface="Consolas"/>
              </a:rPr>
              <a:t>this</a:t>
            </a:r>
            <a:r>
              <a:rPr lang="en" sz="1100">
                <a:solidFill>
                  <a:srgbClr val="434F54"/>
                </a:solidFill>
                <a:latin typeface="Consolas"/>
                <a:ea typeface="Consolas"/>
                <a:cs typeface="Consolas"/>
                <a:sym typeface="Consolas"/>
              </a:rPr>
              <a:t>.NIDN);</a:t>
            </a:r>
            <a:br>
              <a:rPr lang="en" sz="1100">
                <a:solidFill>
                  <a:srgbClr val="434F54"/>
                </a:solidFill>
                <a:latin typeface="Consolas"/>
                <a:ea typeface="Consolas"/>
                <a:cs typeface="Consolas"/>
                <a:sym typeface="Consolas"/>
              </a:rPr>
            </a:br>
            <a:r>
              <a:rPr lang="en" sz="1100">
                <a:solidFill>
                  <a:srgbClr val="434F54"/>
                </a:solidFill>
                <a:latin typeface="Consolas"/>
                <a:ea typeface="Consolas"/>
                <a:cs typeface="Consolas"/>
                <a:sym typeface="Consolas"/>
              </a:rPr>
              <a:t>    }</a:t>
            </a:r>
            <a:br>
              <a:rPr lang="en" sz="1100">
                <a:solidFill>
                  <a:srgbClr val="434F54"/>
                </a:solidFill>
                <a:latin typeface="Consolas"/>
                <a:ea typeface="Consolas"/>
                <a:cs typeface="Consolas"/>
                <a:sym typeface="Consolas"/>
              </a:rPr>
            </a:br>
            <a:br>
              <a:rPr lang="en" sz="1100">
                <a:solidFill>
                  <a:srgbClr val="434F54"/>
                </a:solidFill>
                <a:latin typeface="Consolas"/>
                <a:ea typeface="Consolas"/>
                <a:cs typeface="Consolas"/>
                <a:sym typeface="Consolas"/>
              </a:rPr>
            </a:br>
            <a:r>
              <a:rPr lang="en" sz="1100">
                <a:solidFill>
                  <a:srgbClr val="434F54"/>
                </a:solidFill>
                <a:latin typeface="Consolas"/>
                <a:ea typeface="Consolas"/>
                <a:cs typeface="Consolas"/>
                <a:sym typeface="Consolas"/>
              </a:rPr>
              <a:t>    </a:t>
            </a:r>
            <a:r>
              <a:rPr lang="en" sz="1100">
                <a:solidFill>
                  <a:srgbClr val="00979D"/>
                </a:solidFill>
                <a:latin typeface="Consolas"/>
                <a:ea typeface="Consolas"/>
                <a:cs typeface="Consolas"/>
                <a:sym typeface="Consolas"/>
              </a:rPr>
              <a:t>public</a:t>
            </a:r>
            <a:r>
              <a:rPr lang="en" sz="1100">
                <a:solidFill>
                  <a:srgbClr val="728E00"/>
                </a:solidFill>
                <a:latin typeface="Consolas"/>
                <a:ea typeface="Consolas"/>
                <a:cs typeface="Consolas"/>
                <a:sym typeface="Consolas"/>
              </a:rPr>
              <a:t> </a:t>
            </a:r>
            <a:r>
              <a:rPr lang="en" sz="1100">
                <a:solidFill>
                  <a:srgbClr val="00979D"/>
                </a:solidFill>
                <a:latin typeface="Consolas"/>
                <a:ea typeface="Consolas"/>
                <a:cs typeface="Consolas"/>
                <a:sym typeface="Consolas"/>
              </a:rPr>
              <a:t>void</a:t>
            </a:r>
            <a:r>
              <a:rPr lang="en" sz="1100">
                <a:solidFill>
                  <a:srgbClr val="728E00"/>
                </a:solidFill>
                <a:latin typeface="Consolas"/>
                <a:ea typeface="Consolas"/>
                <a:cs typeface="Consolas"/>
                <a:sym typeface="Consolas"/>
              </a:rPr>
              <a:t> </a:t>
            </a:r>
            <a:r>
              <a:rPr lang="en" sz="1100" b="1">
                <a:solidFill>
                  <a:srgbClr val="880000"/>
                </a:solidFill>
                <a:latin typeface="Consolas"/>
                <a:ea typeface="Consolas"/>
                <a:cs typeface="Consolas"/>
                <a:sym typeface="Consolas"/>
              </a:rPr>
              <a:t>ngajar</a:t>
            </a:r>
            <a:r>
              <a:rPr lang="en" sz="1100">
                <a:solidFill>
                  <a:srgbClr val="728E00"/>
                </a:solidFill>
                <a:latin typeface="Consolas"/>
                <a:ea typeface="Consolas"/>
                <a:cs typeface="Consolas"/>
                <a:sym typeface="Consolas"/>
              </a:rPr>
              <a:t>() </a:t>
            </a:r>
            <a:r>
              <a:rPr lang="en" sz="1100">
                <a:solidFill>
                  <a:srgbClr val="434F54"/>
                </a:solidFill>
                <a:latin typeface="Consolas"/>
                <a:ea typeface="Consolas"/>
                <a:cs typeface="Consolas"/>
                <a:sym typeface="Consolas"/>
              </a:rPr>
              <a:t>{ System.out.println(</a:t>
            </a:r>
            <a:r>
              <a:rPr lang="en" sz="1100">
                <a:solidFill>
                  <a:srgbClr val="00979D"/>
                </a:solidFill>
                <a:latin typeface="Consolas"/>
                <a:ea typeface="Consolas"/>
                <a:cs typeface="Consolas"/>
                <a:sym typeface="Consolas"/>
              </a:rPr>
              <a:t>this</a:t>
            </a:r>
            <a:r>
              <a:rPr lang="en" sz="1100">
                <a:solidFill>
                  <a:srgbClr val="434F54"/>
                </a:solidFill>
                <a:latin typeface="Consolas"/>
                <a:ea typeface="Consolas"/>
                <a:cs typeface="Consolas"/>
                <a:sym typeface="Consolas"/>
              </a:rPr>
              <a:t>.nama + </a:t>
            </a:r>
            <a:r>
              <a:rPr lang="en" sz="1100">
                <a:solidFill>
                  <a:srgbClr val="005C5F"/>
                </a:solidFill>
                <a:latin typeface="Consolas"/>
                <a:ea typeface="Consolas"/>
                <a:cs typeface="Consolas"/>
                <a:sym typeface="Consolas"/>
              </a:rPr>
              <a:t>": sedang mengajar"</a:t>
            </a:r>
            <a:r>
              <a:rPr lang="en" sz="1100">
                <a:solidFill>
                  <a:srgbClr val="434F54"/>
                </a:solidFill>
                <a:latin typeface="Consolas"/>
                <a:ea typeface="Consolas"/>
                <a:cs typeface="Consolas"/>
                <a:sym typeface="Consolas"/>
              </a:rPr>
              <a:t>);</a:t>
            </a:r>
            <a:br>
              <a:rPr lang="en" sz="1100">
                <a:solidFill>
                  <a:srgbClr val="434F54"/>
                </a:solidFill>
                <a:latin typeface="Consolas"/>
                <a:ea typeface="Consolas"/>
                <a:cs typeface="Consolas"/>
                <a:sym typeface="Consolas"/>
              </a:rPr>
            </a:br>
            <a:r>
              <a:rPr lang="en" sz="1100">
                <a:solidFill>
                  <a:srgbClr val="434F54"/>
                </a:solidFill>
                <a:latin typeface="Consolas"/>
                <a:ea typeface="Consolas"/>
                <a:cs typeface="Consolas"/>
                <a:sym typeface="Consolas"/>
              </a:rPr>
              <a:t>    }</a:t>
            </a:r>
            <a:br>
              <a:rPr lang="en" sz="1100">
                <a:solidFill>
                  <a:srgbClr val="434F54"/>
                </a:solidFill>
                <a:latin typeface="Consolas"/>
                <a:ea typeface="Consolas"/>
                <a:cs typeface="Consolas"/>
                <a:sym typeface="Consolas"/>
              </a:rPr>
            </a:br>
            <a:br>
              <a:rPr lang="en" sz="1100">
                <a:solidFill>
                  <a:srgbClr val="434F54"/>
                </a:solidFill>
                <a:latin typeface="Consolas"/>
                <a:ea typeface="Consolas"/>
                <a:cs typeface="Consolas"/>
                <a:sym typeface="Consolas"/>
              </a:rPr>
            </a:br>
            <a:r>
              <a:rPr lang="en" sz="1100">
                <a:solidFill>
                  <a:srgbClr val="434F54"/>
                </a:solidFill>
                <a:latin typeface="Consolas"/>
                <a:ea typeface="Consolas"/>
                <a:cs typeface="Consolas"/>
                <a:sym typeface="Consolas"/>
              </a:rPr>
              <a:t>    @Override </a:t>
            </a:r>
            <a:r>
              <a:rPr lang="en" sz="1100">
                <a:solidFill>
                  <a:schemeClr val="dk1"/>
                </a:solidFill>
                <a:latin typeface="Consolas"/>
                <a:ea typeface="Consolas"/>
                <a:cs typeface="Consolas"/>
                <a:sym typeface="Consolas"/>
              </a:rPr>
              <a:t>// method getInfo() akan menimpa getInfo() parent</a:t>
            </a:r>
            <a:br>
              <a:rPr lang="en" sz="1100">
                <a:solidFill>
                  <a:srgbClr val="434F54"/>
                </a:solidFill>
                <a:latin typeface="Consolas"/>
                <a:ea typeface="Consolas"/>
                <a:cs typeface="Consolas"/>
                <a:sym typeface="Consolas"/>
              </a:rPr>
            </a:br>
            <a:r>
              <a:rPr lang="en" sz="1100">
                <a:solidFill>
                  <a:srgbClr val="434F54"/>
                </a:solidFill>
                <a:latin typeface="Consolas"/>
                <a:ea typeface="Consolas"/>
                <a:cs typeface="Consolas"/>
                <a:sym typeface="Consolas"/>
              </a:rPr>
              <a:t>    </a:t>
            </a:r>
            <a:r>
              <a:rPr lang="en" sz="1100">
                <a:solidFill>
                  <a:srgbClr val="00979D"/>
                </a:solidFill>
                <a:latin typeface="Consolas"/>
                <a:ea typeface="Consolas"/>
                <a:cs typeface="Consolas"/>
                <a:sym typeface="Consolas"/>
              </a:rPr>
              <a:t>public</a:t>
            </a:r>
            <a:r>
              <a:rPr lang="en" sz="1100">
                <a:solidFill>
                  <a:srgbClr val="728E00"/>
                </a:solidFill>
                <a:latin typeface="Consolas"/>
                <a:ea typeface="Consolas"/>
                <a:cs typeface="Consolas"/>
                <a:sym typeface="Consolas"/>
              </a:rPr>
              <a:t> </a:t>
            </a:r>
            <a:r>
              <a:rPr lang="en" sz="1100">
                <a:solidFill>
                  <a:srgbClr val="00979D"/>
                </a:solidFill>
                <a:latin typeface="Consolas"/>
                <a:ea typeface="Consolas"/>
                <a:cs typeface="Consolas"/>
                <a:sym typeface="Consolas"/>
              </a:rPr>
              <a:t>void</a:t>
            </a:r>
            <a:r>
              <a:rPr lang="en" sz="1100">
                <a:solidFill>
                  <a:srgbClr val="728E00"/>
                </a:solidFill>
                <a:latin typeface="Consolas"/>
                <a:ea typeface="Consolas"/>
                <a:cs typeface="Consolas"/>
                <a:sym typeface="Consolas"/>
              </a:rPr>
              <a:t> </a:t>
            </a:r>
            <a:r>
              <a:rPr lang="en" sz="1100" b="1">
                <a:solidFill>
                  <a:srgbClr val="880000"/>
                </a:solidFill>
                <a:latin typeface="Consolas"/>
                <a:ea typeface="Consolas"/>
                <a:cs typeface="Consolas"/>
                <a:sym typeface="Consolas"/>
              </a:rPr>
              <a:t>getInfo</a:t>
            </a:r>
            <a:r>
              <a:rPr lang="en" sz="1100">
                <a:solidFill>
                  <a:srgbClr val="728E00"/>
                </a:solidFill>
                <a:latin typeface="Consolas"/>
                <a:ea typeface="Consolas"/>
                <a:cs typeface="Consolas"/>
                <a:sym typeface="Consolas"/>
              </a:rPr>
              <a:t>() </a:t>
            </a:r>
            <a:r>
              <a:rPr lang="en" sz="1100">
                <a:solidFill>
                  <a:srgbClr val="434F54"/>
                </a:solidFill>
                <a:latin typeface="Consolas"/>
                <a:ea typeface="Consolas"/>
                <a:cs typeface="Consolas"/>
                <a:sym typeface="Consolas"/>
              </a:rPr>
              <a:t>{</a:t>
            </a:r>
            <a:br>
              <a:rPr lang="en" sz="1100">
                <a:solidFill>
                  <a:srgbClr val="434F54"/>
                </a:solidFill>
                <a:latin typeface="Consolas"/>
                <a:ea typeface="Consolas"/>
                <a:cs typeface="Consolas"/>
                <a:sym typeface="Consolas"/>
              </a:rPr>
            </a:br>
            <a:r>
              <a:rPr lang="en" sz="1100">
                <a:solidFill>
                  <a:srgbClr val="434F54"/>
                </a:solidFill>
                <a:latin typeface="Consolas"/>
                <a:ea typeface="Consolas"/>
                <a:cs typeface="Consolas"/>
                <a:sym typeface="Consolas"/>
              </a:rPr>
              <a:t>        super.getInfo();</a:t>
            </a:r>
            <a:br>
              <a:rPr lang="en" sz="1100">
                <a:solidFill>
                  <a:srgbClr val="434F54"/>
                </a:solidFill>
                <a:latin typeface="Consolas"/>
                <a:ea typeface="Consolas"/>
                <a:cs typeface="Consolas"/>
                <a:sym typeface="Consolas"/>
              </a:rPr>
            </a:br>
            <a:r>
              <a:rPr lang="en" sz="1100">
                <a:solidFill>
                  <a:srgbClr val="434F54"/>
                </a:solidFill>
                <a:latin typeface="Consolas"/>
                <a:ea typeface="Consolas"/>
                <a:cs typeface="Consolas"/>
                <a:sym typeface="Consolas"/>
              </a:rPr>
              <a:t>        System.out.println(</a:t>
            </a:r>
            <a:r>
              <a:rPr lang="en" sz="1100">
                <a:solidFill>
                  <a:srgbClr val="005C5F"/>
                </a:solidFill>
                <a:latin typeface="Consolas"/>
                <a:ea typeface="Consolas"/>
                <a:cs typeface="Consolas"/>
                <a:sym typeface="Consolas"/>
              </a:rPr>
              <a:t>"NIDN: "</a:t>
            </a:r>
            <a:r>
              <a:rPr lang="en" sz="1100">
                <a:solidFill>
                  <a:srgbClr val="434F54"/>
                </a:solidFill>
                <a:latin typeface="Consolas"/>
                <a:ea typeface="Consolas"/>
                <a:cs typeface="Consolas"/>
                <a:sym typeface="Consolas"/>
              </a:rPr>
              <a:t> + </a:t>
            </a:r>
            <a:r>
              <a:rPr lang="en" sz="1100">
                <a:solidFill>
                  <a:srgbClr val="00979D"/>
                </a:solidFill>
                <a:latin typeface="Consolas"/>
                <a:ea typeface="Consolas"/>
                <a:cs typeface="Consolas"/>
                <a:sym typeface="Consolas"/>
              </a:rPr>
              <a:t>this</a:t>
            </a:r>
            <a:r>
              <a:rPr lang="en" sz="1100">
                <a:solidFill>
                  <a:srgbClr val="434F54"/>
                </a:solidFill>
                <a:latin typeface="Consolas"/>
                <a:ea typeface="Consolas"/>
                <a:cs typeface="Consolas"/>
                <a:sym typeface="Consolas"/>
              </a:rPr>
              <a:t>.NIDN);</a:t>
            </a:r>
            <a:br>
              <a:rPr lang="en" sz="1100">
                <a:solidFill>
                  <a:srgbClr val="434F54"/>
                </a:solidFill>
                <a:latin typeface="Consolas"/>
                <a:ea typeface="Consolas"/>
                <a:cs typeface="Consolas"/>
                <a:sym typeface="Consolas"/>
              </a:rPr>
            </a:br>
            <a:r>
              <a:rPr lang="en" sz="1100">
                <a:solidFill>
                  <a:srgbClr val="434F54"/>
                </a:solidFill>
                <a:latin typeface="Consolas"/>
                <a:ea typeface="Consolas"/>
                <a:cs typeface="Consolas"/>
                <a:sym typeface="Consolas"/>
              </a:rPr>
              <a:t>    }</a:t>
            </a:r>
            <a:br>
              <a:rPr lang="en" sz="1100">
                <a:solidFill>
                  <a:srgbClr val="434F54"/>
                </a:solidFill>
                <a:latin typeface="Consolas"/>
                <a:ea typeface="Consolas"/>
                <a:cs typeface="Consolas"/>
                <a:sym typeface="Consolas"/>
              </a:rPr>
            </a:br>
            <a:r>
              <a:rPr lang="en" sz="1100">
                <a:solidFill>
                  <a:srgbClr val="434F54"/>
                </a:solidFill>
                <a:latin typeface="Consolas"/>
                <a:ea typeface="Consolas"/>
                <a:cs typeface="Consolas"/>
                <a:sym typeface="Consolas"/>
              </a:rPr>
              <a:t>}</a:t>
            </a:r>
            <a:endParaRPr/>
          </a:p>
        </p:txBody>
      </p:sp>
      <p:sp>
        <p:nvSpPr>
          <p:cNvPr id="147" name="Google Shape;147;p27"/>
          <p:cNvSpPr txBox="1"/>
          <p:nvPr/>
        </p:nvSpPr>
        <p:spPr>
          <a:xfrm>
            <a:off x="7078800" y="524900"/>
            <a:ext cx="1679700" cy="401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t>Dosen.java</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28"/>
          <p:cNvSpPr txBox="1"/>
          <p:nvPr/>
        </p:nvSpPr>
        <p:spPr>
          <a:xfrm>
            <a:off x="475225" y="260850"/>
            <a:ext cx="4522500" cy="4621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1100">
                <a:solidFill>
                  <a:srgbClr val="434F54"/>
                </a:solidFill>
                <a:latin typeface="Consolas"/>
                <a:ea typeface="Consolas"/>
                <a:cs typeface="Consolas"/>
                <a:sym typeface="Consolas"/>
              </a:rPr>
              <a:t>package app;</a:t>
            </a:r>
            <a:br>
              <a:rPr lang="en" sz="1100">
                <a:solidFill>
                  <a:srgbClr val="434F54"/>
                </a:solidFill>
                <a:latin typeface="Consolas"/>
                <a:ea typeface="Consolas"/>
                <a:cs typeface="Consolas"/>
                <a:sym typeface="Consolas"/>
              </a:rPr>
            </a:br>
            <a:br>
              <a:rPr lang="en" sz="1100">
                <a:solidFill>
                  <a:srgbClr val="434F54"/>
                </a:solidFill>
                <a:latin typeface="Consolas"/>
                <a:ea typeface="Consolas"/>
                <a:cs typeface="Consolas"/>
                <a:sym typeface="Consolas"/>
              </a:rPr>
            </a:br>
            <a:r>
              <a:rPr lang="en" sz="1100">
                <a:solidFill>
                  <a:srgbClr val="00979D"/>
                </a:solidFill>
                <a:latin typeface="Consolas"/>
                <a:ea typeface="Consolas"/>
                <a:cs typeface="Consolas"/>
                <a:sym typeface="Consolas"/>
              </a:rPr>
              <a:t>public</a:t>
            </a:r>
            <a:r>
              <a:rPr lang="en" sz="1100">
                <a:solidFill>
                  <a:srgbClr val="434F54"/>
                </a:solidFill>
                <a:latin typeface="Consolas"/>
                <a:ea typeface="Consolas"/>
                <a:cs typeface="Consolas"/>
                <a:sym typeface="Consolas"/>
              </a:rPr>
              <a:t> </a:t>
            </a:r>
            <a:r>
              <a:rPr lang="en" sz="1100">
                <a:solidFill>
                  <a:srgbClr val="00979D"/>
                </a:solidFill>
                <a:latin typeface="Consolas"/>
                <a:ea typeface="Consolas"/>
                <a:cs typeface="Consolas"/>
                <a:sym typeface="Consolas"/>
              </a:rPr>
              <a:t>class</a:t>
            </a:r>
            <a:r>
              <a:rPr lang="en" sz="1100">
                <a:solidFill>
                  <a:srgbClr val="434F54"/>
                </a:solidFill>
                <a:latin typeface="Consolas"/>
                <a:ea typeface="Consolas"/>
                <a:cs typeface="Consolas"/>
                <a:sym typeface="Consolas"/>
              </a:rPr>
              <a:t> </a:t>
            </a:r>
            <a:r>
              <a:rPr lang="en" sz="1100" b="1">
                <a:solidFill>
                  <a:srgbClr val="880000"/>
                </a:solidFill>
                <a:latin typeface="Consolas"/>
                <a:ea typeface="Consolas"/>
                <a:cs typeface="Consolas"/>
                <a:sym typeface="Consolas"/>
              </a:rPr>
              <a:t>App</a:t>
            </a:r>
            <a:r>
              <a:rPr lang="en" sz="1100">
                <a:solidFill>
                  <a:srgbClr val="434F54"/>
                </a:solidFill>
                <a:latin typeface="Consolas"/>
                <a:ea typeface="Consolas"/>
                <a:cs typeface="Consolas"/>
                <a:sym typeface="Consolas"/>
              </a:rPr>
              <a:t> {</a:t>
            </a:r>
            <a:br>
              <a:rPr lang="en" sz="1100">
                <a:solidFill>
                  <a:srgbClr val="434F54"/>
                </a:solidFill>
                <a:latin typeface="Consolas"/>
                <a:ea typeface="Consolas"/>
                <a:cs typeface="Consolas"/>
                <a:sym typeface="Consolas"/>
              </a:rPr>
            </a:br>
            <a:r>
              <a:rPr lang="en" sz="1100">
                <a:solidFill>
                  <a:srgbClr val="434F54"/>
                </a:solidFill>
                <a:latin typeface="Consolas"/>
                <a:ea typeface="Consolas"/>
                <a:cs typeface="Consolas"/>
                <a:sym typeface="Consolas"/>
              </a:rPr>
              <a:t>    </a:t>
            </a:r>
            <a:r>
              <a:rPr lang="en" sz="1100">
                <a:solidFill>
                  <a:srgbClr val="00979D"/>
                </a:solidFill>
                <a:latin typeface="Consolas"/>
                <a:ea typeface="Consolas"/>
                <a:cs typeface="Consolas"/>
                <a:sym typeface="Consolas"/>
              </a:rPr>
              <a:t>public</a:t>
            </a:r>
            <a:r>
              <a:rPr lang="en" sz="1100">
                <a:solidFill>
                  <a:srgbClr val="728E00"/>
                </a:solidFill>
                <a:latin typeface="Consolas"/>
                <a:ea typeface="Consolas"/>
                <a:cs typeface="Consolas"/>
                <a:sym typeface="Consolas"/>
              </a:rPr>
              <a:t> </a:t>
            </a:r>
            <a:r>
              <a:rPr lang="en" sz="1100">
                <a:solidFill>
                  <a:srgbClr val="00979D"/>
                </a:solidFill>
                <a:latin typeface="Consolas"/>
                <a:ea typeface="Consolas"/>
                <a:cs typeface="Consolas"/>
                <a:sym typeface="Consolas"/>
              </a:rPr>
              <a:t>static</a:t>
            </a:r>
            <a:r>
              <a:rPr lang="en" sz="1100">
                <a:solidFill>
                  <a:srgbClr val="728E00"/>
                </a:solidFill>
                <a:latin typeface="Consolas"/>
                <a:ea typeface="Consolas"/>
                <a:cs typeface="Consolas"/>
                <a:sym typeface="Consolas"/>
              </a:rPr>
              <a:t> </a:t>
            </a:r>
            <a:r>
              <a:rPr lang="en" sz="1100">
                <a:solidFill>
                  <a:srgbClr val="00979D"/>
                </a:solidFill>
                <a:latin typeface="Consolas"/>
                <a:ea typeface="Consolas"/>
                <a:cs typeface="Consolas"/>
                <a:sym typeface="Consolas"/>
              </a:rPr>
              <a:t>void</a:t>
            </a:r>
            <a:r>
              <a:rPr lang="en" sz="1100">
                <a:solidFill>
                  <a:srgbClr val="728E00"/>
                </a:solidFill>
                <a:latin typeface="Consolas"/>
                <a:ea typeface="Consolas"/>
                <a:cs typeface="Consolas"/>
                <a:sym typeface="Consolas"/>
              </a:rPr>
              <a:t> </a:t>
            </a:r>
            <a:r>
              <a:rPr lang="en" sz="1100" b="1">
                <a:solidFill>
                  <a:srgbClr val="880000"/>
                </a:solidFill>
                <a:latin typeface="Consolas"/>
                <a:ea typeface="Consolas"/>
                <a:cs typeface="Consolas"/>
                <a:sym typeface="Consolas"/>
              </a:rPr>
              <a:t>main</a:t>
            </a:r>
            <a:r>
              <a:rPr lang="en" sz="1100">
                <a:solidFill>
                  <a:srgbClr val="728E00"/>
                </a:solidFill>
                <a:latin typeface="Consolas"/>
                <a:ea typeface="Consolas"/>
                <a:cs typeface="Consolas"/>
                <a:sym typeface="Consolas"/>
              </a:rPr>
              <a:t>(String[] args) throws Exception </a:t>
            </a:r>
            <a:r>
              <a:rPr lang="en" sz="1100">
                <a:solidFill>
                  <a:srgbClr val="434F54"/>
                </a:solidFill>
                <a:latin typeface="Consolas"/>
                <a:ea typeface="Consolas"/>
                <a:cs typeface="Consolas"/>
                <a:sym typeface="Consolas"/>
              </a:rPr>
              <a:t>{</a:t>
            </a:r>
            <a:br>
              <a:rPr lang="en" sz="1100">
                <a:solidFill>
                  <a:srgbClr val="434F54"/>
                </a:solidFill>
                <a:latin typeface="Consolas"/>
                <a:ea typeface="Consolas"/>
                <a:cs typeface="Consolas"/>
                <a:sym typeface="Consolas"/>
              </a:rPr>
            </a:br>
            <a:r>
              <a:rPr lang="en" sz="1100">
                <a:solidFill>
                  <a:srgbClr val="434F54"/>
                </a:solidFill>
                <a:latin typeface="Consolas"/>
                <a:ea typeface="Consolas"/>
                <a:cs typeface="Consolas"/>
                <a:sym typeface="Consolas"/>
              </a:rPr>
              <a:t>        Karyawan Ridho = </a:t>
            </a:r>
            <a:r>
              <a:rPr lang="en" sz="1100">
                <a:solidFill>
                  <a:srgbClr val="00979D"/>
                </a:solidFill>
                <a:latin typeface="Consolas"/>
                <a:ea typeface="Consolas"/>
                <a:cs typeface="Consolas"/>
                <a:sym typeface="Consolas"/>
              </a:rPr>
              <a:t>new</a:t>
            </a:r>
            <a:r>
              <a:rPr lang="en" sz="1100">
                <a:solidFill>
                  <a:srgbClr val="434F54"/>
                </a:solidFill>
                <a:latin typeface="Consolas"/>
                <a:ea typeface="Consolas"/>
                <a:cs typeface="Consolas"/>
                <a:sym typeface="Consolas"/>
              </a:rPr>
              <a:t> Karyawan(</a:t>
            </a:r>
            <a:r>
              <a:rPr lang="en" sz="1100">
                <a:solidFill>
                  <a:srgbClr val="005C5F"/>
                </a:solidFill>
                <a:latin typeface="Consolas"/>
                <a:ea typeface="Consolas"/>
                <a:cs typeface="Consolas"/>
                <a:sym typeface="Consolas"/>
              </a:rPr>
              <a:t>"123"</a:t>
            </a:r>
            <a:r>
              <a:rPr lang="en" sz="1100">
                <a:solidFill>
                  <a:srgbClr val="434F54"/>
                </a:solidFill>
                <a:latin typeface="Consolas"/>
                <a:ea typeface="Consolas"/>
                <a:cs typeface="Consolas"/>
                <a:sym typeface="Consolas"/>
              </a:rPr>
              <a:t>, </a:t>
            </a:r>
            <a:r>
              <a:rPr lang="en" sz="1100">
                <a:solidFill>
                  <a:srgbClr val="005C5F"/>
                </a:solidFill>
                <a:latin typeface="Consolas"/>
                <a:ea typeface="Consolas"/>
                <a:cs typeface="Consolas"/>
                <a:sym typeface="Consolas"/>
              </a:rPr>
              <a:t>"Ridho"</a:t>
            </a:r>
            <a:r>
              <a:rPr lang="en" sz="1100">
                <a:solidFill>
                  <a:srgbClr val="434F54"/>
                </a:solidFill>
                <a:latin typeface="Consolas"/>
                <a:ea typeface="Consolas"/>
                <a:cs typeface="Consolas"/>
                <a:sym typeface="Consolas"/>
              </a:rPr>
              <a:t>);</a:t>
            </a:r>
            <a:br>
              <a:rPr lang="en" sz="1100">
                <a:solidFill>
                  <a:srgbClr val="434F54"/>
                </a:solidFill>
                <a:latin typeface="Consolas"/>
                <a:ea typeface="Consolas"/>
                <a:cs typeface="Consolas"/>
                <a:sym typeface="Consolas"/>
              </a:rPr>
            </a:br>
            <a:br>
              <a:rPr lang="en" sz="1100">
                <a:solidFill>
                  <a:srgbClr val="434F54"/>
                </a:solidFill>
                <a:latin typeface="Consolas"/>
                <a:ea typeface="Consolas"/>
                <a:cs typeface="Consolas"/>
                <a:sym typeface="Consolas"/>
              </a:rPr>
            </a:br>
            <a:r>
              <a:rPr lang="en" sz="1100">
                <a:solidFill>
                  <a:srgbClr val="434F54"/>
                </a:solidFill>
                <a:latin typeface="Consolas"/>
                <a:ea typeface="Consolas"/>
                <a:cs typeface="Consolas"/>
                <a:sym typeface="Consolas"/>
              </a:rPr>
              <a:t>        Ridho.getInfo();</a:t>
            </a:r>
            <a:br>
              <a:rPr lang="en" sz="1100">
                <a:solidFill>
                  <a:srgbClr val="434F54"/>
                </a:solidFill>
                <a:latin typeface="Consolas"/>
                <a:ea typeface="Consolas"/>
                <a:cs typeface="Consolas"/>
                <a:sym typeface="Consolas"/>
              </a:rPr>
            </a:br>
            <a:r>
              <a:rPr lang="en" sz="1100">
                <a:solidFill>
                  <a:srgbClr val="434F54"/>
                </a:solidFill>
                <a:latin typeface="Consolas"/>
                <a:ea typeface="Consolas"/>
                <a:cs typeface="Consolas"/>
                <a:sym typeface="Consolas"/>
              </a:rPr>
              <a:t>        Ridho.absenPagi();</a:t>
            </a:r>
            <a:br>
              <a:rPr lang="en" sz="1100">
                <a:solidFill>
                  <a:srgbClr val="434F54"/>
                </a:solidFill>
                <a:latin typeface="Consolas"/>
                <a:ea typeface="Consolas"/>
                <a:cs typeface="Consolas"/>
                <a:sym typeface="Consolas"/>
              </a:rPr>
            </a:br>
            <a:r>
              <a:rPr lang="en" sz="1100">
                <a:solidFill>
                  <a:srgbClr val="434F54"/>
                </a:solidFill>
                <a:latin typeface="Consolas"/>
                <a:ea typeface="Consolas"/>
                <a:cs typeface="Consolas"/>
                <a:sym typeface="Consolas"/>
              </a:rPr>
              <a:t>        Ridho.kerja();</a:t>
            </a:r>
            <a:br>
              <a:rPr lang="en" sz="1100">
                <a:solidFill>
                  <a:srgbClr val="434F54"/>
                </a:solidFill>
                <a:latin typeface="Consolas"/>
                <a:ea typeface="Consolas"/>
                <a:cs typeface="Consolas"/>
                <a:sym typeface="Consolas"/>
              </a:rPr>
            </a:br>
            <a:r>
              <a:rPr lang="en" sz="1100">
                <a:solidFill>
                  <a:srgbClr val="434F54"/>
                </a:solidFill>
                <a:latin typeface="Consolas"/>
                <a:ea typeface="Consolas"/>
                <a:cs typeface="Consolas"/>
                <a:sym typeface="Consolas"/>
              </a:rPr>
              <a:t>        Ridho.absenPulang();</a:t>
            </a:r>
            <a:br>
              <a:rPr lang="en" sz="1100">
                <a:solidFill>
                  <a:srgbClr val="434F54"/>
                </a:solidFill>
                <a:latin typeface="Consolas"/>
                <a:ea typeface="Consolas"/>
                <a:cs typeface="Consolas"/>
                <a:sym typeface="Consolas"/>
              </a:rPr>
            </a:br>
            <a:br>
              <a:rPr lang="en" sz="1100">
                <a:solidFill>
                  <a:srgbClr val="434F54"/>
                </a:solidFill>
                <a:latin typeface="Consolas"/>
                <a:ea typeface="Consolas"/>
                <a:cs typeface="Consolas"/>
                <a:sym typeface="Consolas"/>
              </a:rPr>
            </a:br>
            <a:r>
              <a:rPr lang="en" sz="1100">
                <a:solidFill>
                  <a:srgbClr val="434F54"/>
                </a:solidFill>
                <a:latin typeface="Consolas"/>
                <a:ea typeface="Consolas"/>
                <a:cs typeface="Consolas"/>
                <a:sym typeface="Consolas"/>
              </a:rPr>
              <a:t>        Dosen Amir = </a:t>
            </a:r>
            <a:r>
              <a:rPr lang="en" sz="1100">
                <a:solidFill>
                  <a:srgbClr val="00979D"/>
                </a:solidFill>
                <a:latin typeface="Consolas"/>
                <a:ea typeface="Consolas"/>
                <a:cs typeface="Consolas"/>
                <a:sym typeface="Consolas"/>
              </a:rPr>
              <a:t>new</a:t>
            </a:r>
            <a:r>
              <a:rPr lang="en" sz="1100">
                <a:solidFill>
                  <a:srgbClr val="434F54"/>
                </a:solidFill>
                <a:latin typeface="Consolas"/>
                <a:ea typeface="Consolas"/>
                <a:cs typeface="Consolas"/>
                <a:sym typeface="Consolas"/>
              </a:rPr>
              <a:t> Dosen(</a:t>
            </a:r>
            <a:r>
              <a:rPr lang="en" sz="1100">
                <a:solidFill>
                  <a:srgbClr val="005C5F"/>
                </a:solidFill>
                <a:latin typeface="Consolas"/>
                <a:ea typeface="Consolas"/>
                <a:cs typeface="Consolas"/>
                <a:sym typeface="Consolas"/>
              </a:rPr>
              <a:t>"124"</a:t>
            </a:r>
            <a:r>
              <a:rPr lang="en" sz="1100">
                <a:solidFill>
                  <a:srgbClr val="434F54"/>
                </a:solidFill>
                <a:latin typeface="Consolas"/>
                <a:ea typeface="Consolas"/>
                <a:cs typeface="Consolas"/>
                <a:sym typeface="Consolas"/>
              </a:rPr>
              <a:t>, </a:t>
            </a:r>
            <a:r>
              <a:rPr lang="en" sz="1100">
                <a:solidFill>
                  <a:srgbClr val="005C5F"/>
                </a:solidFill>
                <a:latin typeface="Consolas"/>
                <a:ea typeface="Consolas"/>
                <a:cs typeface="Consolas"/>
                <a:sym typeface="Consolas"/>
              </a:rPr>
              <a:t>"32"</a:t>
            </a:r>
            <a:r>
              <a:rPr lang="en" sz="1100">
                <a:solidFill>
                  <a:srgbClr val="434F54"/>
                </a:solidFill>
                <a:latin typeface="Consolas"/>
                <a:ea typeface="Consolas"/>
                <a:cs typeface="Consolas"/>
                <a:sym typeface="Consolas"/>
              </a:rPr>
              <a:t>, </a:t>
            </a:r>
            <a:r>
              <a:rPr lang="en" sz="1100">
                <a:solidFill>
                  <a:srgbClr val="005C5F"/>
                </a:solidFill>
                <a:latin typeface="Consolas"/>
                <a:ea typeface="Consolas"/>
                <a:cs typeface="Consolas"/>
                <a:sym typeface="Consolas"/>
              </a:rPr>
              <a:t>"Amir"</a:t>
            </a:r>
            <a:r>
              <a:rPr lang="en" sz="1100">
                <a:solidFill>
                  <a:srgbClr val="434F54"/>
                </a:solidFill>
                <a:latin typeface="Consolas"/>
                <a:ea typeface="Consolas"/>
                <a:cs typeface="Consolas"/>
                <a:sym typeface="Consolas"/>
              </a:rPr>
              <a:t>);</a:t>
            </a:r>
            <a:br>
              <a:rPr lang="en" sz="1100">
                <a:solidFill>
                  <a:srgbClr val="434F54"/>
                </a:solidFill>
                <a:latin typeface="Consolas"/>
                <a:ea typeface="Consolas"/>
                <a:cs typeface="Consolas"/>
                <a:sym typeface="Consolas"/>
              </a:rPr>
            </a:br>
            <a:br>
              <a:rPr lang="en" sz="1100">
                <a:solidFill>
                  <a:srgbClr val="434F54"/>
                </a:solidFill>
                <a:latin typeface="Consolas"/>
                <a:ea typeface="Consolas"/>
                <a:cs typeface="Consolas"/>
                <a:sym typeface="Consolas"/>
              </a:rPr>
            </a:br>
            <a:r>
              <a:rPr lang="en" sz="1100">
                <a:solidFill>
                  <a:srgbClr val="434F54"/>
                </a:solidFill>
                <a:latin typeface="Consolas"/>
                <a:ea typeface="Consolas"/>
                <a:cs typeface="Consolas"/>
                <a:sym typeface="Consolas"/>
              </a:rPr>
              <a:t>        Amir.getInfo();</a:t>
            </a:r>
            <a:br>
              <a:rPr lang="en" sz="1100">
                <a:solidFill>
                  <a:srgbClr val="434F54"/>
                </a:solidFill>
                <a:latin typeface="Consolas"/>
                <a:ea typeface="Consolas"/>
                <a:cs typeface="Consolas"/>
                <a:sym typeface="Consolas"/>
              </a:rPr>
            </a:br>
            <a:r>
              <a:rPr lang="en" sz="1100">
                <a:solidFill>
                  <a:srgbClr val="434F54"/>
                </a:solidFill>
                <a:latin typeface="Consolas"/>
                <a:ea typeface="Consolas"/>
                <a:cs typeface="Consolas"/>
                <a:sym typeface="Consolas"/>
              </a:rPr>
              <a:t>        Amir.absenPagi();</a:t>
            </a:r>
            <a:br>
              <a:rPr lang="en" sz="1100">
                <a:solidFill>
                  <a:srgbClr val="434F54"/>
                </a:solidFill>
                <a:latin typeface="Consolas"/>
                <a:ea typeface="Consolas"/>
                <a:cs typeface="Consolas"/>
                <a:sym typeface="Consolas"/>
              </a:rPr>
            </a:br>
            <a:r>
              <a:rPr lang="en" sz="1100">
                <a:solidFill>
                  <a:srgbClr val="434F54"/>
                </a:solidFill>
                <a:latin typeface="Consolas"/>
                <a:ea typeface="Consolas"/>
                <a:cs typeface="Consolas"/>
                <a:sym typeface="Consolas"/>
              </a:rPr>
              <a:t>        Amir.kerja();</a:t>
            </a:r>
            <a:br>
              <a:rPr lang="en" sz="1100">
                <a:solidFill>
                  <a:srgbClr val="434F54"/>
                </a:solidFill>
                <a:latin typeface="Consolas"/>
                <a:ea typeface="Consolas"/>
                <a:cs typeface="Consolas"/>
                <a:sym typeface="Consolas"/>
              </a:rPr>
            </a:br>
            <a:r>
              <a:rPr lang="en" sz="1100">
                <a:solidFill>
                  <a:srgbClr val="434F54"/>
                </a:solidFill>
                <a:latin typeface="Consolas"/>
                <a:ea typeface="Consolas"/>
                <a:cs typeface="Consolas"/>
                <a:sym typeface="Consolas"/>
              </a:rPr>
              <a:t>        Amir.ngajar();</a:t>
            </a:r>
            <a:br>
              <a:rPr lang="en" sz="1100">
                <a:solidFill>
                  <a:srgbClr val="434F54"/>
                </a:solidFill>
                <a:latin typeface="Consolas"/>
                <a:ea typeface="Consolas"/>
                <a:cs typeface="Consolas"/>
                <a:sym typeface="Consolas"/>
              </a:rPr>
            </a:br>
            <a:r>
              <a:rPr lang="en" sz="1100">
                <a:solidFill>
                  <a:srgbClr val="434F54"/>
                </a:solidFill>
                <a:latin typeface="Consolas"/>
                <a:ea typeface="Consolas"/>
                <a:cs typeface="Consolas"/>
                <a:sym typeface="Consolas"/>
              </a:rPr>
              <a:t>        Amir.absenPulang();</a:t>
            </a:r>
            <a:br>
              <a:rPr lang="en" sz="1100">
                <a:solidFill>
                  <a:srgbClr val="434F54"/>
                </a:solidFill>
                <a:latin typeface="Consolas"/>
                <a:ea typeface="Consolas"/>
                <a:cs typeface="Consolas"/>
                <a:sym typeface="Consolas"/>
              </a:rPr>
            </a:br>
            <a:r>
              <a:rPr lang="en" sz="1100">
                <a:solidFill>
                  <a:srgbClr val="434F54"/>
                </a:solidFill>
                <a:latin typeface="Consolas"/>
                <a:ea typeface="Consolas"/>
                <a:cs typeface="Consolas"/>
                <a:sym typeface="Consolas"/>
              </a:rPr>
              <a:t>    }</a:t>
            </a:r>
            <a:br>
              <a:rPr lang="en" sz="1100">
                <a:solidFill>
                  <a:srgbClr val="434F54"/>
                </a:solidFill>
                <a:latin typeface="Consolas"/>
                <a:ea typeface="Consolas"/>
                <a:cs typeface="Consolas"/>
                <a:sym typeface="Consolas"/>
              </a:rPr>
            </a:br>
            <a:r>
              <a:rPr lang="en" sz="1100">
                <a:solidFill>
                  <a:srgbClr val="434F54"/>
                </a:solidFill>
                <a:latin typeface="Consolas"/>
                <a:ea typeface="Consolas"/>
                <a:cs typeface="Consolas"/>
                <a:sym typeface="Consolas"/>
              </a:rPr>
              <a:t>}</a:t>
            </a:r>
            <a:endParaRPr/>
          </a:p>
        </p:txBody>
      </p:sp>
      <p:sp>
        <p:nvSpPr>
          <p:cNvPr id="153" name="Google Shape;153;p28"/>
          <p:cNvSpPr txBox="1"/>
          <p:nvPr/>
        </p:nvSpPr>
        <p:spPr>
          <a:xfrm>
            <a:off x="2801775" y="180750"/>
            <a:ext cx="1843500" cy="417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t>App.java</a:t>
            </a:r>
            <a:endParaRPr/>
          </a:p>
        </p:txBody>
      </p:sp>
      <p:sp>
        <p:nvSpPr>
          <p:cNvPr id="154" name="Google Shape;154;p28"/>
          <p:cNvSpPr txBox="1"/>
          <p:nvPr/>
        </p:nvSpPr>
        <p:spPr>
          <a:xfrm>
            <a:off x="5535550" y="1020900"/>
            <a:ext cx="3000000" cy="2486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1100">
                <a:solidFill>
                  <a:srgbClr val="434F54"/>
                </a:solidFill>
                <a:latin typeface="Consolas"/>
                <a:ea typeface="Consolas"/>
                <a:cs typeface="Consolas"/>
                <a:sym typeface="Consolas"/>
              </a:rPr>
              <a:t>Kode Karyawan: </a:t>
            </a:r>
            <a:r>
              <a:rPr lang="en" sz="1100">
                <a:solidFill>
                  <a:srgbClr val="8A7B52"/>
                </a:solidFill>
                <a:latin typeface="Consolas"/>
                <a:ea typeface="Consolas"/>
                <a:cs typeface="Consolas"/>
                <a:sym typeface="Consolas"/>
              </a:rPr>
              <a:t>123</a:t>
            </a:r>
            <a:br>
              <a:rPr lang="en" sz="1100">
                <a:solidFill>
                  <a:srgbClr val="434F54"/>
                </a:solidFill>
                <a:latin typeface="Consolas"/>
                <a:ea typeface="Consolas"/>
                <a:cs typeface="Consolas"/>
                <a:sym typeface="Consolas"/>
              </a:rPr>
            </a:br>
            <a:r>
              <a:rPr lang="en" sz="1100">
                <a:solidFill>
                  <a:srgbClr val="434F54"/>
                </a:solidFill>
                <a:latin typeface="Consolas"/>
                <a:ea typeface="Consolas"/>
                <a:cs typeface="Consolas"/>
                <a:sym typeface="Consolas"/>
              </a:rPr>
              <a:t>Nama: Ridho</a:t>
            </a:r>
            <a:br>
              <a:rPr lang="en" sz="1100">
                <a:solidFill>
                  <a:srgbClr val="434F54"/>
                </a:solidFill>
                <a:latin typeface="Consolas"/>
                <a:ea typeface="Consolas"/>
                <a:cs typeface="Consolas"/>
                <a:sym typeface="Consolas"/>
              </a:rPr>
            </a:br>
            <a:r>
              <a:rPr lang="en" sz="1100">
                <a:solidFill>
                  <a:srgbClr val="434F54"/>
                </a:solidFill>
                <a:latin typeface="Consolas"/>
                <a:ea typeface="Consolas"/>
                <a:cs typeface="Consolas"/>
                <a:sym typeface="Consolas"/>
              </a:rPr>
              <a:t>Ridho: absen pagi</a:t>
            </a:r>
            <a:br>
              <a:rPr lang="en" sz="1100">
                <a:solidFill>
                  <a:srgbClr val="434F54"/>
                </a:solidFill>
                <a:latin typeface="Consolas"/>
                <a:ea typeface="Consolas"/>
                <a:cs typeface="Consolas"/>
                <a:sym typeface="Consolas"/>
              </a:rPr>
            </a:br>
            <a:r>
              <a:rPr lang="en" sz="1100">
                <a:solidFill>
                  <a:srgbClr val="434F54"/>
                </a:solidFill>
                <a:latin typeface="Consolas"/>
                <a:ea typeface="Consolas"/>
                <a:cs typeface="Consolas"/>
                <a:sym typeface="Consolas"/>
              </a:rPr>
              <a:t>Ridho: sedang bekerja</a:t>
            </a:r>
            <a:br>
              <a:rPr lang="en" sz="1100">
                <a:solidFill>
                  <a:srgbClr val="434F54"/>
                </a:solidFill>
                <a:latin typeface="Consolas"/>
                <a:ea typeface="Consolas"/>
                <a:cs typeface="Consolas"/>
                <a:sym typeface="Consolas"/>
              </a:rPr>
            </a:br>
            <a:r>
              <a:rPr lang="en" sz="1100">
                <a:solidFill>
                  <a:srgbClr val="434F54"/>
                </a:solidFill>
                <a:latin typeface="Consolas"/>
                <a:ea typeface="Consolas"/>
                <a:cs typeface="Consolas"/>
                <a:sym typeface="Consolas"/>
              </a:rPr>
              <a:t>Ridho: absen pulang</a:t>
            </a:r>
            <a:br>
              <a:rPr lang="en" sz="1100">
                <a:solidFill>
                  <a:srgbClr val="434F54"/>
                </a:solidFill>
                <a:latin typeface="Consolas"/>
                <a:ea typeface="Consolas"/>
                <a:cs typeface="Consolas"/>
                <a:sym typeface="Consolas"/>
              </a:rPr>
            </a:br>
            <a:r>
              <a:rPr lang="en" sz="1100">
                <a:solidFill>
                  <a:srgbClr val="434F54"/>
                </a:solidFill>
                <a:latin typeface="Consolas"/>
                <a:ea typeface="Consolas"/>
                <a:cs typeface="Consolas"/>
                <a:sym typeface="Consolas"/>
              </a:rPr>
              <a:t>Kode Karyawan: </a:t>
            </a:r>
            <a:r>
              <a:rPr lang="en" sz="1100">
                <a:solidFill>
                  <a:srgbClr val="8A7B52"/>
                </a:solidFill>
                <a:latin typeface="Consolas"/>
                <a:ea typeface="Consolas"/>
                <a:cs typeface="Consolas"/>
                <a:sym typeface="Consolas"/>
              </a:rPr>
              <a:t>124</a:t>
            </a:r>
            <a:br>
              <a:rPr lang="en" sz="1100">
                <a:solidFill>
                  <a:srgbClr val="434F54"/>
                </a:solidFill>
                <a:latin typeface="Consolas"/>
                <a:ea typeface="Consolas"/>
                <a:cs typeface="Consolas"/>
                <a:sym typeface="Consolas"/>
              </a:rPr>
            </a:br>
            <a:r>
              <a:rPr lang="en" sz="1100">
                <a:solidFill>
                  <a:srgbClr val="434F54"/>
                </a:solidFill>
                <a:latin typeface="Consolas"/>
                <a:ea typeface="Consolas"/>
                <a:cs typeface="Consolas"/>
                <a:sym typeface="Consolas"/>
              </a:rPr>
              <a:t>Nama: Amir</a:t>
            </a:r>
            <a:br>
              <a:rPr lang="en" sz="1100">
                <a:solidFill>
                  <a:srgbClr val="434F54"/>
                </a:solidFill>
                <a:latin typeface="Consolas"/>
                <a:ea typeface="Consolas"/>
                <a:cs typeface="Consolas"/>
                <a:sym typeface="Consolas"/>
              </a:rPr>
            </a:br>
            <a:r>
              <a:rPr lang="en" sz="1100">
                <a:solidFill>
                  <a:srgbClr val="434F54"/>
                </a:solidFill>
                <a:latin typeface="Consolas"/>
                <a:ea typeface="Consolas"/>
                <a:cs typeface="Consolas"/>
                <a:sym typeface="Consolas"/>
              </a:rPr>
              <a:t>NIDN: </a:t>
            </a:r>
            <a:r>
              <a:rPr lang="en" sz="1100">
                <a:solidFill>
                  <a:srgbClr val="8A7B52"/>
                </a:solidFill>
                <a:latin typeface="Consolas"/>
                <a:ea typeface="Consolas"/>
                <a:cs typeface="Consolas"/>
                <a:sym typeface="Consolas"/>
              </a:rPr>
              <a:t>32</a:t>
            </a:r>
            <a:br>
              <a:rPr lang="en" sz="1100">
                <a:solidFill>
                  <a:srgbClr val="434F54"/>
                </a:solidFill>
                <a:latin typeface="Consolas"/>
                <a:ea typeface="Consolas"/>
                <a:cs typeface="Consolas"/>
                <a:sym typeface="Consolas"/>
              </a:rPr>
            </a:br>
            <a:r>
              <a:rPr lang="en" sz="1100">
                <a:solidFill>
                  <a:srgbClr val="434F54"/>
                </a:solidFill>
                <a:latin typeface="Consolas"/>
                <a:ea typeface="Consolas"/>
                <a:cs typeface="Consolas"/>
                <a:sym typeface="Consolas"/>
              </a:rPr>
              <a:t>Amir: absen pagi</a:t>
            </a:r>
            <a:br>
              <a:rPr lang="en" sz="1100">
                <a:solidFill>
                  <a:srgbClr val="434F54"/>
                </a:solidFill>
                <a:latin typeface="Consolas"/>
                <a:ea typeface="Consolas"/>
                <a:cs typeface="Consolas"/>
                <a:sym typeface="Consolas"/>
              </a:rPr>
            </a:br>
            <a:r>
              <a:rPr lang="en" sz="1100">
                <a:solidFill>
                  <a:srgbClr val="434F54"/>
                </a:solidFill>
                <a:latin typeface="Consolas"/>
                <a:ea typeface="Consolas"/>
                <a:cs typeface="Consolas"/>
                <a:sym typeface="Consolas"/>
              </a:rPr>
              <a:t>Amir: sedang bekerja</a:t>
            </a:r>
            <a:br>
              <a:rPr lang="en" sz="1100">
                <a:solidFill>
                  <a:srgbClr val="434F54"/>
                </a:solidFill>
                <a:latin typeface="Consolas"/>
                <a:ea typeface="Consolas"/>
                <a:cs typeface="Consolas"/>
                <a:sym typeface="Consolas"/>
              </a:rPr>
            </a:br>
            <a:r>
              <a:rPr lang="en" sz="1100">
                <a:solidFill>
                  <a:srgbClr val="434F54"/>
                </a:solidFill>
                <a:latin typeface="Consolas"/>
                <a:ea typeface="Consolas"/>
                <a:cs typeface="Consolas"/>
                <a:sym typeface="Consolas"/>
              </a:rPr>
              <a:t>Amir: sedang mengajar</a:t>
            </a:r>
            <a:br>
              <a:rPr lang="en" sz="1100">
                <a:solidFill>
                  <a:srgbClr val="434F54"/>
                </a:solidFill>
                <a:latin typeface="Consolas"/>
                <a:ea typeface="Consolas"/>
                <a:cs typeface="Consolas"/>
                <a:sym typeface="Consolas"/>
              </a:rPr>
            </a:br>
            <a:r>
              <a:rPr lang="en" sz="1100">
                <a:solidFill>
                  <a:srgbClr val="434F54"/>
                </a:solidFill>
                <a:latin typeface="Consolas"/>
                <a:ea typeface="Consolas"/>
                <a:cs typeface="Consolas"/>
                <a:sym typeface="Consolas"/>
              </a:rPr>
              <a:t>Amir: absen pulang</a:t>
            </a:r>
            <a:endParaRPr/>
          </a:p>
        </p:txBody>
      </p:sp>
      <p:sp>
        <p:nvSpPr>
          <p:cNvPr id="155" name="Google Shape;155;p28"/>
          <p:cNvSpPr txBox="1"/>
          <p:nvPr/>
        </p:nvSpPr>
        <p:spPr>
          <a:xfrm>
            <a:off x="5535550" y="562575"/>
            <a:ext cx="1843500" cy="417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t>Output</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E015E-C3CD-94B6-7183-15A44D524AA1}"/>
              </a:ext>
            </a:extLst>
          </p:cNvPr>
          <p:cNvSpPr>
            <a:spLocks noGrp="1"/>
          </p:cNvSpPr>
          <p:nvPr>
            <p:ph type="title"/>
          </p:nvPr>
        </p:nvSpPr>
        <p:spPr/>
        <p:txBody>
          <a:bodyPr/>
          <a:lstStyle/>
          <a:p>
            <a:r>
              <a:rPr lang="en-US" dirty="0" err="1"/>
              <a:t>Penutup</a:t>
            </a:r>
            <a:endParaRPr lang="en-US" dirty="0"/>
          </a:p>
        </p:txBody>
      </p:sp>
      <p:sp>
        <p:nvSpPr>
          <p:cNvPr id="3" name="Text Placeholder 2">
            <a:extLst>
              <a:ext uri="{FF2B5EF4-FFF2-40B4-BE49-F238E27FC236}">
                <a16:creationId xmlns:a16="http://schemas.microsoft.com/office/drawing/2014/main" id="{C3022D11-8F4F-BF45-99CB-D6080FDD20BC}"/>
              </a:ext>
            </a:extLst>
          </p:cNvPr>
          <p:cNvSpPr>
            <a:spLocks noGrp="1"/>
          </p:cNvSpPr>
          <p:nvPr>
            <p:ph type="body" idx="1"/>
          </p:nvPr>
        </p:nvSpPr>
        <p:spPr/>
        <p:txBody>
          <a:bodyPr/>
          <a:lstStyle/>
          <a:p>
            <a:r>
              <a:rPr lang="en-US" dirty="0" err="1"/>
              <a:t>Konsep</a:t>
            </a:r>
            <a:r>
              <a:rPr lang="en-US" dirty="0"/>
              <a:t> Inheritance</a:t>
            </a:r>
          </a:p>
          <a:p>
            <a:r>
              <a:rPr lang="en-US" dirty="0" err="1"/>
              <a:t>Karyawan</a:t>
            </a:r>
            <a:r>
              <a:rPr lang="en-US" dirty="0"/>
              <a:t> dan </a:t>
            </a:r>
            <a:r>
              <a:rPr lang="en-US" dirty="0" err="1"/>
              <a:t>Dosen</a:t>
            </a:r>
            <a:endParaRPr lang="en-US" dirty="0"/>
          </a:p>
          <a:p>
            <a:r>
              <a:rPr lang="en-US" dirty="0" err="1"/>
              <a:t>Implementasi</a:t>
            </a:r>
            <a:r>
              <a:rPr lang="en-US" dirty="0"/>
              <a:t> Class dan Object </a:t>
            </a:r>
            <a:r>
              <a:rPr lang="en-US" dirty="0" err="1"/>
              <a:t>Karyawan</a:t>
            </a:r>
            <a:r>
              <a:rPr lang="en-US" dirty="0"/>
              <a:t> dan </a:t>
            </a:r>
            <a:r>
              <a:rPr lang="en-US" dirty="0" err="1"/>
              <a:t>Dosen</a:t>
            </a:r>
            <a:r>
              <a:rPr lang="en-US" dirty="0"/>
              <a:t> di Java</a:t>
            </a:r>
          </a:p>
          <a:p>
            <a:endParaRPr lang="en-US" dirty="0"/>
          </a:p>
          <a:p>
            <a:r>
              <a:rPr lang="en-US" dirty="0"/>
              <a:t>Next: </a:t>
            </a:r>
            <a:r>
              <a:rPr lang="en-US" dirty="0" err="1"/>
              <a:t>Relasi</a:t>
            </a:r>
            <a:r>
              <a:rPr lang="en-US" dirty="0"/>
              <a:t> </a:t>
            </a:r>
            <a:r>
              <a:rPr lang="en-US" dirty="0" err="1"/>
              <a:t>antar</a:t>
            </a:r>
            <a:r>
              <a:rPr lang="en-US" dirty="0"/>
              <a:t> object.</a:t>
            </a:r>
          </a:p>
          <a:p>
            <a:pPr lvl="1"/>
            <a:r>
              <a:rPr lang="en-US" dirty="0" err="1"/>
              <a:t>Supir</a:t>
            </a:r>
            <a:r>
              <a:rPr lang="en-US" dirty="0"/>
              <a:t> </a:t>
            </a:r>
            <a:r>
              <a:rPr lang="en-US" dirty="0" err="1"/>
              <a:t>relasi</a:t>
            </a:r>
            <a:r>
              <a:rPr lang="en-US" dirty="0"/>
              <a:t> </a:t>
            </a:r>
            <a:r>
              <a:rPr lang="en-US" dirty="0" err="1"/>
              <a:t>ke</a:t>
            </a:r>
            <a:r>
              <a:rPr lang="en-US" dirty="0"/>
              <a:t> </a:t>
            </a:r>
            <a:r>
              <a:rPr lang="en-US" dirty="0" err="1"/>
              <a:t>sebuah</a:t>
            </a:r>
            <a:r>
              <a:rPr lang="en-US" dirty="0"/>
              <a:t> </a:t>
            </a:r>
            <a:r>
              <a:rPr lang="en-US" dirty="0" err="1"/>
              <a:t>mobil</a:t>
            </a:r>
            <a:endParaRPr lang="en-US" dirty="0"/>
          </a:p>
          <a:p>
            <a:pPr lvl="1"/>
            <a:r>
              <a:rPr lang="en-US" dirty="0"/>
              <a:t>Mobil </a:t>
            </a:r>
            <a:r>
              <a:rPr lang="en-US" dirty="0" err="1"/>
              <a:t>memiliki</a:t>
            </a:r>
            <a:r>
              <a:rPr lang="en-US" dirty="0"/>
              <a:t> ban dan </a:t>
            </a:r>
            <a:r>
              <a:rPr lang="en-US" dirty="0" err="1"/>
              <a:t>mesin</a:t>
            </a:r>
            <a:endParaRPr lang="en-US" dirty="0"/>
          </a:p>
          <a:p>
            <a:pPr lvl="1"/>
            <a:r>
              <a:rPr lang="en-US" dirty="0" err="1"/>
              <a:t>Fakultas</a:t>
            </a:r>
            <a:r>
              <a:rPr lang="en-US" dirty="0"/>
              <a:t> </a:t>
            </a:r>
            <a:r>
              <a:rPr lang="en-US" dirty="0" err="1"/>
              <a:t>memiliki</a:t>
            </a:r>
            <a:r>
              <a:rPr lang="en-US" dirty="0"/>
              <a:t> </a:t>
            </a:r>
            <a:r>
              <a:rPr lang="en-US" dirty="0" err="1"/>
              <a:t>beberapa</a:t>
            </a:r>
            <a:r>
              <a:rPr lang="en-US" dirty="0"/>
              <a:t> Program </a:t>
            </a:r>
            <a:r>
              <a:rPr lang="en-US" dirty="0" err="1"/>
              <a:t>Studi</a:t>
            </a:r>
            <a:endParaRPr lang="en-US" dirty="0"/>
          </a:p>
          <a:p>
            <a:endParaRPr lang="en-US" dirty="0"/>
          </a:p>
        </p:txBody>
      </p:sp>
    </p:spTree>
    <p:extLst>
      <p:ext uri="{BB962C8B-B14F-4D97-AF65-F5344CB8AC3E}">
        <p14:creationId xmlns:p14="http://schemas.microsoft.com/office/powerpoint/2010/main" val="24932713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7F20F2F-0773-4A82-51C7-BFA9858490B6}"/>
              </a:ext>
            </a:extLst>
          </p:cNvPr>
          <p:cNvSpPr>
            <a:spLocks noGrp="1"/>
          </p:cNvSpPr>
          <p:nvPr>
            <p:ph type="title"/>
          </p:nvPr>
        </p:nvSpPr>
        <p:spPr/>
        <p:txBody>
          <a:bodyPr/>
          <a:lstStyle/>
          <a:p>
            <a:r>
              <a:rPr lang="en-US" dirty="0"/>
              <a:t>Review </a:t>
            </a:r>
            <a:r>
              <a:rPr lang="en-US" dirty="0" err="1"/>
              <a:t>Pertemuan</a:t>
            </a:r>
            <a:r>
              <a:rPr lang="en-US" dirty="0"/>
              <a:t> </a:t>
            </a:r>
            <a:r>
              <a:rPr lang="en-US" dirty="0" err="1"/>
              <a:t>Minggu</a:t>
            </a:r>
            <a:r>
              <a:rPr lang="en-US" dirty="0"/>
              <a:t> ke-4</a:t>
            </a:r>
          </a:p>
        </p:txBody>
      </p:sp>
      <p:sp>
        <p:nvSpPr>
          <p:cNvPr id="4" name="Text Placeholder 3">
            <a:extLst>
              <a:ext uri="{FF2B5EF4-FFF2-40B4-BE49-F238E27FC236}">
                <a16:creationId xmlns:a16="http://schemas.microsoft.com/office/drawing/2014/main" id="{B95C3234-A4A9-8CBD-C09F-7198BE84975B}"/>
              </a:ext>
            </a:extLst>
          </p:cNvPr>
          <p:cNvSpPr>
            <a:spLocks noGrp="1"/>
          </p:cNvSpPr>
          <p:nvPr>
            <p:ph type="body" idx="1"/>
          </p:nvPr>
        </p:nvSpPr>
        <p:spPr/>
        <p:txBody>
          <a:bodyPr/>
          <a:lstStyle/>
          <a:p>
            <a:r>
              <a:rPr lang="en-US" dirty="0"/>
              <a:t>Kita </a:t>
            </a:r>
            <a:r>
              <a:rPr lang="en-US" dirty="0" err="1"/>
              <a:t>sudah</a:t>
            </a:r>
            <a:r>
              <a:rPr lang="en-US" dirty="0"/>
              <a:t> </a:t>
            </a:r>
            <a:r>
              <a:rPr lang="en-US" dirty="0" err="1"/>
              <a:t>tahu</a:t>
            </a:r>
            <a:r>
              <a:rPr lang="en-US" dirty="0"/>
              <a:t> </a:t>
            </a:r>
            <a:r>
              <a:rPr lang="en-US" dirty="0" err="1"/>
              <a:t>apa</a:t>
            </a:r>
            <a:r>
              <a:rPr lang="en-US" dirty="0"/>
              <a:t> </a:t>
            </a:r>
            <a:r>
              <a:rPr lang="en-US" dirty="0" err="1"/>
              <a:t>itu</a:t>
            </a:r>
            <a:endParaRPr lang="en-US" dirty="0"/>
          </a:p>
          <a:p>
            <a:pPr lvl="1"/>
            <a:r>
              <a:rPr lang="en-US" dirty="0"/>
              <a:t>Class</a:t>
            </a:r>
          </a:p>
          <a:p>
            <a:pPr lvl="1"/>
            <a:r>
              <a:rPr lang="en-US" dirty="0"/>
              <a:t>Object</a:t>
            </a:r>
          </a:p>
          <a:p>
            <a:pPr lvl="1"/>
            <a:r>
              <a:rPr lang="en-US" dirty="0"/>
              <a:t>Attributes</a:t>
            </a:r>
          </a:p>
          <a:p>
            <a:pPr lvl="1"/>
            <a:r>
              <a:rPr lang="en-US" dirty="0"/>
              <a:t>Methods</a:t>
            </a:r>
          </a:p>
          <a:p>
            <a:pPr lvl="1"/>
            <a:r>
              <a:rPr lang="en-US" dirty="0"/>
              <a:t>Instantiate Objects</a:t>
            </a:r>
          </a:p>
        </p:txBody>
      </p:sp>
      <p:sp>
        <p:nvSpPr>
          <p:cNvPr id="6" name="Text Placeholder 5">
            <a:extLst>
              <a:ext uri="{FF2B5EF4-FFF2-40B4-BE49-F238E27FC236}">
                <a16:creationId xmlns:a16="http://schemas.microsoft.com/office/drawing/2014/main" id="{9FB0F357-39FF-4328-750F-7955E9BC42A1}"/>
              </a:ext>
            </a:extLst>
          </p:cNvPr>
          <p:cNvSpPr>
            <a:spLocks noGrp="1"/>
          </p:cNvSpPr>
          <p:nvPr>
            <p:ph type="body" idx="2"/>
          </p:nvPr>
        </p:nvSpPr>
        <p:spPr/>
        <p:txBody>
          <a:bodyPr/>
          <a:lstStyle/>
          <a:p>
            <a:r>
              <a:rPr lang="en-US" dirty="0" err="1"/>
              <a:t>Membuat</a:t>
            </a:r>
            <a:r>
              <a:rPr lang="en-US" dirty="0"/>
              <a:t> program </a:t>
            </a:r>
            <a:r>
              <a:rPr lang="en-US" dirty="0" err="1"/>
              <a:t>sederhana</a:t>
            </a:r>
            <a:r>
              <a:rPr lang="en-US" dirty="0"/>
              <a:t> Java yang </a:t>
            </a:r>
            <a:r>
              <a:rPr lang="en-US" dirty="0" err="1"/>
              <a:t>berorientasi</a:t>
            </a:r>
            <a:r>
              <a:rPr lang="en-US" dirty="0"/>
              <a:t> object</a:t>
            </a:r>
          </a:p>
          <a:p>
            <a:r>
              <a:rPr lang="en-US" dirty="0"/>
              <a:t>Tools yang </a:t>
            </a:r>
            <a:r>
              <a:rPr lang="en-US" dirty="0" err="1"/>
              <a:t>digunakan</a:t>
            </a:r>
            <a:r>
              <a:rPr lang="en-US" dirty="0"/>
              <a:t> VS Code </a:t>
            </a:r>
            <a:r>
              <a:rPr lang="en-US" dirty="0" err="1"/>
              <a:t>dengan</a:t>
            </a:r>
            <a:r>
              <a:rPr lang="en-US" dirty="0"/>
              <a:t> plugins Java</a:t>
            </a:r>
          </a:p>
        </p:txBody>
      </p:sp>
    </p:spTree>
    <p:extLst>
      <p:ext uri="{BB962C8B-B14F-4D97-AF65-F5344CB8AC3E}">
        <p14:creationId xmlns:p14="http://schemas.microsoft.com/office/powerpoint/2010/main" val="38538006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6977768-BD6A-FC30-4A5A-E6BDD53EDEF4}"/>
              </a:ext>
            </a:extLst>
          </p:cNvPr>
          <p:cNvSpPr>
            <a:spLocks noGrp="1"/>
          </p:cNvSpPr>
          <p:nvPr>
            <p:ph type="title"/>
          </p:nvPr>
        </p:nvSpPr>
        <p:spPr/>
        <p:txBody>
          <a:bodyPr/>
          <a:lstStyle/>
          <a:p>
            <a:r>
              <a:rPr lang="en-US" dirty="0"/>
              <a:t>Sub CPMK ke-4 (</a:t>
            </a:r>
            <a:r>
              <a:rPr lang="en-US" dirty="0" err="1"/>
              <a:t>Minggu</a:t>
            </a:r>
            <a:r>
              <a:rPr lang="en-US" dirty="0"/>
              <a:t> ke-5)</a:t>
            </a:r>
          </a:p>
        </p:txBody>
      </p:sp>
      <p:sp>
        <p:nvSpPr>
          <p:cNvPr id="4" name="Text Placeholder 3">
            <a:extLst>
              <a:ext uri="{FF2B5EF4-FFF2-40B4-BE49-F238E27FC236}">
                <a16:creationId xmlns:a16="http://schemas.microsoft.com/office/drawing/2014/main" id="{7217CEF2-1832-9AAA-DF4B-51F6DB75B887}"/>
              </a:ext>
            </a:extLst>
          </p:cNvPr>
          <p:cNvSpPr>
            <a:spLocks noGrp="1"/>
          </p:cNvSpPr>
          <p:nvPr>
            <p:ph type="body" idx="1"/>
          </p:nvPr>
        </p:nvSpPr>
        <p:spPr/>
        <p:txBody>
          <a:bodyPr/>
          <a:lstStyle/>
          <a:p>
            <a:r>
              <a:rPr lang="en-US" dirty="0" err="1"/>
              <a:t>Mahasiswa</a:t>
            </a:r>
            <a:r>
              <a:rPr lang="en-US" dirty="0"/>
              <a:t> </a:t>
            </a:r>
            <a:r>
              <a:rPr lang="en-US" dirty="0" err="1"/>
              <a:t>mampu</a:t>
            </a:r>
            <a:r>
              <a:rPr lang="en-US" dirty="0"/>
              <a:t> </a:t>
            </a:r>
            <a:r>
              <a:rPr lang="en-US" dirty="0" err="1"/>
              <a:t>mengimplementasikan</a:t>
            </a:r>
            <a:r>
              <a:rPr lang="en-US" dirty="0"/>
              <a:t> </a:t>
            </a:r>
            <a:r>
              <a:rPr lang="en-US" dirty="0" err="1"/>
              <a:t>konsep</a:t>
            </a:r>
            <a:r>
              <a:rPr lang="en-US" dirty="0"/>
              <a:t> inheritance pada Bahasa Java</a:t>
            </a:r>
          </a:p>
          <a:p>
            <a:pPr lvl="1"/>
            <a:r>
              <a:rPr lang="en-US" dirty="0"/>
              <a:t>Parent Class, Child Class, </a:t>
            </a:r>
            <a:r>
              <a:rPr lang="en-US" dirty="0" err="1"/>
              <a:t>Contoh</a:t>
            </a:r>
            <a:r>
              <a:rPr lang="en-US" dirty="0"/>
              <a:t> </a:t>
            </a:r>
            <a:r>
              <a:rPr lang="en-US" dirty="0" err="1"/>
              <a:t>Karyawan</a:t>
            </a:r>
            <a:r>
              <a:rPr lang="en-US" dirty="0"/>
              <a:t> Parent Class dan </a:t>
            </a:r>
            <a:r>
              <a:rPr lang="en-US" dirty="0" err="1"/>
              <a:t>Dosen</a:t>
            </a:r>
            <a:r>
              <a:rPr lang="en-US" dirty="0"/>
              <a:t> </a:t>
            </a:r>
            <a:r>
              <a:rPr lang="en-US" dirty="0" err="1"/>
              <a:t>sebagai</a:t>
            </a:r>
            <a:r>
              <a:rPr lang="en-US" dirty="0"/>
              <a:t> Child Class</a:t>
            </a:r>
          </a:p>
        </p:txBody>
      </p:sp>
    </p:spTree>
    <p:extLst>
      <p:ext uri="{BB962C8B-B14F-4D97-AF65-F5344CB8AC3E}">
        <p14:creationId xmlns:p14="http://schemas.microsoft.com/office/powerpoint/2010/main" val="26155801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Konsep Inheritance/Penurunan</a:t>
            </a:r>
            <a:endParaRPr/>
          </a:p>
        </p:txBody>
      </p:sp>
      <p:sp>
        <p:nvSpPr>
          <p:cNvPr id="61" name="Google Shape;61;p14"/>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Inheritance pada prinsipnya adalah menurunkan atribut/method suatu Super Class (Parent Class) ke Sub Class (Child Class).</a:t>
            </a:r>
            <a:endParaRPr/>
          </a:p>
          <a:p>
            <a:pPr marL="0" lvl="0" indent="0" algn="l" rtl="0">
              <a:spcBef>
                <a:spcPts val="1600"/>
              </a:spcBef>
              <a:spcAft>
                <a:spcPts val="0"/>
              </a:spcAft>
              <a:buNone/>
            </a:pPr>
            <a:r>
              <a:rPr lang="en"/>
              <a:t>Misalkan ada Karyawan di UP yang memiliki</a:t>
            </a:r>
            <a:endParaRPr/>
          </a:p>
          <a:p>
            <a:pPr marL="0" lvl="0" indent="0" algn="l" rtl="0">
              <a:spcBef>
                <a:spcPts val="1600"/>
              </a:spcBef>
              <a:spcAft>
                <a:spcPts val="0"/>
              </a:spcAft>
              <a:buNone/>
            </a:pPr>
            <a:r>
              <a:rPr lang="en"/>
              <a:t>Artribut: kode karyawan, nama</a:t>
            </a:r>
            <a:br>
              <a:rPr lang="en"/>
            </a:br>
            <a:r>
              <a:rPr lang="en"/>
              <a:t>Method: absenDatang(), kerja(), absenPulang()</a:t>
            </a:r>
            <a:endParaRPr/>
          </a:p>
          <a:p>
            <a:pPr marL="0" lvl="0" indent="0" algn="l" rtl="0">
              <a:spcBef>
                <a:spcPts val="1600"/>
              </a:spcBef>
              <a:spcAft>
                <a:spcPts val="1600"/>
              </a:spcAft>
              <a:buNone/>
            </a:pPr>
            <a:r>
              <a:rPr lang="en"/>
              <a:t>Lalu ada karyawan lain misalkan Dosen. Dosen juga merupakan karyawan. Jadi semua atribut dan method di Karyawan dapat digunakan di Dosen.</a:t>
            </a:r>
            <a:endParaRPr/>
          </a:p>
        </p:txBody>
      </p:sp>
      <p:sp>
        <p:nvSpPr>
          <p:cNvPr id="62" name="Google Shape;62;p14"/>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Namun begitu biasanya ada yang membedakan.</a:t>
            </a:r>
            <a:endParaRPr/>
          </a:p>
          <a:p>
            <a:pPr marL="0" lvl="0" indent="0" algn="l" rtl="0">
              <a:spcBef>
                <a:spcPts val="1600"/>
              </a:spcBef>
              <a:spcAft>
                <a:spcPts val="0"/>
              </a:spcAft>
              <a:buNone/>
            </a:pPr>
            <a:r>
              <a:rPr lang="en"/>
              <a:t>Dosen ada</a:t>
            </a:r>
            <a:br>
              <a:rPr lang="en"/>
            </a:br>
            <a:r>
              <a:rPr lang="en"/>
              <a:t>Atribut: NIDN (Nomor Induk Dosen)</a:t>
            </a:r>
            <a:br>
              <a:rPr lang="en"/>
            </a:br>
            <a:r>
              <a:rPr lang="en"/>
              <a:t>Method: mengajar().</a:t>
            </a:r>
            <a:endParaRPr/>
          </a:p>
          <a:p>
            <a:pPr marL="0" lvl="0" indent="0" algn="l" rtl="0">
              <a:spcBef>
                <a:spcPts val="1600"/>
              </a:spcBef>
              <a:spcAft>
                <a:spcPts val="0"/>
              </a:spcAft>
              <a:buNone/>
            </a:pPr>
            <a:r>
              <a:rPr lang="en"/>
              <a:t>Kita bisa bilang bahwa Dosen adalah Child/Sub Class dari Karyawan</a:t>
            </a:r>
            <a:endParaRPr/>
          </a:p>
          <a:p>
            <a:pPr marL="0" lvl="0" indent="0" algn="l" rtl="0">
              <a:spcBef>
                <a:spcPts val="1600"/>
              </a:spcBef>
              <a:spcAft>
                <a:spcPts val="1600"/>
              </a:spcAft>
              <a:buNone/>
            </a:pPr>
            <a:r>
              <a:rPr lang="en"/>
              <a:t>Karyawan adalah Parent/Super Class dari Dosen</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UML: Class Diagram</a:t>
            </a:r>
            <a:endParaRPr/>
          </a:p>
        </p:txBody>
      </p:sp>
      <p:sp>
        <p:nvSpPr>
          <p:cNvPr id="68" name="Google Shape;68;p15"/>
          <p:cNvSpPr txBox="1">
            <a:spLocks noGrp="1"/>
          </p:cNvSpPr>
          <p:nvPr>
            <p:ph type="body" idx="2"/>
          </p:nvPr>
        </p:nvSpPr>
        <p:spPr>
          <a:xfrm>
            <a:off x="4572000" y="1152475"/>
            <a:ext cx="27939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Misalkan kita membuat 1 objek Karyawan dan 1 objek Dosen</a:t>
            </a:r>
            <a:endParaRPr/>
          </a:p>
          <a:p>
            <a:pPr marL="0" lvl="0" indent="0" algn="l" rtl="0">
              <a:spcBef>
                <a:spcPts val="1600"/>
              </a:spcBef>
              <a:spcAft>
                <a:spcPts val="0"/>
              </a:spcAft>
              <a:buNone/>
            </a:pPr>
            <a:r>
              <a:rPr lang="en"/>
              <a:t>Dadang adalah Karyawan</a:t>
            </a:r>
            <a:endParaRPr/>
          </a:p>
          <a:p>
            <a:pPr marL="0" lvl="0" indent="0" algn="l" rtl="0">
              <a:spcBef>
                <a:spcPts val="1600"/>
              </a:spcBef>
              <a:spcAft>
                <a:spcPts val="0"/>
              </a:spcAft>
              <a:buNone/>
            </a:pPr>
            <a:r>
              <a:rPr lang="en"/>
              <a:t>Amir adalah Dosen</a:t>
            </a:r>
            <a:endParaRPr/>
          </a:p>
          <a:p>
            <a:pPr marL="0" lvl="0" indent="0" algn="l" rtl="0">
              <a:spcBef>
                <a:spcPts val="1600"/>
              </a:spcBef>
              <a:spcAft>
                <a:spcPts val="0"/>
              </a:spcAft>
              <a:buNone/>
            </a:pPr>
            <a:r>
              <a:rPr lang="en"/>
              <a:t>Atribut Dadang yang merupakan objek dari Karyawan dapat dipakai semua oleh Amir</a:t>
            </a:r>
            <a:endParaRPr/>
          </a:p>
          <a:p>
            <a:pPr marL="0" lvl="0" indent="0" algn="l" rtl="0">
              <a:spcBef>
                <a:spcPts val="1600"/>
              </a:spcBef>
              <a:spcAft>
                <a:spcPts val="0"/>
              </a:spcAft>
              <a:buNone/>
            </a:pPr>
            <a:r>
              <a:rPr lang="en"/>
              <a:t>Begitu juga method Dadang absenPagi(), kerja(), dan absenPulang() dapat dipakai Amir</a:t>
            </a:r>
            <a:endParaRPr/>
          </a:p>
          <a:p>
            <a:pPr marL="0" lvl="0" indent="0" algn="l" rtl="0">
              <a:spcBef>
                <a:spcPts val="1600"/>
              </a:spcBef>
              <a:spcAft>
                <a:spcPts val="1600"/>
              </a:spcAft>
              <a:buNone/>
            </a:pPr>
            <a:endParaRPr/>
          </a:p>
        </p:txBody>
      </p:sp>
      <p:pic>
        <p:nvPicPr>
          <p:cNvPr id="69" name="Google Shape;69;p15"/>
          <p:cNvPicPr preferRelativeResize="0"/>
          <p:nvPr/>
        </p:nvPicPr>
        <p:blipFill>
          <a:blip r:embed="rId3">
            <a:alphaModFix/>
          </a:blip>
          <a:stretch>
            <a:fillRect/>
          </a:stretch>
        </p:blipFill>
        <p:spPr>
          <a:xfrm>
            <a:off x="1720975" y="1565275"/>
            <a:ext cx="1104900" cy="25908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Implementasi Class Diagram Karyawan → Dosen</a:t>
            </a:r>
            <a:endParaRPr/>
          </a:p>
        </p:txBody>
      </p:sp>
      <p:sp>
        <p:nvSpPr>
          <p:cNvPr id="75" name="Google Shape;75;p16"/>
          <p:cNvSpPr txBox="1"/>
          <p:nvPr/>
        </p:nvSpPr>
        <p:spPr>
          <a:xfrm>
            <a:off x="5579800" y="1401100"/>
            <a:ext cx="2924700" cy="3368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1100">
                <a:solidFill>
                  <a:srgbClr val="0000FF"/>
                </a:solidFill>
                <a:latin typeface="Consolas"/>
                <a:ea typeface="Consolas"/>
                <a:cs typeface="Consolas"/>
                <a:sym typeface="Consolas"/>
              </a:rPr>
              <a:t>Karyawan dadang = new Karyawan();</a:t>
            </a:r>
            <a:endParaRPr sz="1100">
              <a:solidFill>
                <a:srgbClr val="0000FF"/>
              </a:solidFill>
              <a:latin typeface="Consolas"/>
              <a:ea typeface="Consolas"/>
              <a:cs typeface="Consolas"/>
              <a:sym typeface="Consolas"/>
            </a:endParaRPr>
          </a:p>
          <a:p>
            <a:pPr marL="0" lvl="0" indent="0" algn="l" rtl="0">
              <a:lnSpc>
                <a:spcPct val="115000"/>
              </a:lnSpc>
              <a:spcBef>
                <a:spcPts val="0"/>
              </a:spcBef>
              <a:spcAft>
                <a:spcPts val="0"/>
              </a:spcAft>
              <a:buNone/>
            </a:pPr>
            <a:r>
              <a:rPr lang="en" sz="1100">
                <a:solidFill>
                  <a:srgbClr val="0000FF"/>
                </a:solidFill>
                <a:latin typeface="Consolas"/>
                <a:ea typeface="Consolas"/>
                <a:cs typeface="Consolas"/>
                <a:sym typeface="Consolas"/>
              </a:rPr>
              <a:t>dadang.kodeKaryawan = “12345”;</a:t>
            </a:r>
            <a:endParaRPr sz="1100">
              <a:solidFill>
                <a:srgbClr val="0000FF"/>
              </a:solidFill>
              <a:latin typeface="Consolas"/>
              <a:ea typeface="Consolas"/>
              <a:cs typeface="Consolas"/>
              <a:sym typeface="Consolas"/>
            </a:endParaRPr>
          </a:p>
          <a:p>
            <a:pPr marL="0" lvl="0" indent="0" algn="l" rtl="0">
              <a:lnSpc>
                <a:spcPct val="115000"/>
              </a:lnSpc>
              <a:spcBef>
                <a:spcPts val="0"/>
              </a:spcBef>
              <a:spcAft>
                <a:spcPts val="0"/>
              </a:spcAft>
              <a:buNone/>
            </a:pPr>
            <a:r>
              <a:rPr lang="en" sz="1100">
                <a:solidFill>
                  <a:srgbClr val="0000FF"/>
                </a:solidFill>
                <a:latin typeface="Consolas"/>
                <a:ea typeface="Consolas"/>
                <a:cs typeface="Consolas"/>
                <a:sym typeface="Consolas"/>
              </a:rPr>
              <a:t>Dadang.nama = “Dadang Suradang”;</a:t>
            </a:r>
            <a:endParaRPr sz="1100">
              <a:solidFill>
                <a:srgbClr val="0000FF"/>
              </a:solidFill>
              <a:latin typeface="Consolas"/>
              <a:ea typeface="Consolas"/>
              <a:cs typeface="Consolas"/>
              <a:sym typeface="Consolas"/>
            </a:endParaRPr>
          </a:p>
          <a:p>
            <a:pPr marL="0" lvl="0" indent="0" algn="l" rtl="0">
              <a:lnSpc>
                <a:spcPct val="115000"/>
              </a:lnSpc>
              <a:spcBef>
                <a:spcPts val="0"/>
              </a:spcBef>
              <a:spcAft>
                <a:spcPts val="0"/>
              </a:spcAft>
              <a:buNone/>
            </a:pPr>
            <a:endParaRPr sz="1100">
              <a:solidFill>
                <a:srgbClr val="0000FF"/>
              </a:solidFill>
              <a:latin typeface="Consolas"/>
              <a:ea typeface="Consolas"/>
              <a:cs typeface="Consolas"/>
              <a:sym typeface="Consolas"/>
            </a:endParaRPr>
          </a:p>
          <a:p>
            <a:pPr marL="0" lvl="0" indent="0" algn="l" rtl="0">
              <a:lnSpc>
                <a:spcPct val="115000"/>
              </a:lnSpc>
              <a:spcBef>
                <a:spcPts val="0"/>
              </a:spcBef>
              <a:spcAft>
                <a:spcPts val="0"/>
              </a:spcAft>
              <a:buNone/>
            </a:pPr>
            <a:r>
              <a:rPr lang="en" sz="1100">
                <a:solidFill>
                  <a:srgbClr val="0000FF"/>
                </a:solidFill>
                <a:latin typeface="Consolas"/>
                <a:ea typeface="Consolas"/>
                <a:cs typeface="Consolas"/>
                <a:sym typeface="Consolas"/>
              </a:rPr>
              <a:t>Dosen amir = new Dosen();</a:t>
            </a:r>
            <a:endParaRPr sz="1100">
              <a:solidFill>
                <a:srgbClr val="0000FF"/>
              </a:solidFill>
              <a:latin typeface="Consolas"/>
              <a:ea typeface="Consolas"/>
              <a:cs typeface="Consolas"/>
              <a:sym typeface="Consolas"/>
            </a:endParaRPr>
          </a:p>
          <a:p>
            <a:pPr marL="0" lvl="0" indent="0" algn="l" rtl="0">
              <a:lnSpc>
                <a:spcPct val="115000"/>
              </a:lnSpc>
              <a:spcBef>
                <a:spcPts val="0"/>
              </a:spcBef>
              <a:spcAft>
                <a:spcPts val="0"/>
              </a:spcAft>
              <a:buNone/>
            </a:pPr>
            <a:r>
              <a:rPr lang="en" sz="1100">
                <a:solidFill>
                  <a:srgbClr val="0000FF"/>
                </a:solidFill>
                <a:latin typeface="Consolas"/>
                <a:ea typeface="Consolas"/>
                <a:cs typeface="Consolas"/>
                <a:sym typeface="Consolas"/>
              </a:rPr>
              <a:t>amir.kodeKaryawan = “12346”;</a:t>
            </a:r>
            <a:endParaRPr sz="1100">
              <a:solidFill>
                <a:srgbClr val="0000FF"/>
              </a:solidFill>
              <a:latin typeface="Consolas"/>
              <a:ea typeface="Consolas"/>
              <a:cs typeface="Consolas"/>
              <a:sym typeface="Consolas"/>
            </a:endParaRPr>
          </a:p>
          <a:p>
            <a:pPr marL="0" lvl="0" indent="0" algn="l" rtl="0">
              <a:lnSpc>
                <a:spcPct val="115000"/>
              </a:lnSpc>
              <a:spcBef>
                <a:spcPts val="0"/>
              </a:spcBef>
              <a:spcAft>
                <a:spcPts val="0"/>
              </a:spcAft>
              <a:buNone/>
            </a:pPr>
            <a:r>
              <a:rPr lang="en" sz="1100">
                <a:solidFill>
                  <a:srgbClr val="0000FF"/>
                </a:solidFill>
                <a:latin typeface="Consolas"/>
                <a:ea typeface="Consolas"/>
                <a:cs typeface="Consolas"/>
                <a:sym typeface="Consolas"/>
              </a:rPr>
              <a:t>amir.NIDN = “23467”;</a:t>
            </a:r>
            <a:endParaRPr sz="1100">
              <a:solidFill>
                <a:srgbClr val="0000FF"/>
              </a:solidFill>
              <a:latin typeface="Consolas"/>
              <a:ea typeface="Consolas"/>
              <a:cs typeface="Consolas"/>
              <a:sym typeface="Consolas"/>
            </a:endParaRPr>
          </a:p>
          <a:p>
            <a:pPr marL="0" lvl="0" indent="0" algn="l" rtl="0">
              <a:lnSpc>
                <a:spcPct val="115000"/>
              </a:lnSpc>
              <a:spcBef>
                <a:spcPts val="0"/>
              </a:spcBef>
              <a:spcAft>
                <a:spcPts val="0"/>
              </a:spcAft>
              <a:buNone/>
            </a:pPr>
            <a:r>
              <a:rPr lang="en" sz="1100">
                <a:solidFill>
                  <a:srgbClr val="0000FF"/>
                </a:solidFill>
                <a:latin typeface="Consolas"/>
                <a:ea typeface="Consolas"/>
                <a:cs typeface="Consolas"/>
                <a:sym typeface="Consolas"/>
              </a:rPr>
              <a:t>Amir.nama = “Amir Murtako”;</a:t>
            </a:r>
            <a:endParaRPr sz="1100">
              <a:solidFill>
                <a:srgbClr val="0000FF"/>
              </a:solidFill>
              <a:latin typeface="Consolas"/>
              <a:ea typeface="Consolas"/>
              <a:cs typeface="Consolas"/>
              <a:sym typeface="Consolas"/>
            </a:endParaRPr>
          </a:p>
          <a:p>
            <a:pPr marL="0" lvl="0" indent="0" algn="l" rtl="0">
              <a:lnSpc>
                <a:spcPct val="115000"/>
              </a:lnSpc>
              <a:spcBef>
                <a:spcPts val="0"/>
              </a:spcBef>
              <a:spcAft>
                <a:spcPts val="0"/>
              </a:spcAft>
              <a:buNone/>
            </a:pPr>
            <a:endParaRPr sz="1100">
              <a:solidFill>
                <a:srgbClr val="0000FF"/>
              </a:solidFill>
              <a:latin typeface="Consolas"/>
              <a:ea typeface="Consolas"/>
              <a:cs typeface="Consolas"/>
              <a:sym typeface="Consolas"/>
            </a:endParaRPr>
          </a:p>
          <a:p>
            <a:pPr marL="0" lvl="0" indent="0" algn="l" rtl="0">
              <a:lnSpc>
                <a:spcPct val="115000"/>
              </a:lnSpc>
              <a:spcBef>
                <a:spcPts val="0"/>
              </a:spcBef>
              <a:spcAft>
                <a:spcPts val="0"/>
              </a:spcAft>
              <a:buNone/>
            </a:pPr>
            <a:r>
              <a:rPr lang="en" sz="1100">
                <a:solidFill>
                  <a:srgbClr val="0000FF"/>
                </a:solidFill>
                <a:latin typeface="Consolas"/>
                <a:ea typeface="Consolas"/>
                <a:cs typeface="Consolas"/>
                <a:sym typeface="Consolas"/>
              </a:rPr>
              <a:t>dadang.absenPagi();</a:t>
            </a:r>
            <a:endParaRPr sz="1100">
              <a:solidFill>
                <a:srgbClr val="0000FF"/>
              </a:solidFill>
              <a:latin typeface="Consolas"/>
              <a:ea typeface="Consolas"/>
              <a:cs typeface="Consolas"/>
              <a:sym typeface="Consolas"/>
            </a:endParaRPr>
          </a:p>
          <a:p>
            <a:pPr marL="0" lvl="0" indent="0" algn="l" rtl="0">
              <a:lnSpc>
                <a:spcPct val="115000"/>
              </a:lnSpc>
              <a:spcBef>
                <a:spcPts val="0"/>
              </a:spcBef>
              <a:spcAft>
                <a:spcPts val="0"/>
              </a:spcAft>
              <a:buNone/>
            </a:pPr>
            <a:r>
              <a:rPr lang="en" sz="1100">
                <a:solidFill>
                  <a:srgbClr val="0000FF"/>
                </a:solidFill>
                <a:latin typeface="Consolas"/>
                <a:ea typeface="Consolas"/>
                <a:cs typeface="Consolas"/>
                <a:sym typeface="Consolas"/>
              </a:rPr>
              <a:t>dadang.kerja();</a:t>
            </a:r>
            <a:endParaRPr sz="1100">
              <a:solidFill>
                <a:srgbClr val="0000FF"/>
              </a:solidFill>
              <a:latin typeface="Consolas"/>
              <a:ea typeface="Consolas"/>
              <a:cs typeface="Consolas"/>
              <a:sym typeface="Consolas"/>
            </a:endParaRPr>
          </a:p>
          <a:p>
            <a:pPr marL="0" lvl="0" indent="0" algn="l" rtl="0">
              <a:lnSpc>
                <a:spcPct val="115000"/>
              </a:lnSpc>
              <a:spcBef>
                <a:spcPts val="0"/>
              </a:spcBef>
              <a:spcAft>
                <a:spcPts val="0"/>
              </a:spcAft>
              <a:buNone/>
            </a:pPr>
            <a:endParaRPr sz="1100">
              <a:solidFill>
                <a:srgbClr val="0000FF"/>
              </a:solidFill>
              <a:latin typeface="Consolas"/>
              <a:ea typeface="Consolas"/>
              <a:cs typeface="Consolas"/>
              <a:sym typeface="Consolas"/>
            </a:endParaRPr>
          </a:p>
          <a:p>
            <a:pPr marL="0" lvl="0" indent="0" algn="l" rtl="0">
              <a:lnSpc>
                <a:spcPct val="115000"/>
              </a:lnSpc>
              <a:spcBef>
                <a:spcPts val="0"/>
              </a:spcBef>
              <a:spcAft>
                <a:spcPts val="0"/>
              </a:spcAft>
              <a:buNone/>
            </a:pPr>
            <a:r>
              <a:rPr lang="en" sz="1100">
                <a:solidFill>
                  <a:srgbClr val="0000FF"/>
                </a:solidFill>
                <a:latin typeface="Consolas"/>
                <a:ea typeface="Consolas"/>
                <a:cs typeface="Consolas"/>
                <a:sym typeface="Consolas"/>
              </a:rPr>
              <a:t>amir.absenPagi();</a:t>
            </a:r>
            <a:endParaRPr sz="1100">
              <a:solidFill>
                <a:srgbClr val="0000FF"/>
              </a:solidFill>
              <a:latin typeface="Consolas"/>
              <a:ea typeface="Consolas"/>
              <a:cs typeface="Consolas"/>
              <a:sym typeface="Consolas"/>
            </a:endParaRPr>
          </a:p>
          <a:p>
            <a:pPr marL="0" lvl="0" indent="0" algn="l" rtl="0">
              <a:lnSpc>
                <a:spcPct val="115000"/>
              </a:lnSpc>
              <a:spcBef>
                <a:spcPts val="0"/>
              </a:spcBef>
              <a:spcAft>
                <a:spcPts val="0"/>
              </a:spcAft>
              <a:buNone/>
            </a:pPr>
            <a:r>
              <a:rPr lang="en" sz="1100">
                <a:solidFill>
                  <a:srgbClr val="0000FF"/>
                </a:solidFill>
                <a:latin typeface="Consolas"/>
                <a:ea typeface="Consolas"/>
                <a:cs typeface="Consolas"/>
                <a:sym typeface="Consolas"/>
              </a:rPr>
              <a:t>amir.ngajar();</a:t>
            </a:r>
            <a:endParaRPr sz="1100">
              <a:solidFill>
                <a:srgbClr val="0000FF"/>
              </a:solidFill>
              <a:latin typeface="Consolas"/>
              <a:ea typeface="Consolas"/>
              <a:cs typeface="Consolas"/>
              <a:sym typeface="Consolas"/>
            </a:endParaRPr>
          </a:p>
          <a:p>
            <a:pPr marL="0" lvl="0" indent="0" algn="l" rtl="0">
              <a:lnSpc>
                <a:spcPct val="115000"/>
              </a:lnSpc>
              <a:spcBef>
                <a:spcPts val="0"/>
              </a:spcBef>
              <a:spcAft>
                <a:spcPts val="0"/>
              </a:spcAft>
              <a:buNone/>
            </a:pPr>
            <a:endParaRPr sz="1100">
              <a:solidFill>
                <a:srgbClr val="0000FF"/>
              </a:solidFill>
              <a:latin typeface="Consolas"/>
              <a:ea typeface="Consolas"/>
              <a:cs typeface="Consolas"/>
              <a:sym typeface="Consolas"/>
            </a:endParaRPr>
          </a:p>
          <a:p>
            <a:pPr marL="0" lvl="0" indent="0" algn="l" rtl="0">
              <a:lnSpc>
                <a:spcPct val="115000"/>
              </a:lnSpc>
              <a:spcBef>
                <a:spcPts val="0"/>
              </a:spcBef>
              <a:spcAft>
                <a:spcPts val="0"/>
              </a:spcAft>
              <a:buNone/>
            </a:pPr>
            <a:r>
              <a:rPr lang="en" sz="1100">
                <a:solidFill>
                  <a:srgbClr val="0000FF"/>
                </a:solidFill>
                <a:latin typeface="Consolas"/>
                <a:ea typeface="Consolas"/>
                <a:cs typeface="Consolas"/>
                <a:sym typeface="Consolas"/>
              </a:rPr>
              <a:t>dadang.absenPulang();</a:t>
            </a:r>
            <a:endParaRPr sz="1100">
              <a:solidFill>
                <a:srgbClr val="0000FF"/>
              </a:solidFill>
              <a:latin typeface="Consolas"/>
              <a:ea typeface="Consolas"/>
              <a:cs typeface="Consolas"/>
              <a:sym typeface="Consolas"/>
            </a:endParaRPr>
          </a:p>
          <a:p>
            <a:pPr marL="0" lvl="0" indent="0" algn="l" rtl="0">
              <a:lnSpc>
                <a:spcPct val="115000"/>
              </a:lnSpc>
              <a:spcBef>
                <a:spcPts val="0"/>
              </a:spcBef>
              <a:spcAft>
                <a:spcPts val="0"/>
              </a:spcAft>
              <a:buNone/>
            </a:pPr>
            <a:r>
              <a:rPr lang="en" sz="1100">
                <a:solidFill>
                  <a:srgbClr val="0000FF"/>
                </a:solidFill>
                <a:latin typeface="Consolas"/>
                <a:ea typeface="Consolas"/>
                <a:cs typeface="Consolas"/>
                <a:sym typeface="Consolas"/>
              </a:rPr>
              <a:t>amir.absenPulang();</a:t>
            </a:r>
            <a:endParaRPr/>
          </a:p>
        </p:txBody>
      </p:sp>
      <p:sp>
        <p:nvSpPr>
          <p:cNvPr id="76" name="Google Shape;76;p16"/>
          <p:cNvSpPr txBox="1">
            <a:spLocks noGrp="1"/>
          </p:cNvSpPr>
          <p:nvPr>
            <p:ph type="body" idx="2"/>
          </p:nvPr>
        </p:nvSpPr>
        <p:spPr>
          <a:xfrm>
            <a:off x="2517975" y="1825900"/>
            <a:ext cx="2793900" cy="2518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100">
                <a:solidFill>
                  <a:srgbClr val="0000FF"/>
                </a:solidFill>
                <a:latin typeface="Consolas"/>
                <a:ea typeface="Consolas"/>
                <a:cs typeface="Consolas"/>
                <a:sym typeface="Consolas"/>
              </a:rPr>
              <a:t>class Karyawan {</a:t>
            </a:r>
            <a:br>
              <a:rPr lang="en" sz="1100">
                <a:solidFill>
                  <a:srgbClr val="0000FF"/>
                </a:solidFill>
                <a:latin typeface="Consolas"/>
                <a:ea typeface="Consolas"/>
                <a:cs typeface="Consolas"/>
                <a:sym typeface="Consolas"/>
              </a:rPr>
            </a:br>
            <a:r>
              <a:rPr lang="en" sz="1100">
                <a:solidFill>
                  <a:srgbClr val="0000FF"/>
                </a:solidFill>
                <a:latin typeface="Consolas"/>
                <a:ea typeface="Consolas"/>
                <a:cs typeface="Consolas"/>
                <a:sym typeface="Consolas"/>
              </a:rPr>
              <a:t>   String kodeKaryawan;</a:t>
            </a:r>
            <a:br>
              <a:rPr lang="en" sz="1100">
                <a:solidFill>
                  <a:srgbClr val="0000FF"/>
                </a:solidFill>
                <a:latin typeface="Consolas"/>
                <a:ea typeface="Consolas"/>
                <a:cs typeface="Consolas"/>
                <a:sym typeface="Consolas"/>
              </a:rPr>
            </a:br>
            <a:r>
              <a:rPr lang="en" sz="1100">
                <a:solidFill>
                  <a:srgbClr val="0000FF"/>
                </a:solidFill>
                <a:latin typeface="Consolas"/>
                <a:ea typeface="Consolas"/>
                <a:cs typeface="Consolas"/>
                <a:sym typeface="Consolas"/>
              </a:rPr>
              <a:t>   String nama;</a:t>
            </a:r>
            <a:br>
              <a:rPr lang="en" sz="1100">
                <a:solidFill>
                  <a:srgbClr val="0000FF"/>
                </a:solidFill>
                <a:latin typeface="Consolas"/>
                <a:ea typeface="Consolas"/>
                <a:cs typeface="Consolas"/>
                <a:sym typeface="Consolas"/>
              </a:rPr>
            </a:br>
            <a:r>
              <a:rPr lang="en" sz="1100">
                <a:solidFill>
                  <a:srgbClr val="0000FF"/>
                </a:solidFill>
                <a:latin typeface="Consolas"/>
                <a:ea typeface="Consolas"/>
                <a:cs typeface="Consolas"/>
                <a:sym typeface="Consolas"/>
              </a:rPr>
              <a:t>   absenPagi(){}</a:t>
            </a:r>
            <a:br>
              <a:rPr lang="en" sz="1100">
                <a:solidFill>
                  <a:srgbClr val="0000FF"/>
                </a:solidFill>
                <a:latin typeface="Consolas"/>
                <a:ea typeface="Consolas"/>
                <a:cs typeface="Consolas"/>
                <a:sym typeface="Consolas"/>
              </a:rPr>
            </a:br>
            <a:r>
              <a:rPr lang="en" sz="1100">
                <a:solidFill>
                  <a:srgbClr val="0000FF"/>
                </a:solidFill>
                <a:latin typeface="Consolas"/>
                <a:ea typeface="Consolas"/>
                <a:cs typeface="Consolas"/>
                <a:sym typeface="Consolas"/>
              </a:rPr>
              <a:t>   kerja(){}</a:t>
            </a:r>
            <a:br>
              <a:rPr lang="en" sz="1100">
                <a:solidFill>
                  <a:srgbClr val="0000FF"/>
                </a:solidFill>
                <a:latin typeface="Consolas"/>
                <a:ea typeface="Consolas"/>
                <a:cs typeface="Consolas"/>
                <a:sym typeface="Consolas"/>
              </a:rPr>
            </a:br>
            <a:r>
              <a:rPr lang="en" sz="1100">
                <a:solidFill>
                  <a:srgbClr val="0000FF"/>
                </a:solidFill>
                <a:latin typeface="Consolas"/>
                <a:ea typeface="Consolas"/>
                <a:cs typeface="Consolas"/>
                <a:sym typeface="Consolas"/>
              </a:rPr>
              <a:t>   absenPulan(){}</a:t>
            </a:r>
            <a:br>
              <a:rPr lang="en" sz="1100">
                <a:solidFill>
                  <a:srgbClr val="0000FF"/>
                </a:solidFill>
                <a:latin typeface="Consolas"/>
                <a:ea typeface="Consolas"/>
                <a:cs typeface="Consolas"/>
                <a:sym typeface="Consolas"/>
              </a:rPr>
            </a:br>
            <a:r>
              <a:rPr lang="en" sz="1100">
                <a:solidFill>
                  <a:srgbClr val="0000FF"/>
                </a:solidFill>
                <a:latin typeface="Consolas"/>
                <a:ea typeface="Consolas"/>
                <a:cs typeface="Consolas"/>
                <a:sym typeface="Consolas"/>
              </a:rPr>
              <a:t>}</a:t>
            </a:r>
            <a:br>
              <a:rPr lang="en" sz="1100">
                <a:solidFill>
                  <a:srgbClr val="0000FF"/>
                </a:solidFill>
                <a:latin typeface="Consolas"/>
                <a:ea typeface="Consolas"/>
                <a:cs typeface="Consolas"/>
                <a:sym typeface="Consolas"/>
              </a:rPr>
            </a:br>
            <a:br>
              <a:rPr lang="en" sz="1100">
                <a:solidFill>
                  <a:srgbClr val="0000FF"/>
                </a:solidFill>
                <a:latin typeface="Consolas"/>
                <a:ea typeface="Consolas"/>
                <a:cs typeface="Consolas"/>
                <a:sym typeface="Consolas"/>
              </a:rPr>
            </a:br>
            <a:r>
              <a:rPr lang="en" sz="1100">
                <a:solidFill>
                  <a:srgbClr val="0000FF"/>
                </a:solidFill>
                <a:latin typeface="Consolas"/>
                <a:ea typeface="Consolas"/>
                <a:cs typeface="Consolas"/>
                <a:sym typeface="Consolas"/>
              </a:rPr>
              <a:t>class Dosen extends Karyawan {</a:t>
            </a:r>
            <a:br>
              <a:rPr lang="en" sz="1100">
                <a:solidFill>
                  <a:srgbClr val="0000FF"/>
                </a:solidFill>
                <a:latin typeface="Consolas"/>
                <a:ea typeface="Consolas"/>
                <a:cs typeface="Consolas"/>
                <a:sym typeface="Consolas"/>
              </a:rPr>
            </a:br>
            <a:r>
              <a:rPr lang="en" sz="1100">
                <a:solidFill>
                  <a:srgbClr val="0000FF"/>
                </a:solidFill>
                <a:latin typeface="Consolas"/>
                <a:ea typeface="Consolas"/>
                <a:cs typeface="Consolas"/>
                <a:sym typeface="Consolas"/>
              </a:rPr>
              <a:t>   String NIDN;</a:t>
            </a:r>
            <a:br>
              <a:rPr lang="en" sz="1100">
                <a:solidFill>
                  <a:srgbClr val="0000FF"/>
                </a:solidFill>
                <a:latin typeface="Consolas"/>
                <a:ea typeface="Consolas"/>
                <a:cs typeface="Consolas"/>
                <a:sym typeface="Consolas"/>
              </a:rPr>
            </a:br>
            <a:r>
              <a:rPr lang="en" sz="1100">
                <a:solidFill>
                  <a:srgbClr val="0000FF"/>
                </a:solidFill>
                <a:latin typeface="Consolas"/>
                <a:ea typeface="Consolas"/>
                <a:cs typeface="Consolas"/>
                <a:sym typeface="Consolas"/>
              </a:rPr>
              <a:t>   ngajar(){}</a:t>
            </a:r>
            <a:br>
              <a:rPr lang="en" sz="1100">
                <a:solidFill>
                  <a:srgbClr val="0000FF"/>
                </a:solidFill>
                <a:latin typeface="Consolas"/>
                <a:ea typeface="Consolas"/>
                <a:cs typeface="Consolas"/>
                <a:sym typeface="Consolas"/>
              </a:rPr>
            </a:br>
            <a:r>
              <a:rPr lang="en" sz="1100">
                <a:solidFill>
                  <a:srgbClr val="0000FF"/>
                </a:solidFill>
                <a:latin typeface="Consolas"/>
                <a:ea typeface="Consolas"/>
                <a:cs typeface="Consolas"/>
                <a:sym typeface="Consolas"/>
              </a:rPr>
              <a:t>}</a:t>
            </a:r>
            <a:endParaRPr>
              <a:solidFill>
                <a:srgbClr val="0000FF"/>
              </a:solidFill>
            </a:endParaRPr>
          </a:p>
        </p:txBody>
      </p:sp>
      <p:pic>
        <p:nvPicPr>
          <p:cNvPr id="77" name="Google Shape;77;p16"/>
          <p:cNvPicPr preferRelativeResize="0"/>
          <p:nvPr/>
        </p:nvPicPr>
        <p:blipFill>
          <a:blip r:embed="rId3">
            <a:alphaModFix/>
          </a:blip>
          <a:stretch>
            <a:fillRect/>
          </a:stretch>
        </p:blipFill>
        <p:spPr>
          <a:xfrm>
            <a:off x="896550" y="1789750"/>
            <a:ext cx="1104900" cy="25908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pic>
        <p:nvPicPr>
          <p:cNvPr id="82" name="Google Shape;82;p17"/>
          <p:cNvPicPr preferRelativeResize="0"/>
          <p:nvPr/>
        </p:nvPicPr>
        <p:blipFill>
          <a:blip r:embed="rId3">
            <a:alphaModFix/>
          </a:blip>
          <a:stretch>
            <a:fillRect/>
          </a:stretch>
        </p:blipFill>
        <p:spPr>
          <a:xfrm>
            <a:off x="2938463" y="642938"/>
            <a:ext cx="3267075" cy="3857625"/>
          </a:xfrm>
          <a:prstGeom prst="rect">
            <a:avLst/>
          </a:prstGeom>
          <a:noFill/>
          <a:ln>
            <a:noFill/>
          </a:ln>
        </p:spPr>
      </p:pic>
      <p:sp>
        <p:nvSpPr>
          <p:cNvPr id="83" name="Google Shape;83;p17"/>
          <p:cNvSpPr txBox="1"/>
          <p:nvPr/>
        </p:nvSpPr>
        <p:spPr>
          <a:xfrm>
            <a:off x="547175" y="700400"/>
            <a:ext cx="30351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a:t>Implementasi di Java 18 berikut Class Diagram UML nya</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Contoh Lain Inheritance</a:t>
            </a:r>
            <a:endParaRPr/>
          </a:p>
        </p:txBody>
      </p:sp>
      <p:sp>
        <p:nvSpPr>
          <p:cNvPr id="89" name="Google Shape;89;p18"/>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Sekarang contoh lain, misalkan bangun datar.</a:t>
            </a:r>
            <a:endParaRPr/>
          </a:p>
          <a:p>
            <a:pPr marL="0" lvl="0" indent="0" algn="l" rtl="0">
              <a:spcBef>
                <a:spcPts val="1600"/>
              </a:spcBef>
              <a:spcAft>
                <a:spcPts val="0"/>
              </a:spcAft>
              <a:buNone/>
            </a:pPr>
            <a:r>
              <a:rPr lang="en"/>
              <a:t>Yang termasuk bangun datar adalah:</a:t>
            </a:r>
            <a:endParaRPr/>
          </a:p>
          <a:p>
            <a:pPr marL="457200" lvl="0" indent="-317500" algn="l" rtl="0">
              <a:spcBef>
                <a:spcPts val="1600"/>
              </a:spcBef>
              <a:spcAft>
                <a:spcPts val="0"/>
              </a:spcAft>
              <a:buSzPts val="1400"/>
              <a:buChar char="-"/>
            </a:pPr>
            <a:r>
              <a:rPr lang="en"/>
              <a:t>Segitiga</a:t>
            </a:r>
            <a:endParaRPr/>
          </a:p>
          <a:p>
            <a:pPr marL="457200" lvl="0" indent="-317500" algn="l" rtl="0">
              <a:spcBef>
                <a:spcPts val="0"/>
              </a:spcBef>
              <a:spcAft>
                <a:spcPts val="0"/>
              </a:spcAft>
              <a:buSzPts val="1400"/>
              <a:buChar char="-"/>
            </a:pPr>
            <a:r>
              <a:rPr lang="en"/>
              <a:t>PersegiPanjang</a:t>
            </a:r>
            <a:endParaRPr/>
          </a:p>
          <a:p>
            <a:pPr marL="457200" lvl="0" indent="-317500" algn="l" rtl="0">
              <a:spcBef>
                <a:spcPts val="0"/>
              </a:spcBef>
              <a:spcAft>
                <a:spcPts val="0"/>
              </a:spcAft>
              <a:buSzPts val="1400"/>
              <a:buChar char="-"/>
            </a:pPr>
            <a:r>
              <a:rPr lang="en"/>
              <a:t>Lingkaran</a:t>
            </a:r>
            <a:endParaRPr/>
          </a:p>
          <a:p>
            <a:pPr marL="0" lvl="0" indent="0" algn="l" rtl="0">
              <a:spcBef>
                <a:spcPts val="1600"/>
              </a:spcBef>
              <a:spcAft>
                <a:spcPts val="0"/>
              </a:spcAft>
              <a:buNone/>
            </a:pPr>
            <a:r>
              <a:rPr lang="en"/>
              <a:t>Ketiga bangun datar tersebut pasti bisa dihitung:</a:t>
            </a:r>
            <a:endParaRPr/>
          </a:p>
          <a:p>
            <a:pPr marL="457200" lvl="0" indent="-317500" algn="l" rtl="0">
              <a:spcBef>
                <a:spcPts val="1600"/>
              </a:spcBef>
              <a:spcAft>
                <a:spcPts val="0"/>
              </a:spcAft>
              <a:buSzPts val="1400"/>
              <a:buChar char="-"/>
            </a:pPr>
            <a:r>
              <a:rPr lang="en"/>
              <a:t>Keliling, dan</a:t>
            </a:r>
            <a:endParaRPr/>
          </a:p>
          <a:p>
            <a:pPr marL="457200" lvl="0" indent="-317500" algn="l" rtl="0">
              <a:spcBef>
                <a:spcPts val="0"/>
              </a:spcBef>
              <a:spcAft>
                <a:spcPts val="0"/>
              </a:spcAft>
              <a:buSzPts val="1400"/>
              <a:buChar char="-"/>
            </a:pPr>
            <a:r>
              <a:rPr lang="en"/>
              <a:t>Luas</a:t>
            </a:r>
            <a:endParaRPr/>
          </a:p>
        </p:txBody>
      </p:sp>
      <p:sp>
        <p:nvSpPr>
          <p:cNvPr id="90" name="Google Shape;90;p18"/>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Yang membedakan ketiganya adalah atributnya</a:t>
            </a:r>
            <a:endParaRPr/>
          </a:p>
          <a:p>
            <a:pPr marL="457200" lvl="0" indent="-317500" algn="l" rtl="0">
              <a:spcBef>
                <a:spcPts val="1600"/>
              </a:spcBef>
              <a:spcAft>
                <a:spcPts val="0"/>
              </a:spcAft>
              <a:buSzPts val="1400"/>
              <a:buChar char="-"/>
            </a:pPr>
            <a:r>
              <a:rPr lang="en"/>
              <a:t>Segitiga → alas dan tinggi</a:t>
            </a:r>
            <a:endParaRPr/>
          </a:p>
          <a:p>
            <a:pPr marL="457200" lvl="0" indent="-317500" algn="l" rtl="0">
              <a:spcBef>
                <a:spcPts val="0"/>
              </a:spcBef>
              <a:spcAft>
                <a:spcPts val="0"/>
              </a:spcAft>
              <a:buSzPts val="1400"/>
              <a:buChar char="-"/>
            </a:pPr>
            <a:r>
              <a:rPr lang="en"/>
              <a:t>PersegiPanjang → panjang dan lebar</a:t>
            </a:r>
            <a:endParaRPr/>
          </a:p>
          <a:p>
            <a:pPr marL="457200" lvl="0" indent="-317500" algn="l" rtl="0">
              <a:spcBef>
                <a:spcPts val="0"/>
              </a:spcBef>
              <a:spcAft>
                <a:spcPts val="0"/>
              </a:spcAft>
              <a:buSzPts val="1400"/>
              <a:buChar char="-"/>
            </a:pPr>
            <a:r>
              <a:rPr lang="en"/>
              <a:t>Lingkaran → diameter/jari-jari</a:t>
            </a:r>
            <a:endParaRPr/>
          </a:p>
          <a:p>
            <a:pPr marL="0" lvl="0" indent="0" algn="l" rtl="0">
              <a:spcBef>
                <a:spcPts val="1600"/>
              </a:spcBef>
              <a:spcAft>
                <a:spcPts val="0"/>
              </a:spcAft>
              <a:buNone/>
            </a:pPr>
            <a:r>
              <a:rPr lang="en"/>
              <a:t>Dari sini kita bisa membuat Super/Parent Class BangunDatar yang memiliki Sub/Child Class</a:t>
            </a:r>
            <a:endParaRPr/>
          </a:p>
          <a:p>
            <a:pPr marL="457200" lvl="0" indent="-317500" algn="l" rtl="0">
              <a:spcBef>
                <a:spcPts val="1600"/>
              </a:spcBef>
              <a:spcAft>
                <a:spcPts val="0"/>
              </a:spcAft>
              <a:buSzPts val="1400"/>
              <a:buChar char="-"/>
            </a:pPr>
            <a:r>
              <a:rPr lang="en"/>
              <a:t>Segitiga</a:t>
            </a:r>
            <a:endParaRPr/>
          </a:p>
          <a:p>
            <a:pPr marL="457200" lvl="0" indent="-317500" algn="l" rtl="0">
              <a:spcBef>
                <a:spcPts val="0"/>
              </a:spcBef>
              <a:spcAft>
                <a:spcPts val="0"/>
              </a:spcAft>
              <a:buSzPts val="1400"/>
              <a:buChar char="-"/>
            </a:pPr>
            <a:r>
              <a:rPr lang="en"/>
              <a:t>PersegiPanjang</a:t>
            </a:r>
            <a:endParaRPr/>
          </a:p>
          <a:p>
            <a:pPr marL="457200" lvl="0" indent="-317500" algn="l" rtl="0">
              <a:spcBef>
                <a:spcPts val="0"/>
              </a:spcBef>
              <a:spcAft>
                <a:spcPts val="0"/>
              </a:spcAft>
              <a:buSzPts val="1400"/>
              <a:buChar char="-"/>
            </a:pPr>
            <a:r>
              <a:rPr lang="en"/>
              <a:t>Lingkaran</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UML: Class Diagram</a:t>
            </a:r>
            <a:endParaRPr/>
          </a:p>
        </p:txBody>
      </p:sp>
      <p:sp>
        <p:nvSpPr>
          <p:cNvPr id="96" name="Google Shape;96;p19"/>
          <p:cNvSpPr txBox="1"/>
          <p:nvPr/>
        </p:nvSpPr>
        <p:spPr>
          <a:xfrm>
            <a:off x="4760025" y="1017725"/>
            <a:ext cx="4194900" cy="3808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t>Dari gambar class Diagram di samping</a:t>
            </a:r>
            <a:endParaRPr/>
          </a:p>
          <a:p>
            <a:pPr marL="0" lvl="0" indent="0" algn="l" rtl="0">
              <a:spcBef>
                <a:spcPts val="0"/>
              </a:spcBef>
              <a:spcAft>
                <a:spcPts val="0"/>
              </a:spcAft>
              <a:buNone/>
            </a:pPr>
            <a:endParaRPr/>
          </a:p>
          <a:p>
            <a:pPr marL="0" lvl="0" indent="0" algn="l" rtl="0">
              <a:spcBef>
                <a:spcPts val="0"/>
              </a:spcBef>
              <a:spcAft>
                <a:spcPts val="0"/>
              </a:spcAft>
              <a:buNone/>
            </a:pPr>
            <a:r>
              <a:rPr lang="en"/>
              <a:t>Bisa kita simpulkan bahwa: Segitiga, PersegiPanjang, dan Lingkaran dapat menggunakan method keliling() dan luas()</a:t>
            </a:r>
            <a:endParaRPr/>
          </a:p>
          <a:p>
            <a:pPr marL="0" lvl="0" indent="0" algn="l" rtl="0">
              <a:spcBef>
                <a:spcPts val="0"/>
              </a:spcBef>
              <a:spcAft>
                <a:spcPts val="0"/>
              </a:spcAft>
              <a:buNone/>
            </a:pPr>
            <a:endParaRPr/>
          </a:p>
          <a:p>
            <a:pPr marL="0" lvl="0" indent="0" algn="l" rtl="0">
              <a:spcBef>
                <a:spcPts val="0"/>
              </a:spcBef>
              <a:spcAft>
                <a:spcPts val="0"/>
              </a:spcAft>
              <a:buNone/>
            </a:pPr>
            <a:r>
              <a:rPr lang="en"/>
              <a:t>Namun untuk menghitung keliling() dan luas() masing-masing BangunDatar menggunakan rumus yang berbeda karena parameter input untuk menghitungnya berbeda-beda</a:t>
            </a:r>
            <a:endParaRPr/>
          </a:p>
          <a:p>
            <a:pPr marL="0" lvl="0" indent="0" algn="l" rtl="0">
              <a:spcBef>
                <a:spcPts val="0"/>
              </a:spcBef>
              <a:spcAft>
                <a:spcPts val="0"/>
              </a:spcAft>
              <a:buNone/>
            </a:pPr>
            <a:endParaRPr/>
          </a:p>
          <a:p>
            <a:pPr marL="0" lvl="0" indent="0" algn="l" rtl="0">
              <a:spcBef>
                <a:spcPts val="0"/>
              </a:spcBef>
              <a:spcAft>
                <a:spcPts val="0"/>
              </a:spcAft>
              <a:buNone/>
            </a:pPr>
            <a:r>
              <a:rPr lang="en"/>
              <a:t>Untuk lebih memahami konsep BangunDatar sila kunjungi Website PetaniKode</a:t>
            </a:r>
            <a:endParaRPr/>
          </a:p>
          <a:p>
            <a:pPr marL="0" lvl="0" indent="0" algn="l" rtl="0">
              <a:spcBef>
                <a:spcPts val="0"/>
              </a:spcBef>
              <a:spcAft>
                <a:spcPts val="0"/>
              </a:spcAft>
              <a:buNone/>
            </a:pPr>
            <a:endParaRPr/>
          </a:p>
          <a:p>
            <a:pPr marL="0" lvl="0" indent="0" algn="l" rtl="0">
              <a:spcBef>
                <a:spcPts val="0"/>
              </a:spcBef>
              <a:spcAft>
                <a:spcPts val="0"/>
              </a:spcAft>
              <a:buNone/>
            </a:pPr>
            <a:r>
              <a:rPr lang="en" u="sng">
                <a:solidFill>
                  <a:schemeClr val="hlink"/>
                </a:solidFill>
                <a:hlinkClick r:id="rId3"/>
              </a:rPr>
              <a:t>https://www.petanikode.com/java-oop-inheritance/</a:t>
            </a:r>
            <a:endParaRPr/>
          </a:p>
          <a:p>
            <a:pPr marL="0" lvl="0" indent="0" algn="l" rtl="0">
              <a:spcBef>
                <a:spcPts val="0"/>
              </a:spcBef>
              <a:spcAft>
                <a:spcPts val="0"/>
              </a:spcAft>
              <a:buNone/>
            </a:pPr>
            <a:endParaRPr/>
          </a:p>
        </p:txBody>
      </p:sp>
      <p:pic>
        <p:nvPicPr>
          <p:cNvPr id="97" name="Google Shape;97;p19"/>
          <p:cNvPicPr preferRelativeResize="0"/>
          <p:nvPr/>
        </p:nvPicPr>
        <p:blipFill>
          <a:blip r:embed="rId4">
            <a:alphaModFix/>
          </a:blip>
          <a:stretch>
            <a:fillRect/>
          </a:stretch>
        </p:blipFill>
        <p:spPr>
          <a:xfrm>
            <a:off x="676275" y="1471600"/>
            <a:ext cx="3571875" cy="2200275"/>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TotalTime>
  <Words>1458</Words>
  <Application>Microsoft Macintosh PowerPoint</Application>
  <PresentationFormat>On-screen Show (16:9)</PresentationFormat>
  <Paragraphs>130</Paragraphs>
  <Slides>19</Slides>
  <Notes>18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Consolas</vt:lpstr>
      <vt:lpstr>Simple Light</vt:lpstr>
      <vt:lpstr>Inheritance</vt:lpstr>
      <vt:lpstr>Review Pertemuan Minggu ke-4</vt:lpstr>
      <vt:lpstr>Sub CPMK ke-4 (Minggu ke-5)</vt:lpstr>
      <vt:lpstr>Konsep Inheritance/Penurunan</vt:lpstr>
      <vt:lpstr>UML: Class Diagram</vt:lpstr>
      <vt:lpstr>Implementasi Class Diagram Karyawan → Dosen</vt:lpstr>
      <vt:lpstr>PowerPoint Presentation</vt:lpstr>
      <vt:lpstr>Contoh Lain Inheritance</vt:lpstr>
      <vt:lpstr>UML: Class Diagram</vt:lpstr>
      <vt:lpstr>Method Overriding</vt:lpstr>
      <vt:lpstr>Contoh Method Overriding</vt:lpstr>
      <vt:lpstr>Java Modifiers</vt:lpstr>
      <vt:lpstr>Java Modifiers: public, private, dan protected.</vt:lpstr>
      <vt:lpstr>Java Modifiers</vt:lpstr>
      <vt:lpstr>UML: Class Diagrams</vt:lpstr>
      <vt:lpstr>PowerPoint Presentation</vt:lpstr>
      <vt:lpstr>PowerPoint Presentation</vt:lpstr>
      <vt:lpstr>PowerPoint Presentation</vt:lpstr>
      <vt:lpstr>Penutup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Inheritance</dc:title>
  <cp:lastModifiedBy>Adi Wahyu Pribadi</cp:lastModifiedBy>
  <cp:revision>1</cp:revision>
  <dcterms:modified xsi:type="dcterms:W3CDTF">2023-02-02T15:53:52Z</dcterms:modified>
</cp:coreProperties>
</file>