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71" r:id="rId17"/>
    <p:sldId id="270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CDF2BF-832E-F443-92FF-BE1126E9C628}" v="20" dt="2024-03-04T04:42:43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69"/>
    <p:restoredTop sz="96245"/>
  </p:normalViewPr>
  <p:slideViewPr>
    <p:cSldViewPr snapToGrid="0">
      <p:cViewPr varScale="1">
        <p:scale>
          <a:sx n="96" d="100"/>
          <a:sy n="96" d="100"/>
        </p:scale>
        <p:origin x="200" y="1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371F5-F922-809F-F075-2B315EBB6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72618-AE02-EDD1-F734-F6A676AD3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40BD8-CC55-4C4E-4C04-FF500777E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93971-445B-CD33-3D94-3762E6FD0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887B1-1679-7287-EE70-092A98854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274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6301-3DC0-0F47-13DB-9AFC9C394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99C7D-0108-3055-67BF-2840E4264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39E8F-7578-15C7-B914-73A210A92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F374A-DC32-B43A-D66B-2B15CFB5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2394E-9137-2F5C-CEB3-032D4310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90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E9F2D-1910-8943-ECB3-A3A8C26CC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B46DD0-0D59-4550-C0BD-EB3EC54BB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E7D16-22CB-F644-8EDC-DE6CDED5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3C8C5-DF14-A136-96A1-4C3FB9DE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F3A6A-A5DA-0897-58B7-D8CD0AC5D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960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A55F1-583E-95F7-B3B7-AEC00CB64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74A8E-5CE4-012F-EF8E-FFCD4ED05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723D-7C59-7243-0E92-FF0861BB7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8591C-3EC9-EB40-85A8-DC5B5911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D3974-23DC-4B38-3A98-488BEB326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188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3A83-08E1-EBD5-6F75-F7F5E1985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3B3EF-FA46-BE0E-E8A8-E4BF615AA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DABEA-AF99-464F-A985-734E8E536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B746C-A925-6C66-2A4F-0FBD9A31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4802A-CB79-CEE5-F9ED-55164671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624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E512F-D4F4-A0E3-A4AB-CD9B96155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61CFE-A17D-65FE-BE84-C5382678DB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5630F0-6CC6-42AF-A0BB-9486ECDA4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37177-75CC-FE14-CC85-E03C85C0D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8EEF2-7766-525B-EBD5-58D95F27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3E7BA-916A-74D7-24AD-FCCE0CF1A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896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CCA31-BF5A-E1C8-DDE0-458832BC1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A241A-C9C6-5CD0-8D51-9A4E8ED48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15FEB-4748-95A7-C470-4184C06CA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6AF92F-8612-DA94-513C-86E285FC8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98AED-86EF-1EE0-62FD-AEFA450DC7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0E4E82-39A0-148D-599B-556D1D827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A4FDA-A7E4-0BE5-DC89-275D8B7C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747B2-E8EB-672E-CE5F-D650994D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533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3D884-79EC-B8B3-9C71-68A152D51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45DA24-F86A-0EA8-17A8-0102B87C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94AC1-5CD9-0927-7E8A-B0ED61D7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962A1-D0AF-4D3E-A58C-09304F7EC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5481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523A1-1969-BFEF-19FC-ECEC2353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19584A-6C69-1E67-ACE9-64EEE10D8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2B8EE-9256-6CBD-838F-711A87850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820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DF416-A16F-3237-2195-ACFAE6B8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5EE50-2357-7849-04DE-51CF95D65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B0CB0-12C6-D1BF-46D7-A125EFF99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0326D-DB8E-0973-E09B-E8C0655EE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F8D5E-A572-1FFE-59EB-4F11548C7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C4972-FEF2-228F-1F86-196E81F3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184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BE180-FD8F-2B93-E7CB-266DC45DE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1E477-2F83-4D3B-3C34-FE573EC3E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DF9C17-31E1-AA08-099C-44F160EC4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8399-E81C-0AAD-6BB9-1B843BBC4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4F37-1AB3-5A44-8295-52CE4ECEADEC}" type="datetimeFigureOut">
              <a:rPr lang="en-ID"/>
              <a:t>03/03/24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63AFC-E596-A4C0-AF94-32C12C31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8AFB7-3E8D-4951-D9AA-306134D1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D9A5-C6FE-E040-8E8C-3798D4BA9BBA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426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C8322F-13F0-0B30-65F4-E26396C1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415FB-76D2-CB8B-267D-6D7852141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20560-F79B-01EE-219F-9FFC02224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294F37-1AB3-5A44-8295-52CE4ECEADEC}" type="datetimeFigureOut">
              <a:t>03/03/24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A3CB7-F9C4-3458-8269-70C6148E2F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67900-EE35-8821-36C5-C34C2888D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1AD9A5-C6FE-E040-8E8C-3798D4BA9BBA}" type="slidenum">
              <a:rPr lang="en-ID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03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diwp/pbo20192020II/tree/master/17%20Games%20Lanjut/gameslanjut/src/ap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A8F420AA-521A-B417-B721-2ABDFE6B6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05827"/>
            <a:ext cx="9144000" cy="2387600"/>
          </a:xfrm>
        </p:spPr>
        <p:txBody>
          <a:bodyPr/>
          <a:lstStyle/>
          <a:p>
            <a:r>
              <a:rPr lang="en-US"/>
              <a:t>Object Oriented Bahasa Dart</a:t>
            </a:r>
            <a:endParaRPr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91A9DFA-ED56-4FFD-11F3-52E819A22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5502"/>
            <a:ext cx="9144000" cy="1655762"/>
          </a:xfrm>
        </p:spPr>
        <p:txBody>
          <a:bodyPr/>
          <a:lstStyle/>
          <a:p>
            <a:r>
              <a:rPr lang="en-US"/>
              <a:t>Pertemuan Kedua</a:t>
            </a:r>
            <a:endParaRPr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64805E-6359-3887-96A8-75EF7413B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ID"/>
              <a:t>Modul PBM IT UP by Adi Wahyu Pribadi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C877C35-F009-DA4D-2A55-F7C3A54CE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70827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612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541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void main()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Set&lt;String&gt; bahasaPemrograman = {'Dart', 'Java', 'Python', 'JavaScript'};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print(bahasaPemrograman.contains('Dart'));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print(bahasaPemrograman.contains('C++'));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bahasaPemrograman.add('Kotlin');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bahasaPemrograman.remove('Python');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bahasaPemrograman.forEach((bahasa)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print(bahasa);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});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0670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541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void main()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String input = 'katak';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bool iP = true;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for (int i = 0, j = input.length - 1; i &lt; j; i++, j--)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if (input[i] != input[j])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  iP = false;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  break;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}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}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print('String "$input" ${iP ? 'adalah' : 'bukan'} polindrom.');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07416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541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int fibonacci(int n)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if (n &lt;= 1)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return n;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} else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return fibonacci(n - 1) + fibonacci(n - 2);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}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void main()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print('Fibonacci ke-10: ${fibonacci(8)}');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0134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9F8D8-3EC9-51AB-59FA-05EFD1634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dan Object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20DF6-6D4F-75CC-D45A-7E6ABC2C6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Class adalah cetak biru (</a:t>
            </a:r>
            <a:r>
              <a:rPr lang="en-US" i="1"/>
              <a:t>blueprint</a:t>
            </a:r>
            <a:r>
              <a:rPr lang="en-US"/>
              <a:t>) atau protytpe yang mendefinisikan struktur dan perilaku suatu objek.</a:t>
            </a:r>
          </a:p>
          <a:p>
            <a:r>
              <a:rPr lang="en-US"/>
              <a:t>Class mendefinisikan atribut (data) dan metode (fungsi) yang dimiliki oleh semua object yang dibuat dari class tersebut</a:t>
            </a:r>
          </a:p>
          <a:p>
            <a:r>
              <a:rPr lang="en-US"/>
              <a:t>Object adalah instance atau perwujudan dari sebuah class</a:t>
            </a:r>
          </a:p>
          <a:p>
            <a:r>
              <a:rPr lang="en-US"/>
              <a:t>Setiap object memiliki data dan perilakunya sendiri yang unik</a:t>
            </a:r>
          </a:p>
          <a:p>
            <a:r>
              <a:rPr lang="en-US"/>
              <a:t>Amati object Mobil! Apa saja atribut dan perilakunya?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275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55F1A-4D9D-DC6B-57B1-163DC85AD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Mobil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A3867-E76C-E0BF-0ADB-1B1A6086C3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klakson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'Beep!’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endParaRPr lang="en-ID" sz="1500" b="0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B771E-8BDC-0124-ABF2-6EBC65AF02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Ferrari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'merah’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Lamborghini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'biru'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Ferrari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Lamborghini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Ferrari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klakson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Lamborghini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klakson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endParaRPr lang="en-ID" sz="1500"/>
          </a:p>
        </p:txBody>
      </p:sp>
    </p:spTree>
    <p:extLst>
      <p:ext uri="{BB962C8B-B14F-4D97-AF65-F5344CB8AC3E}">
        <p14:creationId xmlns:p14="http://schemas.microsoft.com/office/powerpoint/2010/main" val="2697629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B8469C-5C11-5BC4-730B-1A97EC385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Mobil</a:t>
            </a:r>
            <a:endParaRPr/>
          </a:p>
        </p:txBody>
      </p:sp>
      <p:pic>
        <p:nvPicPr>
          <p:cNvPr id="7" name="Picture 6" descr="A screen shot of a computer&#10;&#10;Description automatically generated">
            <a:extLst>
              <a:ext uri="{FF2B5EF4-FFF2-40B4-BE49-F238E27FC236}">
                <a16:creationId xmlns:a16="http://schemas.microsoft.com/office/drawing/2014/main" id="{F6B024D8-8537-66AF-4CFD-58006C739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0" y="2317750"/>
            <a:ext cx="51435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033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96ABC-D0DF-A36E-BC1D-050349C9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Mobil</a:t>
            </a:r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5D350C-DBCD-368E-2B28-CAB5BCDD5D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40565"/>
            <a:ext cx="5181600" cy="463639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tahun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tahun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pPr marL="0" indent="0">
              <a:buNone/>
            </a:pP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'Mobil $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$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$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tahun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dibuat!’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menyalakanMesin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'Mesin mobil $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dinyalakan!’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berjalan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'Mobil $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berjalan!’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berhenti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'Mobil $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berhenti!’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28DF83-A24B-B384-8F27-8EAE8DC75F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avanza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new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"Toyota"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"Hitam"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2020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luxio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new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"Daihatsu"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"Putih"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2023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avanza.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menyalakanMesin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avanza.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berjalan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avanza.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berhenti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luxio.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menyalakanMesin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luxio.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berjalan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luxio.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berhenti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endParaRPr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088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55946D-48C1-C69E-0DF7-4145DBAEC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Mobil</a:t>
            </a:r>
            <a:endParaRPr/>
          </a:p>
        </p:txBody>
      </p:sp>
      <p:pic>
        <p:nvPicPr>
          <p:cNvPr id="6" name="Picture 5" descr="A screen shot of a computer&#10;&#10;Description automatically generated">
            <a:extLst>
              <a:ext uri="{FF2B5EF4-FFF2-40B4-BE49-F238E27FC236}">
                <a16:creationId xmlns:a16="http://schemas.microsoft.com/office/drawing/2014/main" id="{55FCEBAB-1604-E8C0-E122-90A60919E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500" y="1690688"/>
            <a:ext cx="52070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866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11D0B5-4325-A3F2-181E-F0BE48744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Ringkasan Class dan Object</a:t>
            </a:r>
            <a:endParaRPr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EC80A5D-4227-CA84-9AB0-B21FEB80B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375209"/>
              </p:ext>
            </p:extLst>
          </p:nvPr>
        </p:nvGraphicFramePr>
        <p:xfrm>
          <a:off x="2160104" y="2411895"/>
          <a:ext cx="7262192" cy="1485199"/>
        </p:xfrm>
        <a:graphic>
          <a:graphicData uri="http://schemas.openxmlformats.org/drawingml/2006/table">
            <a:tbl>
              <a:tblPr/>
              <a:tblGrid>
                <a:gridCol w="1771267">
                  <a:extLst>
                    <a:ext uri="{9D8B030D-6E8A-4147-A177-3AD203B41FA5}">
                      <a16:colId xmlns:a16="http://schemas.microsoft.com/office/drawing/2014/main" val="4056121470"/>
                    </a:ext>
                  </a:extLst>
                </a:gridCol>
                <a:gridCol w="2550623">
                  <a:extLst>
                    <a:ext uri="{9D8B030D-6E8A-4147-A177-3AD203B41FA5}">
                      <a16:colId xmlns:a16="http://schemas.microsoft.com/office/drawing/2014/main" val="2935219397"/>
                    </a:ext>
                  </a:extLst>
                </a:gridCol>
                <a:gridCol w="2940302">
                  <a:extLst>
                    <a:ext uri="{9D8B030D-6E8A-4147-A177-3AD203B41FA5}">
                      <a16:colId xmlns:a16="http://schemas.microsoft.com/office/drawing/2014/main" val="517243310"/>
                    </a:ext>
                  </a:extLst>
                </a:gridCol>
              </a:tblGrid>
              <a:tr h="3568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b="1">
                          <a:solidFill>
                            <a:srgbClr val="FFFFFF"/>
                          </a:solidFill>
                          <a:effectLst/>
                          <a:latin typeface="Comfortaa"/>
                        </a:rPr>
                        <a:t>Aspek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b="1">
                          <a:solidFill>
                            <a:srgbClr val="FFFFFF"/>
                          </a:solidFill>
                          <a:effectLst/>
                          <a:latin typeface="Comfortaa"/>
                        </a:rPr>
                        <a:t>Class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b="1">
                          <a:solidFill>
                            <a:srgbClr val="FFFFFF"/>
                          </a:solidFill>
                          <a:effectLst/>
                          <a:latin typeface="Comfortaa"/>
                        </a:rPr>
                        <a:t>Object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156439"/>
                  </a:ext>
                </a:extLst>
              </a:tr>
              <a:tr h="356854">
                <a:tc>
                  <a:txBody>
                    <a:bodyPr/>
                    <a:lstStyle/>
                    <a:p>
                      <a:pPr rtl="0" fontAlgn="b"/>
                      <a:r>
                        <a:rPr lang="en-ID" b="1">
                          <a:effectLst/>
                          <a:latin typeface="Comfortaa"/>
                        </a:rPr>
                        <a:t>Definisi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b="0">
                          <a:effectLst/>
                          <a:latin typeface="Comfortaa"/>
                        </a:rPr>
                        <a:t>Cetak biru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b="0">
                          <a:effectLst/>
                          <a:latin typeface="Comfortaa"/>
                        </a:rPr>
                        <a:t>Instance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871635"/>
                  </a:ext>
                </a:extLst>
              </a:tr>
              <a:tr h="392849">
                <a:tc>
                  <a:txBody>
                    <a:bodyPr/>
                    <a:lstStyle/>
                    <a:p>
                      <a:pPr rtl="0" fontAlgn="b"/>
                      <a:r>
                        <a:rPr lang="en-ID" b="1">
                          <a:effectLst/>
                          <a:latin typeface="Comfortaa"/>
                        </a:rPr>
                        <a:t>Karakteristik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b="0">
                          <a:effectLst/>
                          <a:latin typeface="Comfortaa"/>
                        </a:rPr>
                        <a:t>Atribut dan metode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b="0">
                          <a:effectLst/>
                          <a:latin typeface="Comfortaa"/>
                        </a:rPr>
                        <a:t>Data dan perilaku unik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316073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rtl="0" fontAlgn="b"/>
                      <a:r>
                        <a:rPr lang="en-ID" b="1">
                          <a:effectLst/>
                          <a:latin typeface="Comfortaa"/>
                        </a:rPr>
                        <a:t>Contoh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b="0">
                          <a:effectLst/>
                          <a:latin typeface="Comfortaa"/>
                        </a:rPr>
                        <a:t>Mobil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b="0">
                          <a:effectLst/>
                          <a:latin typeface="Comfortaa"/>
                        </a:rPr>
                        <a:t>Mobil A, Mobil B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203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005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D9FA3-5E42-FA3A-E9DA-39774E9F5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Constructor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8694F-CD18-4BDC-C888-DF7ADE65C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Konstruktor default</a:t>
            </a:r>
          </a:p>
          <a:p>
            <a:pPr lvl="1"/>
            <a:r>
              <a:rPr lang="en-US"/>
              <a:t>Konstruktor default tidak memiliki parameter dan secara otomatis diinisialisasi oleh Dart. Konstruktor ini digunakan untuk menginisialisasi nilai awal atribut objek.</a:t>
            </a:r>
          </a:p>
          <a:p>
            <a:r>
              <a:rPr lang="en-US"/>
              <a:t>Konstruktor berparameter</a:t>
            </a:r>
          </a:p>
          <a:p>
            <a:pPr lvl="1"/>
            <a:r>
              <a:rPr lang="en-US"/>
              <a:t>Konstruktor untuk menginisialisasi variable instance dengan nilai yang berbeda-beda saaat pembuatan objek.</a:t>
            </a:r>
          </a:p>
          <a:p>
            <a:r>
              <a:rPr lang="en-US"/>
              <a:t>Konstruktor named</a:t>
            </a:r>
          </a:p>
          <a:p>
            <a:pPr lvl="1"/>
            <a:r>
              <a:rPr lang="en-US"/>
              <a:t>Konstruktor named memungkinkan membuat konstruktor dengan parameter yang berbeda. Hal ini berguna untuk membuat objek dengan konfigurasi yang berbeda.</a:t>
            </a:r>
          </a:p>
          <a:p>
            <a:r>
              <a:rPr lang="en-US"/>
              <a:t>Konstan konstruktor</a:t>
            </a:r>
          </a:p>
          <a:p>
            <a:pPr lvl="1"/>
            <a:r>
              <a:rPr lang="en-US"/>
              <a:t>Dipergunakan untuk membuat objek yang tidak pernah berubah. Membuat objek menjadi compile-time</a:t>
            </a:r>
          </a:p>
          <a:p>
            <a:r>
              <a:rPr lang="en-US"/>
              <a:t>Konstruktor factory</a:t>
            </a:r>
          </a:p>
          <a:p>
            <a:pPr lvl="1"/>
            <a:r>
              <a:rPr lang="en-ID"/>
              <a:t>Konstruktor factory digunakan untuk melakukan operasi sebelum objek dibuat, seperti validasi data atau membuat objek dari sumber lain.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0049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Apa saja tipe data angka (Number) yang ada di Dart?</a:t>
            </a:r>
          </a:p>
          <a:p>
            <a:r>
              <a:rPr lang="en-ID"/>
              <a:t>Apa tipe data yang digunakan untuk menampung teks di Dart?</a:t>
            </a:r>
          </a:p>
          <a:p>
            <a:r>
              <a:rPr lang="en-ID"/>
              <a:t>Apa tipe data yang digunakan untuk menamping benar atau salah di Dart?</a:t>
            </a:r>
          </a:p>
          <a:p>
            <a:r>
              <a:rPr lang="en-ID"/>
              <a:t>Apa yang dimaksud dengan tipe data dinamis di Dart?</a:t>
            </a:r>
          </a:p>
          <a:p>
            <a:r>
              <a:rPr lang="en-ID"/>
              <a:t>Apa berbendaan antar var dan dynamic di Dart?</a:t>
            </a:r>
          </a:p>
          <a:p>
            <a:r>
              <a:rPr lang="en-ID"/>
              <a:t>Jelaskan masing-masing tipe data Map, Set, dan List!</a:t>
            </a:r>
          </a:p>
          <a:p>
            <a:r>
              <a:rPr lang="en-ID"/>
              <a:t>Sebutkan salah satu cara untuk mendeklarasikan sebuah variabel yang berisi nilai yang tidak akan berubah (konstanta)!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88576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4DBCE-DA3C-1B83-FD08-81A53820D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Default Constructor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36431-06B5-26DD-3201-89937306D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?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?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merk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"Toyota"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warna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"Merah"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mobilA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'Mobil ${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mobilA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 ${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mobilA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}'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pic>
        <p:nvPicPr>
          <p:cNvPr id="5" name="Picture 4" descr="A screen shot of a computer&#10;&#10;Description automatically generated">
            <a:extLst>
              <a:ext uri="{FF2B5EF4-FFF2-40B4-BE49-F238E27FC236}">
                <a16:creationId xmlns:a16="http://schemas.microsoft.com/office/drawing/2014/main" id="{732F00C0-4A0A-5C31-CCE4-9D4746CB6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8800" y="1825625"/>
            <a:ext cx="44450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759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F9BD5-CE27-1801-6ACD-6F05BBF9A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Konstruktor parameter posisional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83DCE-B304-934C-57B2-CB8A76D8C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mobilA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"Toyota"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"Merah"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(mobilA);</a:t>
            </a:r>
          </a:p>
          <a:p>
            <a:pPr marL="0" indent="0">
              <a:buNone/>
            </a:pP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(mobilA.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(mobilA.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pic>
        <p:nvPicPr>
          <p:cNvPr id="5" name="Picture 4" descr="A screen shot of a computer&#10;&#10;Description automatically generated">
            <a:extLst>
              <a:ext uri="{FF2B5EF4-FFF2-40B4-BE49-F238E27FC236}">
                <a16:creationId xmlns:a16="http://schemas.microsoft.com/office/drawing/2014/main" id="{AEC56367-987F-102D-7EB2-8ADC5B48E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200" y="1690688"/>
            <a:ext cx="46736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69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FF534-84B4-513C-917D-16FA95CF9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Konstruktor Parameter Bernama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F6778-E54B-9E53-77FC-C827309EF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({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required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required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mobilA 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: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"Merah"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: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"Toyota"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(mobilA);</a:t>
            </a:r>
          </a:p>
          <a:p>
            <a:pPr marL="0" indent="0">
              <a:buNone/>
            </a:pP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(mobilA.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print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(mobilA.</a:t>
            </a:r>
            <a:r>
              <a:rPr lang="en-ID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pic>
        <p:nvPicPr>
          <p:cNvPr id="5" name="Picture 4" descr="A screen shot of a computer&#10;&#10;Description automatically generated">
            <a:extLst>
              <a:ext uri="{FF2B5EF4-FFF2-40B4-BE49-F238E27FC236}">
                <a16:creationId xmlns:a16="http://schemas.microsoft.com/office/drawing/2014/main" id="{87DDCB5A-EF72-5C5D-886B-2DDC67DB3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4495800"/>
            <a:ext cx="47244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881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7F3D-666F-FF77-89AB-4072F9CB9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Konstruktor Named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767D7-F34D-1E9C-B519-A5238F7081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?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?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custom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merk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"Toyota"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warna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"Merah"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C6D4E-84F8-83DE-6191-6ACFEF0C6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59966" y="3932030"/>
            <a:ext cx="7341704" cy="256084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mobilA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mobilB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custom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"Honda"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"Biru"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'Mobil ${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mobilA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 ${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mobilA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}’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'Mobil ${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mobilB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 ${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mobilB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}'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endParaRPr sz="1800"/>
          </a:p>
        </p:txBody>
      </p:sp>
      <p:pic>
        <p:nvPicPr>
          <p:cNvPr id="6" name="Picture 5" descr="A screen shot of a computer&#10;&#10;Description automatically generated">
            <a:extLst>
              <a:ext uri="{FF2B5EF4-FFF2-40B4-BE49-F238E27FC236}">
                <a16:creationId xmlns:a16="http://schemas.microsoft.com/office/drawing/2014/main" id="{D713B38C-9618-29F9-517F-31C1EF3C61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070" y="1690688"/>
            <a:ext cx="46736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08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75AE5-7986-2ADE-2CEB-F83D70177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Konstructor Factory</a:t>
            </a:r>
            <a:endParaRPr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D4768D-6641-261B-4A45-FD52F3024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266031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3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3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sz="13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3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factory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3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3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pPr marL="0" indent="0">
              <a:buNone/>
            </a:pPr>
            <a:r>
              <a:rPr lang="en-ID" sz="13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if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sz="13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3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isEmpty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||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3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isEmpty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{</a:t>
            </a:r>
          </a:p>
          <a:p>
            <a:pPr marL="0" indent="0">
              <a:buNone/>
            </a:pPr>
            <a:r>
              <a:rPr lang="en-ID" sz="13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   throw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ArgumentError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3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"Merk dan warna tidak boleh kosong!"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 }</a:t>
            </a:r>
          </a:p>
          <a:p>
            <a:pPr marL="0" indent="0">
              <a:buNone/>
            </a:pPr>
            <a:b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</a:t>
            </a:r>
            <a:r>
              <a:rPr lang="en-ID" sz="13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return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3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_internal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3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3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3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3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_internal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3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3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3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3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3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39F507F-E814-B52A-1B92-FC403D5F739E}"/>
              </a:ext>
            </a:extLst>
          </p:cNvPr>
          <p:cNvSpPr txBox="1">
            <a:spLocks/>
          </p:cNvSpPr>
          <p:nvPr/>
        </p:nvSpPr>
        <p:spPr>
          <a:xfrm>
            <a:off x="6172202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D" sz="1300" i="1">
                <a:solidFill>
                  <a:srgbClr val="C678DD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>
                <a:solidFill>
                  <a:srgbClr val="61AFE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D" sz="1300" i="1">
                <a:solidFill>
                  <a:srgbClr val="C678DD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try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D" sz="1300">
                <a:solidFill>
                  <a:srgbClr val="E5C07B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   Mobil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mobilA </a:t>
            </a:r>
            <a:r>
              <a:rPr lang="en-ID" sz="1300">
                <a:solidFill>
                  <a:srgbClr val="56B6C2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>
                <a:solidFill>
                  <a:srgbClr val="E5C07B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300">
                <a:solidFill>
                  <a:srgbClr val="98C379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"Toyota"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300">
                <a:solidFill>
                  <a:srgbClr val="98C379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"Merah"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D" sz="1300">
                <a:solidFill>
                  <a:srgbClr val="61AFE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300">
                <a:solidFill>
                  <a:srgbClr val="98C379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'Mobil ${</a:t>
            </a:r>
            <a:r>
              <a:rPr lang="en-ID" sz="1300">
                <a:solidFill>
                  <a:srgbClr val="D19A66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mobilA</a:t>
            </a:r>
            <a:r>
              <a:rPr lang="en-ID" sz="1300">
                <a:solidFill>
                  <a:srgbClr val="98C379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300">
                <a:solidFill>
                  <a:srgbClr val="E06C75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300">
                <a:solidFill>
                  <a:srgbClr val="98C379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} ${</a:t>
            </a:r>
            <a:r>
              <a:rPr lang="en-ID" sz="1300">
                <a:solidFill>
                  <a:srgbClr val="D19A66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mobilA</a:t>
            </a:r>
            <a:r>
              <a:rPr lang="en-ID" sz="1300">
                <a:solidFill>
                  <a:srgbClr val="98C379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300">
                <a:solidFill>
                  <a:srgbClr val="E06C75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300">
                <a:solidFill>
                  <a:srgbClr val="98C379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}'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</a:pPr>
            <a:b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   </a:t>
            </a:r>
            <a:r>
              <a:rPr lang="en-ID" sz="1300">
                <a:solidFill>
                  <a:srgbClr val="E5C07B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mobilB </a:t>
            </a:r>
            <a:r>
              <a:rPr lang="en-ID" sz="1300">
                <a:solidFill>
                  <a:srgbClr val="56B6C2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300">
                <a:solidFill>
                  <a:srgbClr val="E5C07B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300">
                <a:solidFill>
                  <a:srgbClr val="98C379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""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300">
                <a:solidFill>
                  <a:srgbClr val="98C379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""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} </a:t>
            </a:r>
            <a:r>
              <a:rPr lang="en-ID" sz="1300" i="1">
                <a:solidFill>
                  <a:srgbClr val="C678DD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catch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(e)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D" sz="1300">
                <a:solidFill>
                  <a:srgbClr val="61AFE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(e.</a:t>
            </a:r>
            <a:r>
              <a:rPr lang="en-ID" sz="1300">
                <a:solidFill>
                  <a:srgbClr val="61AFE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toString</a:t>
            </a: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());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  <a:br>
              <a:rPr lang="en-ID" sz="13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endParaRPr lang="en-ID" sz="1300">
              <a:solidFill>
                <a:srgbClr val="ABB2BF"/>
              </a:solidFill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  <p:pic>
        <p:nvPicPr>
          <p:cNvPr id="9" name="Picture 8" descr="A screen shot of a computer&#10;&#10;Description automatically generated">
            <a:extLst>
              <a:ext uri="{FF2B5EF4-FFF2-40B4-BE49-F238E27FC236}">
                <a16:creationId xmlns:a16="http://schemas.microsoft.com/office/drawing/2014/main" id="{11101FD4-5566-1121-4372-5D60B39D90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0680" y="5057775"/>
            <a:ext cx="70993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467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9A8BB6-0256-D669-6C11-963A08617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Inheritance</a:t>
            </a:r>
            <a:endParaRPr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425871-B61E-A4BD-52AB-1035937B1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/>
              <a:t>Inheritance memungkinkan sebuah kelas (</a:t>
            </a:r>
            <a:r>
              <a:rPr lang="en-ID" i="1"/>
              <a:t>subclass</a:t>
            </a:r>
            <a:r>
              <a:rPr lang="en-ID"/>
              <a:t>) mewarisi sifat (</a:t>
            </a:r>
            <a:r>
              <a:rPr lang="en-ID" i="1"/>
              <a:t>atribut</a:t>
            </a:r>
            <a:r>
              <a:rPr lang="en-ID"/>
              <a:t>) dan perilaku (</a:t>
            </a:r>
            <a:r>
              <a:rPr lang="en-ID" i="1"/>
              <a:t>metode</a:t>
            </a:r>
            <a:r>
              <a:rPr lang="en-ID"/>
              <a:t>) dari kelas lain (</a:t>
            </a:r>
            <a:r>
              <a:rPr lang="en-ID" i="1"/>
              <a:t>superclass</a:t>
            </a:r>
            <a:r>
              <a:rPr lang="en-ID"/>
              <a:t>). Konsep ini membantu menyusun kode dalam hierarki sehingga:</a:t>
            </a:r>
          </a:p>
          <a:p>
            <a:pPr lvl="1"/>
            <a:r>
              <a:rPr lang="en-ID" b="1"/>
              <a:t>Reusability</a:t>
            </a:r>
            <a:r>
              <a:rPr lang="en-ID"/>
              <a:t>: Kode dapat digunakan Kembali dari kelas induk, mengurangi duplikasi kode.</a:t>
            </a:r>
          </a:p>
          <a:p>
            <a:pPr lvl="1"/>
            <a:r>
              <a:rPr lang="en-ID" b="1"/>
              <a:t>Extensibility</a:t>
            </a:r>
            <a:r>
              <a:rPr lang="en-ID"/>
              <a:t>: Dapat memperluas fungsionalitas kelas yang sudah ada tanpa perlu langsung memodifikasi kode kelas tersebut.</a:t>
            </a:r>
          </a:p>
          <a:p>
            <a:pPr lvl="1"/>
            <a:r>
              <a:rPr lang="en-ID" b="1"/>
              <a:t>Organisasi</a:t>
            </a:r>
            <a:r>
              <a:rPr lang="en-ID"/>
              <a:t>: Dapat mengatur kelas dalam hierarki yang logis, sehingga membuat kode lebih mudah dipahami.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01302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810D4-3A5B-CE0D-B262-D8874813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Inheritance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9BF89-FB03-0669-4F99-4F36A524C8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Kendaraan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Kendaraan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bergerak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'$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$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bergerak’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CAA0FE-51BF-17BF-984A-DDA67F2C9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6887" y="1825625"/>
            <a:ext cx="594691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extends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Kendaraan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jenis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tahun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  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jenis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tahun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: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super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klakson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'Mobil $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merk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$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warna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membunyikan klakson!’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786067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810D4-3A5B-CE0D-B262-D8874813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Inheritance</a:t>
            </a:r>
            <a:endParaRPr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CAA0FE-51BF-17BF-984A-DDA67F2C9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690688"/>
            <a:ext cx="594691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mobilA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'Toyota'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'Merah'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'Sedan'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,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2023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</a:p>
          <a:p>
            <a:pPr marL="0" indent="0">
              <a:buNone/>
            </a:pPr>
            <a:r>
              <a:rPr lang="en-ID" sz="1800">
                <a:solidFill>
                  <a:srgbClr val="ABB2BF"/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mobilA.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bergerak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mobilA.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klakson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7D0972-2486-8986-D305-8FA7CBA84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00" y="4403726"/>
            <a:ext cx="47498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6380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E9435-4E87-A9D7-0A35-B27450AF1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Mixin</a:t>
            </a:r>
            <a:endParaRPr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85DF89-EE5B-3973-278A-64314D9CC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Mixin adalah sebuah class yang dapat digunakan untuk menambahkan fungsionalitas ke class lain tanpa harus mewarisinya. Mixin mirip dengan trait di bahasa pemrograman lain.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363830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03181-83A8-D702-8BD0-58A901684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Mixin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AFDFE-B425-4B8F-B70E-48C19E782D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mixin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Terbang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terbang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'Mixin Terbang: Terbang!’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berkicau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'Burung $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berkicau!’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Kelelawar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Kelelawar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terbangDiMalamHari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'Kelelawar $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terbang di malam hari!'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extends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with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Terbang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</a:t>
            </a:r>
            <a:r>
              <a:rPr lang="en-ID" sz="15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: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super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berburu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'Burung hantu $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berburu!'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burungHantu </a:t>
            </a:r>
            <a:r>
              <a:rPr lang="en-ID" sz="15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'Hantu'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burungHantu.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berkicau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burungHantu.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terbang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burungHantu.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berburu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93EF1C-6BE3-F7EB-D109-9A8C3C76D1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Kelelawar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Kelelawar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terbangDiMalamHari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'Kelelawar $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terbang di malam hari!’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extends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with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Terbang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</a:t>
            </a:r>
            <a:r>
              <a:rPr lang="en-ID" sz="15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: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super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berburu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'Burung hantu $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berburu!'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burungHantu </a:t>
            </a:r>
            <a:r>
              <a:rPr lang="en-ID" sz="15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'Hantu'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burungHantu.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berkicau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burungHantu.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terbang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burungHantu.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berburu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endParaRPr lang="en-ID" sz="1500" b="0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1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Kata kunci (</a:t>
            </a:r>
            <a:r>
              <a:rPr lang="en-ID" i="1"/>
              <a:t>keyword</a:t>
            </a:r>
            <a:r>
              <a:rPr lang="en-ID"/>
              <a:t>) apa yang digunakan untuk mendeklarasikan variabel di Dart yang nilainya bisa diubah-ubah?</a:t>
            </a:r>
          </a:p>
          <a:p>
            <a:r>
              <a:rPr lang="en-ID"/>
              <a:t>Variabel yang mungkin perlu diinisialisasi nanti, setelah beberapa kondisi terpenuhi dalam sebuah kode. Keyword mana yang paling cocok?</a:t>
            </a:r>
          </a:p>
          <a:p>
            <a:r>
              <a:rPr lang="en-ID"/>
              <a:t>Variabel apa yang nilainya selalu ditentukan langsung ketika dideklarasikan, tanpa kemungkinan nilai </a:t>
            </a:r>
            <a:r>
              <a:rPr lang="en-ID" i="1"/>
              <a:t>null</a:t>
            </a:r>
            <a:r>
              <a:rPr lang="en-ID"/>
              <a:t>. Tipe variabel apa yang akan digunakan?</a:t>
            </a:r>
          </a:p>
          <a:p>
            <a:r>
              <a:rPr lang="en-ID"/>
              <a:t>Bagaimana mendeklarasikan variabel String bernama 'nama' bernilai ”Karyo"?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145073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03181-83A8-D702-8BD0-58A901684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Mixin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AFDFE-B425-4B8F-B70E-48C19E782D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extends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with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Terbang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BurungHantu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: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super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berburu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'Burung hantu $</a:t>
            </a:r>
            <a:r>
              <a:rPr lang="en-ID" sz="18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berburu!’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93EF1C-6BE3-F7EB-D109-9A8C3C76D1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D" sz="18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BurungHantu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burungHantu </a:t>
            </a:r>
            <a:r>
              <a:rPr lang="en-ID" sz="18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</a:t>
            </a:r>
            <a:r>
              <a:rPr lang="en-ID" sz="18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BurungHantu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8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'Hantu’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burungHantu.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berkicau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burungHantu.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terbang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burungHantu.</a:t>
            </a:r>
            <a:r>
              <a:rPr lang="en-ID" sz="18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berburu</a:t>
            </a: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8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endParaRPr lang="en-ID" sz="1800" b="0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3079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C6D54-88B1-EF1E-EC9D-1B47F56EA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Mixin</a:t>
            </a:r>
            <a:endParaRPr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A3B923-ED50-967D-2C05-0241A2E7B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Mixin Terbang didefinisikan dengan kata kunci mixin.</a:t>
            </a:r>
          </a:p>
          <a:p>
            <a:r>
              <a:rPr lang="en-ID"/>
              <a:t>Mixin Terbang ditambahkan ke class BurungHantu dengan with.</a:t>
            </a:r>
          </a:p>
          <a:p>
            <a:r>
              <a:rPr lang="en-ID"/>
              <a:t>Class BurungHantu memiliki akses ke semua fungsi dari class Burung dan Terbang.</a:t>
            </a:r>
          </a:p>
          <a:p>
            <a:r>
              <a:rPr lang="en-ID"/>
              <a:t>Contoh ini menunjukkan bagaimana mixin dapat digunakan untuk menambahkan fungsionalitas "terbang" ke class BurungHantu tanpa harus mewarisi dari class Burung.</a:t>
            </a:r>
          </a:p>
        </p:txBody>
      </p:sp>
    </p:spTree>
    <p:extLst>
      <p:ext uri="{BB962C8B-B14F-4D97-AF65-F5344CB8AC3E}">
        <p14:creationId xmlns:p14="http://schemas.microsoft.com/office/powerpoint/2010/main" val="8729114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55813-ACCB-A733-7A08-81E5B0056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Polymorphism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BCAFE-FD45-5EFF-B9F3-148D76541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Polymorphism adalah kemampuan Dart untuk memperlakukan objek dari subclass sebagai objek superclass.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99806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55813-ACCB-A733-7A08-81E5B0056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Polymorphism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BCAFE-FD45-5EFF-B9F3-148D765417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0825"/>
            <a:ext cx="5181600" cy="51317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Hewan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String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Hewan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this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.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makan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'Hewan $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makan!’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Kucing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extends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Hewan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Kucing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</a:t>
            </a:r>
            <a:r>
              <a:rPr lang="en-ID" sz="15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: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super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mengeong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'Kucing $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mengeong!’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endParaRPr lang="en-ID" sz="1500" b="0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endParaRPr sz="1500"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B5B3C32-4D34-72E6-8AD3-D49C7C1BC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566668"/>
            <a:ext cx="5181600" cy="5675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class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Anjing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extends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Hewan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Anjing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String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 </a:t>
            </a:r>
            <a:r>
              <a:rPr lang="en-ID" sz="15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: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super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D19A66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menggonggong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print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'Anjing $</a:t>
            </a:r>
            <a:r>
              <a:rPr lang="en-ID" sz="1500" b="0">
                <a:solidFill>
                  <a:srgbClr val="E06C75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nama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menggonggong!’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void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main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List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&lt;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Hewan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&gt; hewan </a:t>
            </a:r>
            <a:r>
              <a:rPr lang="en-ID" sz="1500" b="0">
                <a:solidFill>
                  <a:srgbClr val="56B6C2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=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[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Kucing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'Meong’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),</a:t>
            </a:r>
          </a:p>
          <a:p>
            <a:pPr marL="0" indent="0">
              <a:buNone/>
            </a:pP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Anjing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</a:t>
            </a:r>
            <a:r>
              <a:rPr lang="en-ID" sz="1500" b="0">
                <a:solidFill>
                  <a:srgbClr val="98C379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'Scooby’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),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];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for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(</a:t>
            </a:r>
            <a:r>
              <a:rPr lang="en-ID" sz="1500" b="0">
                <a:solidFill>
                  <a:srgbClr val="E5C07B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Hewan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h </a:t>
            </a:r>
            <a:r>
              <a:rPr lang="en-ID" sz="1500" b="0" i="1">
                <a:solidFill>
                  <a:srgbClr val="C678DD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in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hewan) {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   h.</a:t>
            </a:r>
            <a:r>
              <a:rPr lang="en-ID" sz="1500" b="0">
                <a:solidFill>
                  <a:srgbClr val="61AFE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makan</a:t>
            </a: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();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   }</a:t>
            </a:r>
          </a:p>
          <a:p>
            <a:pPr marL="0" indent="0">
              <a:buNone/>
            </a:pPr>
            <a: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br>
              <a:rPr lang="en-ID" sz="1500" b="0">
                <a:solidFill>
                  <a:srgbClr val="ABB2BF"/>
                </a:solidFill>
                <a:effectLst/>
                <a:latin typeface="Fira Code" pitchFamily="49" charset="0"/>
                <a:ea typeface="Fira Code" pitchFamily="49" charset="0"/>
                <a:cs typeface="Fira Code" pitchFamily="49" charset="0"/>
              </a:rPr>
            </a:br>
            <a:endParaRPr lang="en-ID" sz="1500" b="0">
              <a:solidFill>
                <a:srgbClr val="ABB2BF"/>
              </a:solidFill>
              <a:effectLst/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endParaRPr sz="1500"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139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0AC0B-72BF-3858-2FC1-01FB7D91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Polymorphism</a:t>
            </a:r>
            <a:endParaRPr/>
          </a:p>
        </p:txBody>
      </p:sp>
      <p:pic>
        <p:nvPicPr>
          <p:cNvPr id="6" name="Content Placeholder 5" descr="A screen shot of a computer&#10;&#10;Description automatically generated">
            <a:extLst>
              <a:ext uri="{FF2B5EF4-FFF2-40B4-BE49-F238E27FC236}">
                <a16:creationId xmlns:a16="http://schemas.microsoft.com/office/drawing/2014/main" id="{8DDE0273-820D-C9A9-E588-50779343C37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35050" y="3207544"/>
            <a:ext cx="4787900" cy="158750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9D84E-C6E4-94FF-5B0D-C868508FF09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72445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85569-E774-6A53-F333-5D4C34B2E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Tugas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04BC4-218B-6D5B-9F71-37C5DF113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Ubahlah ke dalam Bahasa Dart, aplikasi Java berikut</a:t>
            </a:r>
          </a:p>
          <a:p>
            <a:r>
              <a:rPr lang="en-ID">
                <a:hlinkClick r:id="rId2"/>
              </a:rPr>
              <a:t>https://github.com/adiwp/pbo20192020II/tree/master/17%20Games%20Lanjut/gameslanjut/src/app</a:t>
            </a:r>
            <a:endParaRPr lang="en-US"/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5372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/>
              <a:t>Sebutkan operator yang digunakan untuk melakukan pembagian bilangan bulat (membagi dan membuang sisa pembagian) di Dart!</a:t>
            </a:r>
          </a:p>
          <a:p>
            <a:r>
              <a:rPr lang="en-ID"/>
              <a:t>Diketahui variabel </a:t>
            </a:r>
            <a:r>
              <a:rPr lang="en-ID">
                <a:latin typeface="Fira Code" pitchFamily="49" charset="0"/>
                <a:ea typeface="Fira Code" pitchFamily="49" charset="0"/>
                <a:cs typeface="Fira Code" pitchFamily="49" charset="0"/>
              </a:rPr>
              <a:t>num </a:t>
            </a:r>
            <a:r>
              <a:rPr lang="en-ID" sz="2000">
                <a:latin typeface="Fira Code" pitchFamily="49" charset="0"/>
                <a:ea typeface="Fira Code" pitchFamily="49" charset="0"/>
                <a:cs typeface="Fira Code" pitchFamily="49" charset="0"/>
              </a:rPr>
              <a:t>x = 10</a:t>
            </a:r>
            <a:r>
              <a:rPr lang="en-ID"/>
              <a:t> dan </a:t>
            </a:r>
            <a:r>
              <a:rPr lang="en-ID" sz="2000">
                <a:latin typeface="Fira Code" pitchFamily="49" charset="0"/>
                <a:ea typeface="Fira Code" pitchFamily="49" charset="0"/>
                <a:cs typeface="Fira Code" pitchFamily="49" charset="0"/>
              </a:rPr>
              <a:t>num y = 3</a:t>
            </a:r>
            <a:r>
              <a:rPr lang="en-ID"/>
              <a:t>, berapakah hasil dari ekspresi </a:t>
            </a:r>
            <a:r>
              <a:rPr lang="en-ID" sz="2000">
                <a:latin typeface="Fira Code" pitchFamily="49" charset="0"/>
                <a:ea typeface="Fira Code" pitchFamily="49" charset="0"/>
                <a:cs typeface="Fira Code" pitchFamily="49" charset="0"/>
              </a:rPr>
              <a:t>x % y</a:t>
            </a:r>
          </a:p>
          <a:p>
            <a:r>
              <a:rPr lang="en-ID"/>
              <a:t>Apakah fungsi dari operator logika </a:t>
            </a:r>
            <a:r>
              <a:rPr lang="en-ID" sz="2000">
                <a:latin typeface="Fira Code" pitchFamily="49" charset="0"/>
                <a:ea typeface="Fira Code" pitchFamily="49" charset="0"/>
                <a:cs typeface="Fira Code" pitchFamily="49" charset="0"/>
              </a:rPr>
              <a:t>&amp;&amp;</a:t>
            </a:r>
            <a:r>
              <a:rPr lang="en-ID"/>
              <a:t> dan </a:t>
            </a:r>
            <a:r>
              <a:rPr lang="en-ID" sz="2000">
                <a:latin typeface="Fira Code" pitchFamily="49" charset="0"/>
                <a:ea typeface="Fira Code" pitchFamily="49" charset="0"/>
                <a:cs typeface="Fira Code" pitchFamily="49" charset="0"/>
              </a:rPr>
              <a:t>||</a:t>
            </a:r>
            <a:r>
              <a:rPr lang="en-ID"/>
              <a:t> ?</a:t>
            </a:r>
          </a:p>
          <a:p>
            <a:r>
              <a:rPr lang="en-ID"/>
              <a:t>Sebutkan dua cara penulisan yang tepat untuk menaikkan nilai variabel usia sebanyak 1!</a:t>
            </a:r>
          </a:p>
          <a:p>
            <a:pPr marL="457200" lvl="1" indent="0">
              <a:buNone/>
            </a:pPr>
            <a:r>
              <a:rPr lang="en-ID" sz="2000" b="1">
                <a:solidFill>
                  <a:schemeClr val="tx2">
                    <a:lumMod val="50000"/>
                    <a:lumOff val="50000"/>
                  </a:schemeClr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var a = 10;</a:t>
            </a:r>
          </a:p>
          <a:p>
            <a:pPr marL="457200" lvl="1" indent="0">
              <a:buNone/>
            </a:pPr>
            <a:r>
              <a:rPr lang="en-ID" sz="2000" b="1">
                <a:solidFill>
                  <a:schemeClr val="tx2">
                    <a:lumMod val="50000"/>
                    <a:lumOff val="50000"/>
                  </a:schemeClr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a += 5;</a:t>
            </a:r>
          </a:p>
          <a:p>
            <a:pPr marL="457200" lvl="1" indent="0">
              <a:buNone/>
            </a:pPr>
            <a:r>
              <a:rPr lang="en-ID" sz="2000" b="1">
                <a:solidFill>
                  <a:schemeClr val="tx2">
                    <a:lumMod val="50000"/>
                    <a:lumOff val="50000"/>
                  </a:schemeClr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a ~/= 3; </a:t>
            </a:r>
          </a:p>
          <a:p>
            <a:pPr marL="457200" lvl="1" indent="0">
              <a:buNone/>
            </a:pPr>
            <a:r>
              <a:rPr lang="en-ID" sz="2000" b="1">
                <a:solidFill>
                  <a:schemeClr val="tx2">
                    <a:lumMod val="50000"/>
                    <a:lumOff val="50000"/>
                  </a:schemeClr>
                </a:solidFill>
                <a:latin typeface="Fira Code" pitchFamily="49" charset="0"/>
                <a:ea typeface="Fira Code" pitchFamily="49" charset="0"/>
                <a:cs typeface="Fira Code" pitchFamily="49" charset="0"/>
              </a:rPr>
              <a:t>print(a); </a:t>
            </a:r>
          </a:p>
          <a:p>
            <a:r>
              <a:rPr lang="en-ID"/>
              <a:t>Apa outputnya?</a:t>
            </a:r>
          </a:p>
        </p:txBody>
      </p:sp>
    </p:spTree>
    <p:extLst>
      <p:ext uri="{BB962C8B-B14F-4D97-AF65-F5344CB8AC3E}">
        <p14:creationId xmlns:p14="http://schemas.microsoft.com/office/powerpoint/2010/main" val="3384962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/>
              <a:t>Kata kunci apa yang digunakan untuk menjalankan sekumpulan kode hanya jika suatu kondisi bernilai 'true’?</a:t>
            </a:r>
          </a:p>
          <a:p>
            <a:r>
              <a:rPr lang="en-ID"/>
              <a:t>Loop yang digunakan untuk mengulangi kode sebanyak jumlah iterasi yang sudah pasti?</a:t>
            </a:r>
          </a:p>
          <a:p>
            <a:r>
              <a:rPr lang="en-ID"/>
              <a:t>Loop apa yang ingin memastikan setidaknya satu iterasi loop selalu dijalankan, tidak peduli kondisi awal?</a:t>
            </a:r>
          </a:p>
          <a:p>
            <a:r>
              <a:rPr lang="en-ID"/>
              <a:t>Untuk menangani beberapa kemungkinan kasus yang berbeda, pernyataan kontrol aliran mana yang sebaiknya dipakai?</a:t>
            </a:r>
          </a:p>
          <a:p>
            <a:r>
              <a:rPr lang="en-ID"/>
              <a:t>Bagaimana cara untuk melompat keluar dari sebuah loop seluruhnya, bahkan jika kondisi loop masih seharusnya 'true’?</a:t>
            </a:r>
          </a:p>
          <a:p>
            <a:r>
              <a:rPr lang="en-ID" i="1"/>
              <a:t>Keyword</a:t>
            </a:r>
            <a:r>
              <a:rPr lang="en-ID"/>
              <a:t> yang digunakan sebagai fallback jika tidak ada case yang cocok dengan ekspresi </a:t>
            </a:r>
            <a:r>
              <a:rPr lang="en-ID" sz="2200">
                <a:latin typeface="Fira Code" pitchFamily="49" charset="0"/>
                <a:ea typeface="Fira Code" pitchFamily="49" charset="0"/>
                <a:cs typeface="Fira Code" pitchFamily="49" charset="0"/>
              </a:rPr>
              <a:t>switch</a:t>
            </a:r>
            <a:r>
              <a:rPr lang="en-ID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69725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/>
              <a:t>Bagaimana cara mendeklarasikan fungsi di Dart?</a:t>
            </a:r>
          </a:p>
          <a:p>
            <a:r>
              <a:rPr lang="en-ID"/>
              <a:t>Bagaimana cara memanggil fungsi di Dart?</a:t>
            </a:r>
          </a:p>
          <a:p>
            <a:r>
              <a:rPr lang="en-ID"/>
              <a:t>Fungsi dapat mengembalikan nilai. Tipe data apa yang tidak dapat dikembalikan oleh fungsi?</a:t>
            </a:r>
          </a:p>
          <a:p>
            <a:r>
              <a:rPr lang="en-ID"/>
              <a:t>Bagaimana cara mengembalikan nilai dari fungsi dalam Dart?</a:t>
            </a:r>
          </a:p>
          <a:p>
            <a:r>
              <a:rPr lang="en-ID"/>
              <a:t>Apa yang dimaksud dengan fungsi rekursif?</a:t>
            </a:r>
          </a:p>
          <a:p>
            <a:r>
              <a:rPr lang="en-ID"/>
              <a:t>Sebutkan keuntungan menggunakan fungsi?</a:t>
            </a:r>
          </a:p>
        </p:txBody>
      </p:sp>
    </p:spTree>
    <p:extLst>
      <p:ext uri="{BB962C8B-B14F-4D97-AF65-F5344CB8AC3E}">
        <p14:creationId xmlns:p14="http://schemas.microsoft.com/office/powerpoint/2010/main" val="3905934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void main()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List&lt;int&gt; numbers = [1, 2, 3, 4, 5];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print('List: $numbers');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Set&lt;String&gt; animals = {'cat', 'dog', 'bird'};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print('Set: $animals');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Map&lt;String, int&gt; fruits =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'apple': 5,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'banana': 10,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'orange': 15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};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print('Map: $fruits');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6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541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void main()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Map&lt;String, String&gt; dataMahasiswa =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'nama': 'Budi',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'nim': '123456789',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'jurusan': 'Teknik Informatika’,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};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print('Nama: ${dataMahasiswa['nama']}’);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print('NIM: ${dataMahasiswa['nim']}’);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print('Jurusan: ${dataMahasiswa['jurusan']}');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dataMahasiswa.forEach((key, value)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print('$key: $value’);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});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22309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5CA1C-BB0A-5430-F9F7-04FA39C9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250A3-06A3-B9AC-457A-1BA5DB9FA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541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void main()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List&lt;String&gt; daftarKota = ['Jakarta', 'Bandung', 'Yogyakarta', 'Surabaya’];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print('Kota pertama: ${daftarKota[0]}’);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print('Kota terakhir: ${daftarKota[daftarKota.length - 1]}');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daftarKota.add('Medan');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daftarKota.remove('Yogyakarta');</a:t>
            </a:r>
          </a:p>
          <a:p>
            <a:pPr marL="0" indent="0">
              <a:buNone/>
            </a:pPr>
            <a:endParaRPr lang="en-ID" sz="1300">
              <a:latin typeface="Fira Code" pitchFamily="49" charset="0"/>
              <a:ea typeface="Fira Code" pitchFamily="49" charset="0"/>
              <a:cs typeface="Fira Code" pitchFamily="49" charset="0"/>
            </a:endParaRP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for (var kota in daftarKota) {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  print(kota);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  }</a:t>
            </a:r>
          </a:p>
          <a:p>
            <a:pPr marL="0" indent="0">
              <a:buNone/>
            </a:pPr>
            <a:r>
              <a:rPr lang="en-ID" sz="1300">
                <a:latin typeface="Fira Code" pitchFamily="49" charset="0"/>
                <a:ea typeface="Fira Code" pitchFamily="49" charset="0"/>
                <a:cs typeface="Fira Cod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5035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2525</Words>
  <Application>Microsoft Macintosh PowerPoint</Application>
  <PresentationFormat>Widescreen</PresentationFormat>
  <Paragraphs>417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Aptos</vt:lpstr>
      <vt:lpstr>Aptos Display</vt:lpstr>
      <vt:lpstr>Arial</vt:lpstr>
      <vt:lpstr>Comfortaa</vt:lpstr>
      <vt:lpstr>Fira Code</vt:lpstr>
      <vt:lpstr>Office Theme</vt:lpstr>
      <vt:lpstr>Object Oriented Bahasa Dart</vt:lpstr>
      <vt:lpstr>Quiz</vt:lpstr>
      <vt:lpstr>Quiz</vt:lpstr>
      <vt:lpstr>Quiz</vt:lpstr>
      <vt:lpstr>Quiz</vt:lpstr>
      <vt:lpstr>Quiz</vt:lpstr>
      <vt:lpstr>Quiz</vt:lpstr>
      <vt:lpstr>Quiz</vt:lpstr>
      <vt:lpstr>Quiz</vt:lpstr>
      <vt:lpstr>Quiz</vt:lpstr>
      <vt:lpstr>Quiz</vt:lpstr>
      <vt:lpstr>Quiz</vt:lpstr>
      <vt:lpstr>Class dan Object</vt:lpstr>
      <vt:lpstr>Class Mobil</vt:lpstr>
      <vt:lpstr>Class Mobil</vt:lpstr>
      <vt:lpstr>Class Mobil</vt:lpstr>
      <vt:lpstr>Class Mobil</vt:lpstr>
      <vt:lpstr>Ringkasan Class dan Object</vt:lpstr>
      <vt:lpstr>Constructor</vt:lpstr>
      <vt:lpstr>Default Constructor</vt:lpstr>
      <vt:lpstr>Konstruktor parameter posisional</vt:lpstr>
      <vt:lpstr>Konstruktor Parameter Bernama</vt:lpstr>
      <vt:lpstr>Konstruktor Named</vt:lpstr>
      <vt:lpstr>Konstructor Factory</vt:lpstr>
      <vt:lpstr>Inheritance</vt:lpstr>
      <vt:lpstr>Contoh Inheritance</vt:lpstr>
      <vt:lpstr>Contoh Inheritance</vt:lpstr>
      <vt:lpstr>Mixin</vt:lpstr>
      <vt:lpstr>Mixin</vt:lpstr>
      <vt:lpstr>Mixin</vt:lpstr>
      <vt:lpstr>Mixin</vt:lpstr>
      <vt:lpstr>Polymorphism</vt:lpstr>
      <vt:lpstr>Polymorphism</vt:lpstr>
      <vt:lpstr>Polymorphism</vt:lpstr>
      <vt:lpstr>Tugas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Bahasa Dart</dc:title>
  <dc:creator>Adi Wahyu Pribadi</dc:creator>
  <cp:lastModifiedBy>Adi Wahyu Pribadi</cp:lastModifiedBy>
  <cp:revision>1</cp:revision>
  <dcterms:created xsi:type="dcterms:W3CDTF">2024-03-03T14:40:08Z</dcterms:created>
  <dcterms:modified xsi:type="dcterms:W3CDTF">2024-03-04T04:42:51Z</dcterms:modified>
</cp:coreProperties>
</file>