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6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i Wahyu Pribadi" userId="b51fe84f4e6d4b5a" providerId="LiveId" clId="{887E270A-1A0D-4C64-A979-93673A052F32}"/>
    <pc:docChg chg="custSel modSld sldOrd">
      <pc:chgData name="Adi Wahyu Pribadi" userId="b51fe84f4e6d4b5a" providerId="LiveId" clId="{887E270A-1A0D-4C64-A979-93673A052F32}" dt="2022-03-09T14:52:05.658" v="14"/>
      <pc:docMkLst>
        <pc:docMk/>
      </pc:docMkLst>
      <pc:sldChg chg="modSp mod">
        <pc:chgData name="Adi Wahyu Pribadi" userId="b51fe84f4e6d4b5a" providerId="LiveId" clId="{887E270A-1A0D-4C64-A979-93673A052F32}" dt="2022-03-09T14:47:49.393" v="2" actId="14100"/>
        <pc:sldMkLst>
          <pc:docMk/>
          <pc:sldMk cId="0" sldId="271"/>
        </pc:sldMkLst>
        <pc:picChg chg="mod">
          <ac:chgData name="Adi Wahyu Pribadi" userId="b51fe84f4e6d4b5a" providerId="LiveId" clId="{887E270A-1A0D-4C64-A979-93673A052F32}" dt="2022-03-09T14:47:49.393" v="2" actId="14100"/>
          <ac:picMkLst>
            <pc:docMk/>
            <pc:sldMk cId="0" sldId="271"/>
            <ac:picMk id="3" creationId="{072E7298-41D8-42F2-BCE4-D3F505DEA8FA}"/>
          </ac:picMkLst>
        </pc:picChg>
      </pc:sldChg>
      <pc:sldChg chg="modSp mod">
        <pc:chgData name="Adi Wahyu Pribadi" userId="b51fe84f4e6d4b5a" providerId="LiveId" clId="{887E270A-1A0D-4C64-A979-93673A052F32}" dt="2022-03-09T14:51:46.615" v="11" actId="27636"/>
        <pc:sldMkLst>
          <pc:docMk/>
          <pc:sldMk cId="0" sldId="274"/>
        </pc:sldMkLst>
        <pc:spChg chg="mod">
          <ac:chgData name="Adi Wahyu Pribadi" userId="b51fe84f4e6d4b5a" providerId="LiveId" clId="{887E270A-1A0D-4C64-A979-93673A052F32}" dt="2022-03-09T14:51:46.615" v="11" actId="27636"/>
          <ac:spMkLst>
            <pc:docMk/>
            <pc:sldMk cId="0" sldId="274"/>
            <ac:spMk id="3" creationId="{81948183-3CB9-4C29-811E-E8374533B0DE}"/>
          </ac:spMkLst>
        </pc:spChg>
      </pc:sldChg>
      <pc:sldChg chg="modSp mod">
        <pc:chgData name="Adi Wahyu Pribadi" userId="b51fe84f4e6d4b5a" providerId="LiveId" clId="{887E270A-1A0D-4C64-A979-93673A052F32}" dt="2022-03-09T14:51:56.570" v="12" actId="14100"/>
        <pc:sldMkLst>
          <pc:docMk/>
          <pc:sldMk cId="0" sldId="278"/>
        </pc:sldMkLst>
        <pc:picChg chg="mod">
          <ac:chgData name="Adi Wahyu Pribadi" userId="b51fe84f4e6d4b5a" providerId="LiveId" clId="{887E270A-1A0D-4C64-A979-93673A052F32}" dt="2022-03-09T14:51:56.570" v="12" actId="14100"/>
          <ac:picMkLst>
            <pc:docMk/>
            <pc:sldMk cId="0" sldId="278"/>
            <ac:picMk id="2" creationId="{7E971F1E-8A35-4A48-9D52-5ADA3D430F06}"/>
          </ac:picMkLst>
        </pc:picChg>
      </pc:sldChg>
      <pc:sldChg chg="modSp mod ord">
        <pc:chgData name="Adi Wahyu Pribadi" userId="b51fe84f4e6d4b5a" providerId="LiveId" clId="{887E270A-1A0D-4C64-A979-93673A052F32}" dt="2022-03-09T14:52:05.658" v="14"/>
        <pc:sldMkLst>
          <pc:docMk/>
          <pc:sldMk cId="0" sldId="282"/>
        </pc:sldMkLst>
        <pc:spChg chg="mod">
          <ac:chgData name="Adi Wahyu Pribadi" userId="b51fe84f4e6d4b5a" providerId="LiveId" clId="{887E270A-1A0D-4C64-A979-93673A052F32}" dt="2022-03-09T14:49:20.482" v="6" actId="27636"/>
          <ac:spMkLst>
            <pc:docMk/>
            <pc:sldMk cId="0" sldId="282"/>
            <ac:spMk id="3" creationId="{8C6D8C3E-EC7D-4995-B3CB-3092D422350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17A5B16-7FE9-445E-934E-E71E75094268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Droid Sans" pitchFamily="2"/>
              <a:cs typeface="FreeSans" pitchFamily="2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8D5B78-47E5-4A89-9904-6401C6914CA0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Droid Sans" pitchFamily="2"/>
              <a:cs typeface="FreeSans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2D438A-6781-4601-8F14-06688C0E39E8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Droid Sans" pitchFamily="2"/>
              <a:cs typeface="FreeSans" pitchFamily="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6CBB85-D138-4ACB-9E74-DCFA146C1B8C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E0193E17-3205-40F7-B363-8D7D8D251F78}" type="slidenum">
              <a:t>‹#›</a:t>
            </a:fld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Droid Sans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8448129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79936A0-6A62-463A-9DDA-07759E5917D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1BAA3AB-C3FE-48D3-BF44-166900A58D86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EC3C9DF-058D-4667-B69E-9DCF144828F3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22060E-E3D1-4411-950C-7DC0E186F782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CCFF3-5C65-4F4B-80B4-3990D83CBCAF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64CAD8-4B1F-4F08-BA29-9556D7F7E52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2B7CB362-15E0-4303-8173-A4C1F278843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25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sz="2000" b="0" i="0" u="none" strike="noStrike" kern="1200" cap="none">
        <a:ln>
          <a:noFill/>
        </a:ln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F88A04-5570-4BEA-92EA-A90A2E7EE68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5ABE7EC-86EC-4511-9A43-1CAD2254C116}" type="slidenum">
              <a:t>1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C2DAFD9-9C1F-4527-BDA8-0BCDD12783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F2E7B33-FB0D-4AA7-88C0-7A607EAC1E6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37A490-AE40-4AC4-9338-60767665668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AD1454A-8410-4D0D-B02A-CFCCBEB1E978}" type="slidenum">
              <a:t>10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86BC759-BCB9-4C40-81C7-3CB8ACCC554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16C68B-3127-407E-9D92-1D347BBF76B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B2B779-C124-4260-9C90-52BA262462D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7D724B7-E8C8-42B9-948B-DE37A29E5772}" type="slidenum">
              <a:t>11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56B597-0503-4CAD-87DC-4A42914A25C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6478609-585B-4961-BB86-73BD3CD3DB6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4E2B82-41F2-4124-864C-232B132686F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8D42E65-A7CE-45D4-9049-2D252914F0EC}" type="slidenum">
              <a:t>12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F423E23-D9F1-4820-AD76-A810ECF2924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3A52343-F724-404C-8C91-2673C2594DD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DFAA56-7A0E-4E7F-A66B-A74BAD8C4A5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6E42C2A-842F-4E3B-8EBF-770056B2DF53}" type="slidenum">
              <a:t>13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53E9D39-AF4D-4B08-B92B-9FC0C6974BB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67C9BC-9C96-437C-A2C9-80185F80E9C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8ABC78-9FF3-4F15-A297-FD180F433F1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75AD0EE-5FC7-42F6-9C0B-18BE07DA1C4C}" type="slidenum">
              <a:t>14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21D1237-A33F-4081-B84A-3E09AF5332A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0F11E8B-D1EB-44E8-AC73-37371481C2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2EBFE-9787-4780-89D7-927AE7EC6F2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9AFD3D4-310B-42F8-B90D-315EB852D2E8}" type="slidenum">
              <a:t>15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AC7ED4D-0919-4C96-942E-C0B70D1EB09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7579199-8B36-4D5A-8C62-0DAD6FEAD43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573939-5801-4216-9218-18AA39995C6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BA0298C-43D7-4F8C-AA9E-8CC26292DE93}" type="slidenum">
              <a:t>16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CC99E73-F51D-47F1-A294-421341A2FAF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9B9F147-1FE1-4ADB-806A-19D55234792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CDDC4C-4792-4B8D-8D64-CB57DB8DB62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F61CEB6-E7C3-480E-BC72-FAC2D3449F3C}" type="slidenum">
              <a:t>17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E668AC6-76AF-4694-BB32-0DC0DFBB846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56D4CCC-1F0F-49CF-ADD0-7027FAB0C08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36F70-2499-4FA9-988E-F3E35749550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6855603-50CA-4787-9B76-928F73D8518E}" type="slidenum">
              <a:t>18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20F58D-751B-4742-9FDB-EBF8721336D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528B171-DE12-49E6-AE0C-3378FC742B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610DA9-F307-4425-A0C6-64C5CFCE275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6460379-11B4-42C4-B069-DA9F488C9053}" type="slidenum">
              <a:t>19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1E97FCA-6A4B-4113-B89B-B6A241EE556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BB2F8BA-8306-488C-915C-6DAEB4F969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81FB1-1848-41FD-A70F-1889CAD3ED6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70DA460-1EFE-4CE4-A2F9-793CA3329DB3}" type="slidenum">
              <a:t>2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6661582-2C55-44BA-B07A-FF9BB4CA6A7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8710939-F9B1-46A6-9AD3-ACE0F123780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F00383-8459-48FD-81F3-3BAA74D0CC5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D17A455-1AE5-44D7-8C80-1FB41FBA8F91}" type="slidenum">
              <a:t>20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F457432-91B8-4B10-8825-D37EA6E6FD6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45937A4-EC25-42A7-932A-1E78A0B952E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B2FA2-C5AF-4740-9B35-0800E30B872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ED05DAB-C4C5-43B8-934F-1E33E75A728E}" type="slidenum">
              <a:t>21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12DD803-61E7-46C5-98EC-679F939187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1437DB4-F6C1-46C2-AF4E-58F967264C3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FF605-3B7E-4852-A731-3B32D55FF1B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BB67517-6BBB-4F63-846A-828CCCDF9236}" type="slidenum">
              <a:t>22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FB49F16-D083-4D9A-B0E7-95EFAFA7EB7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10DC072-27A1-4C1D-96D8-A2974FD2AFE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AD3246-D4B4-4454-9CDF-243960A2D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95E17F0-8329-4E36-88DD-2ED309D06A86}" type="slidenum">
              <a:t>23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AABD027-2159-42C7-8700-6098894591F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1A2833-24F1-4D86-8BD6-4BF00592081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D28EE-0EC9-4756-960D-73D5CC0B0A7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1DA64D2-DF88-4660-AC88-606221D7E096}" type="slidenum">
              <a:t>24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4F2C906-5D57-4296-9784-E598CFEEB9A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EB00EB9-6147-4101-8106-FBC699210BE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C6B2F-396B-4EB6-AAFD-1FA55264BBB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E68456F-0B14-4942-AA27-457F65535748}" type="slidenum">
              <a:t>25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40FCB00-74DB-42CF-A3DB-8EED0C93B4C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4923453-5A2F-49A2-B082-99EFA435020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1E4C78-46CE-499B-A89F-CDB044F4D4A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3C59883-87F6-46A4-8C31-C64926E073B9}" type="slidenum">
              <a:t>26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A86063-D0E8-499D-8686-66D8A774308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E23C8D-BF48-4BD7-B639-99348B364DA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5A73B5-7336-49A7-8EE5-E76D846A995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56EF99C-1E81-406C-8112-4D445B824721}" type="slidenum">
              <a:t>27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1A59F3E-D6AB-4213-81D1-DE5166FA18B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27828F7-3305-4479-B2A0-E8F766B613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EF36B5-D41B-44E1-A820-7A2624FEB4C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22D1ADD-A698-4559-9F07-76DA8BB12446}" type="slidenum">
              <a:t>3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5939B9B-BC26-4412-8578-9034C996BB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F785314-6D1B-4E9F-AA5D-A6C974A85EC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40A3BE-1724-4926-8334-F6082351E0B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2252296-353B-43BF-A2E5-C8BAF70AC150}" type="slidenum">
              <a:t>4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232DDD1-80A1-4F94-AB48-4C5BE932E55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5D24C6E-52EF-4901-BC2B-BA20771E622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B1A828-A6D1-4AFF-BD9E-6378C9C4033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4EF0E30-93F3-414F-ABD4-313B3BAE0173}" type="slidenum">
              <a:t>5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96C2CCD-C261-4B92-96F4-029F9D59460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7E413FC-E6D9-44D8-973F-24544AD5234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6B367-987C-4EE1-B284-F34BCDFD461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E41B001-D2B3-4894-BAA8-3E9B76B3391A}" type="slidenum">
              <a:t>6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BC85B1A-9EB3-4CF6-8237-935D8196F50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2EDD3ED-23B9-4266-BDA9-E358B2BAEDB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4E5DF2-7E7F-4FD2-8E03-0ED3AE05C33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8709289-575F-4CA2-AA47-DFDD5F100823}" type="slidenum">
              <a:t>7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5657385-7FC3-461F-89A8-C496CA0A75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864251B-05FD-4B24-B843-FA31E34805A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E9141C-E24B-4A20-B693-E13C2AE036C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0C57C4F-2F73-4802-823A-097A7BB18717}" type="slidenum">
              <a:t>8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1088A1F-502B-4857-8F08-9886421E98E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B2BE335-3E8A-4AE0-9746-760387208D9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4A38-1D08-49D6-983B-3CD7CACC3FF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8C92785-5B44-4808-8E61-8C9BC6FF2FAF}" type="slidenum">
              <a:t>9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B659C21-9B1A-4944-93C0-432FEC9B03B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E3F0363-85E2-460E-8938-2E558ED2013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E3E32-6CA4-4936-9A9E-59A70B456E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446805-9324-4BF9-98C6-6437A971C8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03425-4E5E-4E64-8D8C-F4C824B05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6F4BA-463D-43D7-AF3B-98627535E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CEE36-50EE-4AFD-94DA-E60D54BED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EC59395-1D39-4687-9D17-54734BF3118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32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63CDC-D660-49E7-BF4E-CB184DE3A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267778-4EF7-4C8F-8744-51D3D44146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D7AD4-EA04-45C7-BA96-2A7BFF6CB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E8313-8C66-4001-B326-D70A03ADB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5862B-3850-4ADA-A580-755FD3795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A44CC1-F9CE-467C-93C8-AED9CA72F99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50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00E3C6-0A4C-44B2-A32A-09E5612C29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63EA1C-E39D-415A-B1E6-2968AB550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91537-8610-40E3-A8E8-C57350A09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0CB6D-11A8-4CB4-80FE-0F1C71375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673E5-3C38-495F-AB3C-C6B8C0A6F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7E272B-6992-42F2-B224-EAF9C4BA08A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9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BA0EE-AA0B-4062-8317-4C29B60C5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B1C62-4220-4664-A4E1-CB90C27B9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6F03F-A4F5-4860-8C08-FA3AF7994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08C14-72E7-424C-89B6-6A411A51E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D80FA-E573-42E6-B020-A6B26E59C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60CEDEA-CE97-46A5-9B07-72E4DCD712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97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FD28C-F6FD-4D70-ADF3-95506E74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A1CC79-E804-465F-BB2C-1FBBDF406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E209E-8FCA-4E6C-AE18-48C85D71B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560E3-871D-4D61-98BA-8EFE97111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3B5D2-7891-45B6-AF35-5FAF0E17F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F8BF474-8813-42E8-A880-C4652348B88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D59F7-B1B2-4556-B90B-88BED9121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6DFDE-DB86-4A28-A2B9-AD78CFF59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29F69D-7A56-4A26-B3CC-9687B5E10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5ECB22-8813-4B90-A1E3-255B100EB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769AB-A53A-450C-80C3-1D48FAD22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8A4EAA-74DA-4471-8074-62A0582C1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AAECE27-EA8A-4EE5-9A97-17DC67F9B7B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23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A2F09-2836-44B1-975E-067A25DAC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D60CFC-B3D1-481D-A425-21BCA7160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5ACE00-3A8D-4651-8663-46EFBE89A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E978B0-744A-4B35-BEE5-A4554DC95B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72FD74-9215-4F22-A873-C9DF6FF94E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C022BB-FB1D-4350-82B4-EB47A4FE3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A71AB4-ED03-41B7-A5B4-A5459E011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FCF2FE-545E-417B-BAEE-C9D1D5284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90C63D-5D17-438A-8EE2-65403DD194F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3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52C01-B70A-4034-9E16-8454A807C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83B224-A92B-42E3-A1E0-3273857D4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998B13-1153-4547-9125-6F8118FF0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EFAEC4-E8C3-4467-B703-C235687A7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F8DC55-CD97-47F7-8F0F-0D1F0856145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902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EE7B5D-35C0-4EAE-A64D-8F1BFA794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BA8FA0-C646-487E-BC98-54A6B351B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3E01C-1A30-4C22-AE3C-6538A2EFD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18AE367-A20B-44B6-9834-5ADAF81C41F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1817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2327C-04E8-492C-8B8C-44303B764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E5D14-4424-41E7-8D15-DBAE8496D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26A7A5-10C8-4360-859F-C04ACC5A6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4BD2EA-795C-48E4-A023-D3DCC62CD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4786E8-C3EE-4873-BB9D-5E235CB11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7CC3E-49CD-41F0-93F7-9C0E78E96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536A643-D067-4B1F-BF50-DF88F37B56D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4DB54-E411-4A68-9335-8C89BD8F1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7EEF94-7F99-4D34-80DB-46C7E4D8F1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E7609-DFDD-4911-ABA2-0482E2B416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419DFC-3614-4CDF-BB51-4F07E1102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4947FF-9429-4CEE-9EEC-8376E7748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200C99-02FA-49D1-A7AD-1081EE655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872624E-3776-45D4-9219-7A6C6F7B78C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783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F516F1-0302-460D-82E8-AF29DCD29CD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AB6FAE-EA2C-4E15-A1A6-730E681885B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A6AD8-7583-4549-AC11-711E0A8521D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E5A4A-63C1-43F4-95DD-FF56C123A7E8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A306D-55D4-4D51-9FBF-71AF547A2021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94D83353-61F3-4D9E-AC4B-7986054859DE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en-US" sz="4400" b="0" i="0" u="none" strike="noStrike" kern="1200" cap="none">
          <a:ln>
            <a:noFill/>
          </a:ln>
          <a:latin typeface="Liberation Sans" pitchFamily="18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en-US" sz="3200" b="0" i="0" u="none" strike="noStrike" kern="1200" cap="none">
          <a:ln>
            <a:noFill/>
          </a:ln>
          <a:latin typeface="Liberation Sans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sv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AE933-E3E5-4FD1-86C0-974E447CAB1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3148919"/>
            <a:ext cx="9071640" cy="1262160"/>
          </a:xfrm>
        </p:spPr>
        <p:txBody>
          <a:bodyPr/>
          <a:lstStyle/>
          <a:p>
            <a:pPr lvl="0"/>
            <a:r>
              <a:rPr lang="en-US"/>
              <a:t>Introduction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3E5CE-6082-49E8-899F-CD782E5BF78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en-US"/>
              <a:t>Software Development Methodologies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802CBC-53C0-429C-8BDD-A0AF812585E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920" cy="4384440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SCRUM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EXTREME PROGRAMMING (XP)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SSADM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Unified Process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Agile Unified Process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Feature Drive Development (FDD)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026E9D-2500-4079-A3E8-0B5BF56439F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152680" y="1769040"/>
            <a:ext cx="4426920" cy="4384440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Cleanroom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Adaptive Software Development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Crystal Clear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Behavior Driven Development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Rapid Application Development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18C3E-B6EF-439B-BD6A-EEA8FA52D1A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Why So Many?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34FB03-9200-46E6-B625-FFFF98C607E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Create games on Android Device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Create High Secure Nuclear Reactor Power Plan Software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Create real time analysis of F1 car to improve performance and detect malfunction processes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Create information system of trading in your office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A45DA-6C24-4D7C-A827-E68F9E1C522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Complex Process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A41C4-9CAE-49F2-A41C-034A039859B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Software Development Lifecycle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Project Management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Documentation Requirement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People Management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Budgeting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09C9F9-7BB3-4D22-93AA-65F112E33E8E}"/>
              </a:ext>
            </a:extLst>
          </p:cNvPr>
          <p:cNvSpPr txBox="1"/>
          <p:nvPr/>
        </p:nvSpPr>
        <p:spPr>
          <a:xfrm>
            <a:off x="6744240" y="1229399"/>
            <a:ext cx="2765520" cy="43484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0">
                <a:solidFill>
                  <a:srgbClr val="FF3333"/>
                </a:solidFill>
              </a:defRPr>
            </a:pPr>
            <a:r>
              <a:rPr lang="en-US" sz="30000" b="0" i="0" u="none" strike="noStrike" kern="1200" cap="none">
                <a:ln>
                  <a:noFill/>
                </a:ln>
                <a:solidFill>
                  <a:srgbClr val="FF3333"/>
                </a:solidFill>
                <a:latin typeface="Liberation Sans" pitchFamily="18"/>
                <a:ea typeface="Droid Sans" pitchFamily="2"/>
                <a:cs typeface="FreeSans" pitchFamily="2"/>
              </a:rPr>
              <a:t>X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64A07-A2EC-424F-B31E-DACFF45D4E5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What we Learn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45EA10-3B1F-4EC0-BDB5-E74D9D5E81E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Understand the problem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Design the solution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B388B-EBBA-4F19-BBD5-C28318DA533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Method we Use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E0DAA-EA0B-401B-9BAF-4BD71A3EEB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Agile Iterative Process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Not Waterfall Process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14F62-7545-4C9C-88E2-DAD9C18D0EE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en-US"/>
              <a:t>Waterfall Approach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6483B9-F2E6-4EC5-AD68-EC29310597F8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03680" y="1580400"/>
            <a:ext cx="7957440" cy="4454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88039-ED7C-4830-86D3-D7AF2C69414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Agile Iterative Development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2E7298-41D8-42F2-BCE4-D3F505DEA8F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63684" y="2191680"/>
            <a:ext cx="9601883" cy="3506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24E42-5CC5-469D-A3EC-ECE4E901756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en-US"/>
              <a:t>Object Oriented Language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81DA22-59BE-4F6C-8C72-191ADA9666F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In procedural language when programs get bigger and bigger, they are difficult to manage and difficult to plan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OOP gained popularity in 1980s as new approach to solve those problems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C++, C#, Java, JavaScript, Perl, PHP, Python, Objective-C, Ruby, VB .Net, and many others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3F4C0-B93D-4ABD-BC6D-8932BFC9DA0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en-US"/>
              <a:t>What is an Object?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4CB9FC-68FF-45C0-881A-91E21B02509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920" cy="4384440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Object is thing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D73995-40BD-41C9-85D7-1318FF65363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554479" y="2377439"/>
            <a:ext cx="3031920" cy="192023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481776E-A9F4-43A9-89CF-8749489F3C76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6769800" y="2194560"/>
            <a:ext cx="1825560" cy="121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7CDAD96-EC71-4FAB-A50B-26F797B4CDC6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5486399" y="3420360"/>
            <a:ext cx="1523520" cy="1425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8C909A5-3FB5-4D48-98ED-9F01C6F3DCF4}"/>
              </a:ext>
            </a:extLst>
          </p:cNvPr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6858000" y="4297680"/>
            <a:ext cx="1523520" cy="1425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CD8DBF7-BB3B-4736-B7DA-B8BC2FFE44F9}"/>
              </a:ext>
            </a:extLst>
          </p:cNvPr>
          <p:cNvPicPr>
            <a:picLocks noChangeAspect="1"/>
          </p:cNvPicPr>
          <p:nvPr/>
        </p:nvPicPr>
        <p:blipFill>
          <a:blip r:embed="rId7">
            <a:lum/>
            <a:alphaModFix/>
          </a:blip>
          <a:srcRect/>
          <a:stretch>
            <a:fillRect/>
          </a:stretch>
        </p:blipFill>
        <p:spPr>
          <a:xfrm>
            <a:off x="1005840" y="4642920"/>
            <a:ext cx="4442040" cy="2435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B540C-64AA-4A3E-B5D6-011892A72EA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en-US"/>
              <a:t>What is an Object?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948183-3CB9-4C29-811E-E8374533B0D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4862766"/>
          </a:xfrm>
        </p:spPr>
        <p:txBody>
          <a:bodyPr>
            <a:normAutofit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en-US" sz="2400"/>
              <a:t>Object has its own identity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 sz="2400"/>
              <a:t>Object has its own state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>
                <a:latin typeface="Liberation Sans" pitchFamily="18"/>
              </a:rPr>
              <a:t>Object has properties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>
                <a:latin typeface="Liberation Sans" pitchFamily="18"/>
              </a:rPr>
              <a:t>Object has characteristics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>
                <a:latin typeface="Liberation Sans" pitchFamily="18"/>
              </a:rPr>
              <a:t>Object has attributes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>
                <a:latin typeface="Liberation Sans" pitchFamily="18"/>
              </a:rPr>
              <a:t>The state of an Object is independent from other objects: A lamp is off won't make all the lamps in the world off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 sz="2400"/>
              <a:t>Object has behavior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>
                <a:latin typeface="Liberation Sans" pitchFamily="18"/>
              </a:rPr>
              <a:t>Phone can ring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>
                <a:latin typeface="Liberation Sans" pitchFamily="18"/>
              </a:rPr>
              <a:t>A plane can fly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DCF25-BF2B-4E1A-BCE0-BBBBC564981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306D24-C18A-428F-B8BA-1B1360AE9C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Know the difference between analysis, design, and development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Having good understanding of OOP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What is an Object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What is a Class</a:t>
            </a:r>
          </a:p>
          <a:p>
            <a:pPr lvl="2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</a:pPr>
            <a:r>
              <a:rPr lang="en-US" sz="3200">
                <a:latin typeface="Liberation Sans" pitchFamily="18"/>
              </a:rPr>
              <a:t>Abstraction</a:t>
            </a:r>
          </a:p>
          <a:p>
            <a:pPr lvl="2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</a:pPr>
            <a:r>
              <a:rPr lang="en-US" sz="3200">
                <a:latin typeface="Liberation Sans" pitchFamily="18"/>
              </a:rPr>
              <a:t>Encapsulation</a:t>
            </a:r>
          </a:p>
          <a:p>
            <a:pPr lvl="2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</a:pPr>
            <a:r>
              <a:rPr lang="en-US" sz="3200">
                <a:latin typeface="Liberation Sans" pitchFamily="18"/>
              </a:rPr>
              <a:t>Inheritance</a:t>
            </a:r>
          </a:p>
          <a:p>
            <a:pPr lvl="2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</a:pPr>
            <a:r>
              <a:rPr lang="en-US" sz="3200">
                <a:latin typeface="Liberation Sans" pitchFamily="18"/>
              </a:rPr>
              <a:t>Polymorphism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00844-38BA-4B9E-9099-94CD9F6DFC8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Are these objects?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1A6909-26E9-4C62-89ED-F1A82230252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TIME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DATE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BANK ACCOUNT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EVENT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03EB4-CA4A-43C2-85D8-888E0D59F2B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en-US"/>
              <a:t>Computing Objects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7441938-1484-411F-8565-D4669EB59912}"/>
              </a:ext>
            </a:extLst>
          </p:cNvPr>
          <p:cNvGrpSpPr/>
          <p:nvPr/>
        </p:nvGrpSpPr>
        <p:grpSpPr>
          <a:xfrm>
            <a:off x="650880" y="2560319"/>
            <a:ext cx="8778238" cy="2561039"/>
            <a:chOff x="650880" y="2560319"/>
            <a:chExt cx="8778238" cy="2561039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E0AAF963-8886-46E8-8604-A7E52A832DB6}"/>
                </a:ext>
              </a:extLst>
            </p:cNvPr>
            <p:cNvSpPr/>
            <p:nvPr/>
          </p:nvSpPr>
          <p:spPr>
            <a:xfrm>
              <a:off x="650880" y="2560319"/>
              <a:ext cx="2560319" cy="2560319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729FCF"/>
            </a:solidFill>
            <a:ln w="0">
              <a:solidFill>
                <a:srgbClr val="3465A4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cap="none">
                  <a:ln>
                    <a:noFill/>
                  </a:ln>
                  <a:latin typeface="Liberation Sans" pitchFamily="18"/>
                  <a:ea typeface="Droid Sans" pitchFamily="2"/>
                  <a:cs typeface="FreeSans" pitchFamily="2"/>
                </a:rPr>
                <a:t>Balance: Rp.100.000</a:t>
              </a:r>
            </a:p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cap="none">
                  <a:ln>
                    <a:noFill/>
                  </a:ln>
                  <a:latin typeface="Liberation Sans" pitchFamily="18"/>
                  <a:ea typeface="Droid Sans" pitchFamily="2"/>
                  <a:cs typeface="FreeSans" pitchFamily="2"/>
                </a:rPr>
                <a:t>Number: 123-998212</a:t>
              </a:r>
            </a:p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cap="none">
                <a:ln>
                  <a:noFill/>
                </a:ln>
                <a:latin typeface="Liberation Sans" pitchFamily="18"/>
                <a:ea typeface="Droid Sans" pitchFamily="2"/>
                <a:cs typeface="FreeSans" pitchFamily="2"/>
              </a:endParaRPr>
            </a:p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cap="none">
                <a:ln>
                  <a:noFill/>
                </a:ln>
                <a:latin typeface="Liberation Sans" pitchFamily="18"/>
                <a:ea typeface="Droid Sans" pitchFamily="2"/>
                <a:cs typeface="FreeSans" pitchFamily="2"/>
              </a:endParaRPr>
            </a:p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cap="none">
                  <a:ln>
                    <a:noFill/>
                  </a:ln>
                  <a:latin typeface="Liberation Sans" pitchFamily="18"/>
                  <a:ea typeface="Droid Sans" pitchFamily="2"/>
                  <a:cs typeface="FreeSans" pitchFamily="2"/>
                </a:rPr>
                <a:t>Deposit()</a:t>
              </a:r>
            </a:p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cap="none">
                  <a:ln>
                    <a:noFill/>
                  </a:ln>
                  <a:latin typeface="Liberation Sans" pitchFamily="18"/>
                  <a:ea typeface="Droid Sans" pitchFamily="2"/>
                  <a:cs typeface="FreeSans" pitchFamily="2"/>
                </a:rPr>
                <a:t>Withdraw()</a:t>
              </a: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F050EDFE-E6C3-4C8C-8748-8DA0DF039286}"/>
                </a:ext>
              </a:extLst>
            </p:cNvPr>
            <p:cNvSpPr/>
            <p:nvPr/>
          </p:nvSpPr>
          <p:spPr>
            <a:xfrm>
              <a:off x="3759839" y="2560680"/>
              <a:ext cx="2560319" cy="2560319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729FCF"/>
            </a:solidFill>
            <a:ln w="0">
              <a:solidFill>
                <a:srgbClr val="3465A4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cap="none">
                  <a:ln>
                    <a:noFill/>
                  </a:ln>
                  <a:latin typeface="Liberation Sans" pitchFamily="18"/>
                  <a:ea typeface="Droid Sans" pitchFamily="2"/>
                  <a:cs typeface="FreeSans" pitchFamily="2"/>
                </a:rPr>
                <a:t>Name: Bob</a:t>
              </a:r>
            </a:p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cap="none">
                  <a:ln>
                    <a:noFill/>
                  </a:ln>
                  <a:latin typeface="Liberation Sans" pitchFamily="18"/>
                  <a:ea typeface="Droid Sans" pitchFamily="2"/>
                  <a:cs typeface="FreeSans" pitchFamily="2"/>
                </a:rPr>
                <a:t>Gender: Male</a:t>
              </a:r>
            </a:p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cap="none">
                <a:ln>
                  <a:noFill/>
                </a:ln>
                <a:latin typeface="Liberation Sans" pitchFamily="18"/>
                <a:ea typeface="Droid Sans" pitchFamily="2"/>
                <a:cs typeface="FreeSans" pitchFamily="2"/>
              </a:endParaRPr>
            </a:p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cap="none">
                  <a:ln>
                    <a:noFill/>
                  </a:ln>
                  <a:latin typeface="Liberation Sans" pitchFamily="18"/>
                  <a:ea typeface="Droid Sans" pitchFamily="2"/>
                  <a:cs typeface="FreeSans" pitchFamily="2"/>
                </a:rPr>
                <a:t>Walk()</a:t>
              </a:r>
            </a:p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cap="none">
                  <a:ln>
                    <a:noFill/>
                  </a:ln>
                  <a:latin typeface="Liberation Sans" pitchFamily="18"/>
                  <a:ea typeface="Droid Sans" pitchFamily="2"/>
                  <a:cs typeface="FreeSans" pitchFamily="2"/>
                </a:rPr>
                <a:t>Run()</a:t>
              </a:r>
            </a:p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cap="none">
                  <a:ln>
                    <a:noFill/>
                  </a:ln>
                  <a:latin typeface="Liberation Sans" pitchFamily="18"/>
                  <a:ea typeface="Droid Sans" pitchFamily="2"/>
                  <a:cs typeface="FreeSans" pitchFamily="2"/>
                </a:rPr>
                <a:t>Eat()</a:t>
              </a: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C4103C59-80B2-48D4-BC5A-9AEA4FEED946}"/>
                </a:ext>
              </a:extLst>
            </p:cNvPr>
            <p:cNvSpPr/>
            <p:nvPr/>
          </p:nvSpPr>
          <p:spPr>
            <a:xfrm>
              <a:off x="6868799" y="2561039"/>
              <a:ext cx="2560319" cy="2560319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729FCF"/>
            </a:solidFill>
            <a:ln w="0">
              <a:solidFill>
                <a:srgbClr val="3465A4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cap="none">
                  <a:ln>
                    <a:noFill/>
                  </a:ln>
                  <a:latin typeface="Liberation Sans" pitchFamily="18"/>
                  <a:ea typeface="Droid Sans" pitchFamily="2"/>
                  <a:cs typeface="FreeSans" pitchFamily="2"/>
                </a:rPr>
                <a:t>Name: Aline</a:t>
              </a:r>
            </a:p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cap="none">
                  <a:ln>
                    <a:noFill/>
                  </a:ln>
                  <a:latin typeface="Liberation Sans" pitchFamily="18"/>
                  <a:ea typeface="Droid Sans" pitchFamily="2"/>
                  <a:cs typeface="FreeSans" pitchFamily="2"/>
                </a:rPr>
                <a:t>Gender: Female</a:t>
              </a:r>
            </a:p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cap="none">
                <a:ln>
                  <a:noFill/>
                </a:ln>
                <a:latin typeface="Liberation Sans" pitchFamily="18"/>
                <a:ea typeface="Droid Sans" pitchFamily="2"/>
                <a:cs typeface="FreeSans" pitchFamily="2"/>
              </a:endParaRPr>
            </a:p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cap="none">
                  <a:ln>
                    <a:noFill/>
                  </a:ln>
                  <a:latin typeface="Liberation Sans" pitchFamily="18"/>
                  <a:ea typeface="Droid Sans" pitchFamily="2"/>
                  <a:cs typeface="FreeSans" pitchFamily="2"/>
                </a:rPr>
                <a:t>Walk()</a:t>
              </a:r>
            </a:p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cap="none">
                  <a:ln>
                    <a:noFill/>
                  </a:ln>
                  <a:latin typeface="Liberation Sans" pitchFamily="18"/>
                  <a:ea typeface="Droid Sans" pitchFamily="2"/>
                  <a:cs typeface="FreeSans" pitchFamily="2"/>
                </a:rPr>
                <a:t>Run()</a:t>
              </a:r>
            </a:p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cap="none">
                  <a:ln>
                    <a:noFill/>
                  </a:ln>
                  <a:latin typeface="Liberation Sans" pitchFamily="18"/>
                  <a:ea typeface="Droid Sans" pitchFamily="2"/>
                  <a:cs typeface="FreeSans" pitchFamily="2"/>
                </a:rPr>
                <a:t>Eat()</a:t>
              </a:r>
            </a:p>
          </p:txBody>
        </p:sp>
      </p:grp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958065F-C85B-4EA0-806B-85168061CB89}"/>
              </a:ext>
            </a:extLst>
          </p:cNvPr>
          <p:cNvSpPr/>
          <p:nvPr/>
        </p:nvSpPr>
        <p:spPr>
          <a:xfrm>
            <a:off x="457200" y="2981520"/>
            <a:ext cx="9326880" cy="640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54720">
            <a:solidFill>
              <a:srgbClr val="CC0000"/>
            </a:solidFill>
            <a:prstDash val="solid"/>
          </a:ln>
        </p:spPr>
        <p:txBody>
          <a:bodyPr vert="horz" wrap="none" lIns="117360" tIns="72360" rIns="117360" bIns="7236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cap="none">
              <a:ln>
                <a:noFill/>
              </a:ln>
              <a:latin typeface="Liberation Sans" pitchFamily="18"/>
              <a:ea typeface="Droid Sans" pitchFamily="2"/>
              <a:cs typeface="FreeSans" pitchFamily="2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C2B05D6F-9F95-4201-805E-DDBC4C75B5CA}"/>
              </a:ext>
            </a:extLst>
          </p:cNvPr>
          <p:cNvSpPr/>
          <p:nvPr/>
        </p:nvSpPr>
        <p:spPr>
          <a:xfrm>
            <a:off x="457200" y="3749040"/>
            <a:ext cx="9326880" cy="1097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54720">
            <a:solidFill>
              <a:srgbClr val="FFD320"/>
            </a:solidFill>
            <a:prstDash val="solid"/>
          </a:ln>
        </p:spPr>
        <p:txBody>
          <a:bodyPr vert="horz" wrap="none" lIns="117360" tIns="72360" rIns="117360" bIns="7236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cap="none">
              <a:ln>
                <a:noFill/>
              </a:ln>
              <a:latin typeface="Liberation Sans" pitchFamily="18"/>
              <a:ea typeface="Droid Sans" pitchFamily="2"/>
              <a:cs typeface="FreeSans" pitchFamily="2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BB28385-9379-46FF-B306-B2AD13DB6F86}"/>
              </a:ext>
            </a:extLst>
          </p:cNvPr>
          <p:cNvGrpSpPr/>
          <p:nvPr/>
        </p:nvGrpSpPr>
        <p:grpSpPr>
          <a:xfrm>
            <a:off x="1097280" y="5212080"/>
            <a:ext cx="1554479" cy="1097280"/>
            <a:chOff x="1097280" y="5212080"/>
            <a:chExt cx="1554479" cy="1097280"/>
          </a:xfrm>
        </p:grpSpPr>
        <p:sp>
          <p:nvSpPr>
            <p:cNvPr id="10" name="Straight Connector 9">
              <a:extLst>
                <a:ext uri="{FF2B5EF4-FFF2-40B4-BE49-F238E27FC236}">
                  <a16:creationId xmlns:a16="http://schemas.microsoft.com/office/drawing/2014/main" id="{E2784D15-0B5F-4540-8657-C15EBAA330EA}"/>
                </a:ext>
              </a:extLst>
            </p:cNvPr>
            <p:cNvSpPr/>
            <p:nvPr/>
          </p:nvSpPr>
          <p:spPr>
            <a:xfrm flipV="1">
              <a:off x="1874520" y="5212080"/>
              <a:ext cx="0" cy="6400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cap="none">
                <a:ln>
                  <a:noFill/>
                </a:ln>
                <a:latin typeface="Liberation Sans" pitchFamily="18"/>
                <a:ea typeface="Droid Sans" pitchFamily="2"/>
                <a:cs typeface="FreeSans" pitchFamily="2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3359B31-629C-44E3-922E-9E3E428A2769}"/>
                </a:ext>
              </a:extLst>
            </p:cNvPr>
            <p:cNvSpPr txBox="1"/>
            <p:nvPr/>
          </p:nvSpPr>
          <p:spPr>
            <a:xfrm>
              <a:off x="1097280" y="5943600"/>
              <a:ext cx="1554479" cy="3657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0000" tIns="45000" rIns="90000" bIns="45000" anchorCtr="0" compatLnSpc="0">
              <a:sp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cap="none">
                  <a:ln>
                    <a:noFill/>
                  </a:ln>
                  <a:latin typeface="Liberation Sans" pitchFamily="18"/>
                  <a:ea typeface="Droid Sans" pitchFamily="2"/>
                  <a:cs typeface="FreeSans" pitchFamily="2"/>
                </a:rPr>
                <a:t>ID OBJECT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3E91DD3-D72D-4AF5-891C-075806C39E5E}"/>
              </a:ext>
            </a:extLst>
          </p:cNvPr>
          <p:cNvGrpSpPr/>
          <p:nvPr/>
        </p:nvGrpSpPr>
        <p:grpSpPr>
          <a:xfrm>
            <a:off x="4297680" y="5212080"/>
            <a:ext cx="1554479" cy="1097280"/>
            <a:chOff x="4297680" y="5212080"/>
            <a:chExt cx="1554479" cy="1097280"/>
          </a:xfrm>
        </p:grpSpPr>
        <p:sp>
          <p:nvSpPr>
            <p:cNvPr id="13" name="Straight Connector 12">
              <a:extLst>
                <a:ext uri="{FF2B5EF4-FFF2-40B4-BE49-F238E27FC236}">
                  <a16:creationId xmlns:a16="http://schemas.microsoft.com/office/drawing/2014/main" id="{E8911123-184A-4300-9BB2-8BA40744D4C9}"/>
                </a:ext>
              </a:extLst>
            </p:cNvPr>
            <p:cNvSpPr/>
            <p:nvPr/>
          </p:nvSpPr>
          <p:spPr>
            <a:xfrm flipV="1">
              <a:off x="5074920" y="5212080"/>
              <a:ext cx="0" cy="6400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cap="none">
                <a:ln>
                  <a:noFill/>
                </a:ln>
                <a:latin typeface="Liberation Sans" pitchFamily="18"/>
                <a:ea typeface="Droid Sans" pitchFamily="2"/>
                <a:cs typeface="FreeSans" pitchFamily="2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293D65D-1CBF-4341-86BC-BDE7FFB3BE24}"/>
                </a:ext>
              </a:extLst>
            </p:cNvPr>
            <p:cNvSpPr txBox="1"/>
            <p:nvPr/>
          </p:nvSpPr>
          <p:spPr>
            <a:xfrm>
              <a:off x="4297680" y="5943600"/>
              <a:ext cx="1554479" cy="3657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0000" tIns="45000" rIns="90000" bIns="45000" anchorCtr="0" compatLnSpc="0">
              <a:sp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cap="none">
                  <a:ln>
                    <a:noFill/>
                  </a:ln>
                  <a:latin typeface="Liberation Sans" pitchFamily="18"/>
                  <a:ea typeface="Droid Sans" pitchFamily="2"/>
                  <a:cs typeface="FreeSans" pitchFamily="2"/>
                </a:rPr>
                <a:t>ID OBJECT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553F023-9374-4809-9D4B-135ECDD5247C}"/>
              </a:ext>
            </a:extLst>
          </p:cNvPr>
          <p:cNvGrpSpPr/>
          <p:nvPr/>
        </p:nvGrpSpPr>
        <p:grpSpPr>
          <a:xfrm>
            <a:off x="7406640" y="5212080"/>
            <a:ext cx="1554479" cy="1097280"/>
            <a:chOff x="7406640" y="5212080"/>
            <a:chExt cx="1554479" cy="1097280"/>
          </a:xfrm>
        </p:grpSpPr>
        <p:sp>
          <p:nvSpPr>
            <p:cNvPr id="16" name="Straight Connector 15">
              <a:extLst>
                <a:ext uri="{FF2B5EF4-FFF2-40B4-BE49-F238E27FC236}">
                  <a16:creationId xmlns:a16="http://schemas.microsoft.com/office/drawing/2014/main" id="{288D3D0A-7528-43B7-8077-5E99D6C8C1D8}"/>
                </a:ext>
              </a:extLst>
            </p:cNvPr>
            <p:cNvSpPr/>
            <p:nvPr/>
          </p:nvSpPr>
          <p:spPr>
            <a:xfrm flipV="1">
              <a:off x="8183880" y="5212080"/>
              <a:ext cx="0" cy="6400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cap="none">
                <a:ln>
                  <a:noFill/>
                </a:ln>
                <a:latin typeface="Liberation Sans" pitchFamily="18"/>
                <a:ea typeface="Droid Sans" pitchFamily="2"/>
                <a:cs typeface="FreeSans" pitchFamily="2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A90EC53-7E2C-4207-A035-BEE827059B49}"/>
                </a:ext>
              </a:extLst>
            </p:cNvPr>
            <p:cNvSpPr txBox="1"/>
            <p:nvPr/>
          </p:nvSpPr>
          <p:spPr>
            <a:xfrm>
              <a:off x="7406640" y="5943600"/>
              <a:ext cx="1554479" cy="3657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0000" tIns="45000" rIns="90000" bIns="45000" anchorCtr="0" compatLnSpc="0">
              <a:sp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cap="none">
                  <a:ln>
                    <a:noFill/>
                  </a:ln>
                  <a:latin typeface="Liberation Sans" pitchFamily="18"/>
                  <a:ea typeface="Droid Sans" pitchFamily="2"/>
                  <a:cs typeface="FreeSans" pitchFamily="2"/>
                </a:rPr>
                <a:t>ID OBJECT</a:t>
              </a: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29D-992B-4A9E-9BC5-1757879D093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Objects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839B55-F46C-4CB6-A33F-F73C5966E30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 Are Not Always Physical items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 Are Not Always Visible items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IDEA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NOUN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E971F1E-8A35-4A48-9D52-5ADA3D430F06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673956" y="3542096"/>
            <a:ext cx="4626284" cy="304158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F2D31AA-97E1-47CB-8327-54C31C451ED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en-US"/>
              <a:t>What is a Class?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23333F-7CCA-47E0-8022-903B8A740D3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920" cy="4384440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Blueprint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Detail description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Definition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Define a class once and create one or many objects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AAEBC8-D2D1-4089-B414-A61CF3FD571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152680" y="1769040"/>
            <a:ext cx="4426920" cy="4384440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Blueprint to create one or many houses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29EC9-C2B8-46E2-8D97-B3643BD2AB6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en-US"/>
              <a:t>Creating a Class?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346C32-3D7F-44C4-9CF3-2ED8C92E339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(Type) Name: What is it?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Employee, BankAccount, Event, Player, Album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(Properties, Data) Attributes: what describes it?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Width, color, score, length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(Operations) Behavior: What it can do?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Play, Open, Search, Print, Create, Delete, Close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1CAEA-65F8-4FEB-A82C-A1593C3055C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en-US"/>
              <a:t>Creating a Class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CF0C747-6306-4BCD-9148-F004026AB6E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2661839" y="2710800"/>
            <a:ext cx="4800240" cy="21078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8579E62-637E-48FF-B2ED-0B096C3B3103}"/>
              </a:ext>
            </a:extLst>
          </p:cNvPr>
          <p:cNvSpPr txBox="1"/>
          <p:nvPr/>
        </p:nvSpPr>
        <p:spPr>
          <a:xfrm>
            <a:off x="3017520" y="4957200"/>
            <a:ext cx="788759" cy="3463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b="1"/>
            </a:pPr>
            <a:r>
              <a:rPr lang="en-US" sz="1800" b="1" i="0" u="none" strike="noStrike" kern="1200" cap="none">
                <a:ln>
                  <a:noFill/>
                </a:ln>
                <a:latin typeface="Liberation Sans" pitchFamily="18"/>
                <a:ea typeface="Droid Sans" pitchFamily="2"/>
                <a:cs typeface="FreeSans" pitchFamily="2"/>
              </a:rPr>
              <a:t>Class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FEC61B3-6571-4D0F-91E2-301913ABD637}"/>
              </a:ext>
            </a:extLst>
          </p:cNvPr>
          <p:cNvGrpSpPr/>
          <p:nvPr/>
        </p:nvGrpSpPr>
        <p:grpSpPr>
          <a:xfrm>
            <a:off x="4846320" y="4911480"/>
            <a:ext cx="2622239" cy="346320"/>
            <a:chOff x="4846320" y="4911480"/>
            <a:chExt cx="2622239" cy="34632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49AEC1F-39E1-488E-B8C5-18955F9438DE}"/>
                </a:ext>
              </a:extLst>
            </p:cNvPr>
            <p:cNvSpPr txBox="1"/>
            <p:nvPr/>
          </p:nvSpPr>
          <p:spPr>
            <a:xfrm>
              <a:off x="4846320" y="4911480"/>
              <a:ext cx="1055519" cy="3463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0000" tIns="45000" rIns="90000" bIns="45000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cap="none">
                  <a:ln>
                    <a:noFill/>
                  </a:ln>
                  <a:latin typeface="Liberation Sans" pitchFamily="18"/>
                  <a:ea typeface="Droid Sans" pitchFamily="2"/>
                  <a:cs typeface="FreeSans" pitchFamily="2"/>
                </a:rPr>
                <a:t>JhonAcc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67B3D39-0321-4C97-B993-41C382C7F2A2}"/>
                </a:ext>
              </a:extLst>
            </p:cNvPr>
            <p:cNvSpPr txBox="1"/>
            <p:nvPr/>
          </p:nvSpPr>
          <p:spPr>
            <a:xfrm>
              <a:off x="6400799" y="4911480"/>
              <a:ext cx="1067760" cy="3463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0000" tIns="45000" rIns="90000" bIns="45000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 cap="none">
                  <a:ln>
                    <a:noFill/>
                  </a:ln>
                  <a:latin typeface="Liberation Sans" pitchFamily="18"/>
                  <a:ea typeface="Droid Sans" pitchFamily="2"/>
                  <a:cs typeface="FreeSans" pitchFamily="2"/>
                </a:rPr>
                <a:t>AlineAcc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369CDCE-08D7-4981-BBA9-B25FDFB6B08A}"/>
              </a:ext>
            </a:extLst>
          </p:cNvPr>
          <p:cNvSpPr txBox="1"/>
          <p:nvPr/>
        </p:nvSpPr>
        <p:spPr>
          <a:xfrm>
            <a:off x="5120639" y="5322960"/>
            <a:ext cx="2161800" cy="3463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1" i="0" u="none" strike="noStrike" kern="1200" cap="none">
                <a:ln>
                  <a:noFill/>
                </a:ln>
                <a:latin typeface="Liberation Sans" pitchFamily="18"/>
                <a:ea typeface="Droid Sans" pitchFamily="2"/>
                <a:cs typeface="FreeSans" pitchFamily="2"/>
              </a:rPr>
              <a:t>Objects (instance)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642D9F-698F-48C5-9FB1-177291D2634E}"/>
              </a:ext>
            </a:extLst>
          </p:cNvPr>
          <p:cNvSpPr txBox="1"/>
          <p:nvPr/>
        </p:nvSpPr>
        <p:spPr>
          <a:xfrm>
            <a:off x="3017520" y="1737359"/>
            <a:ext cx="4572000" cy="3463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b="1"/>
            </a:pPr>
            <a:r>
              <a:rPr lang="en-US" sz="1800" b="1" i="0" u="none" strike="noStrike" kern="1200" cap="none">
                <a:ln>
                  <a:noFill/>
                </a:ln>
                <a:latin typeface="Liberation Sans" pitchFamily="18"/>
                <a:ea typeface="Droid Sans" pitchFamily="2"/>
                <a:cs typeface="FreeSans" pitchFamily="2"/>
              </a:rPr>
              <a:t>Creating object = instantiation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43AB0-026F-433B-94C6-D769EB383EF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4 Fundamentals of OOP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6D8C3E-EC7D-4995-B3CB-3092D422350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1769039"/>
            <a:ext cx="9071640" cy="5064897"/>
          </a:xfrm>
        </p:spPr>
        <p:txBody>
          <a:bodyPr>
            <a:normAutofit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en-US" sz="2400"/>
              <a:t>Abstraction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 sz="2400"/>
              <a:t>Encapsulation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>
                <a:latin typeface="Liberation Sans" pitchFamily="18"/>
              </a:rPr>
              <a:t>Encapsulation is the packing of data and functions into a single component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 sz="2400"/>
              <a:t>Inheritance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>
                <a:latin typeface="Liberation Sans" pitchFamily="18"/>
              </a:rPr>
              <a:t>when an object or class is based on another object or class, using the same implementation (inheriting from a class) or specifying implementation to maintain the same behavior (realizing an interface; inheriting behavior)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 sz="2400"/>
              <a:t>Polymorphism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>
                <a:latin typeface="Liberation Sans" pitchFamily="18"/>
              </a:rPr>
              <a:t>the provision of a single interface to entities of different types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4706F-DED5-4912-BD71-E68C873B895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Existing Classes in OO Languages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D10975-38E6-4462-B3B7-2E2DAB91517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Most OOP languages provide many pre-written generic classes at minimum: strings, dates, collections, file I/O, networking, (many more)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Java Class Library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.NET Framework BCL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C++ Standard Library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Ruby Standard Library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Python Standard Library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BF954-873E-4476-B1DA-5AB1D72453B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en-US"/>
              <a:t>Jargon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DD3C9B-C0F7-4B30-985D-EC3B435E5467}"/>
              </a:ext>
            </a:extLst>
          </p:cNvPr>
          <p:cNvSpPr txBox="1"/>
          <p:nvPr/>
        </p:nvSpPr>
        <p:spPr>
          <a:xfrm>
            <a:off x="1371599" y="2926079"/>
            <a:ext cx="2265480" cy="5644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>
                <a:latin typeface="Droid Sans" pitchFamily="34"/>
              </a:defRPr>
            </a:pPr>
            <a:r>
              <a:rPr lang="en-US" sz="3200" b="0" i="0" u="none" strike="noStrike" kern="1200" cap="none">
                <a:ln>
                  <a:noFill/>
                </a:ln>
                <a:latin typeface="Droid Sans" pitchFamily="34"/>
                <a:ea typeface="Droid Sans" pitchFamily="2"/>
                <a:cs typeface="FreeSans" pitchFamily="2"/>
              </a:rPr>
              <a:t>Abstraction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E87B04-6996-4D67-8DD8-79DBFEE885BE}"/>
              </a:ext>
            </a:extLst>
          </p:cNvPr>
          <p:cNvSpPr txBox="1"/>
          <p:nvPr/>
        </p:nvSpPr>
        <p:spPr>
          <a:xfrm>
            <a:off x="4663440" y="2286000"/>
            <a:ext cx="2760840" cy="5461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en-US" sz="3200" b="0" i="0" u="none" strike="noStrike" kern="1200" cap="none">
                <a:ln>
                  <a:noFill/>
                </a:ln>
                <a:latin typeface="Liberation Sans" pitchFamily="18"/>
                <a:ea typeface="Droid Sans" pitchFamily="2"/>
                <a:cs typeface="FreeSans" pitchFamily="2"/>
              </a:rPr>
              <a:t>Polymorphism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628211-0C85-4461-9C72-7AFD2A14A588}"/>
              </a:ext>
            </a:extLst>
          </p:cNvPr>
          <p:cNvSpPr txBox="1"/>
          <p:nvPr/>
        </p:nvSpPr>
        <p:spPr>
          <a:xfrm>
            <a:off x="1828800" y="4109760"/>
            <a:ext cx="3050280" cy="73655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>
                <a:latin typeface="Arial Black" pitchFamily="2"/>
              </a:defRPr>
            </a:pPr>
            <a:r>
              <a:rPr lang="en-US" sz="3600" b="0" i="0" u="none" strike="noStrike" kern="1200" cap="none">
                <a:ln>
                  <a:noFill/>
                </a:ln>
                <a:latin typeface="Arial Black" pitchFamily="18"/>
                <a:ea typeface="Droid Sans" pitchFamily="2"/>
                <a:cs typeface="FreeSans" pitchFamily="2"/>
              </a:rPr>
              <a:t>Inheritance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9294D0-9695-49DC-9BD7-9E99A2729143}"/>
              </a:ext>
            </a:extLst>
          </p:cNvPr>
          <p:cNvSpPr txBox="1"/>
          <p:nvPr/>
        </p:nvSpPr>
        <p:spPr>
          <a:xfrm>
            <a:off x="1005840" y="1828800"/>
            <a:ext cx="3079440" cy="611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>
                <a:latin typeface="Georgia" pitchFamily="18"/>
              </a:defRPr>
            </a:pPr>
            <a:r>
              <a:rPr lang="en-US" sz="3600" b="0" i="0" u="none" strike="noStrike" kern="1200" cap="none">
                <a:ln>
                  <a:noFill/>
                </a:ln>
                <a:latin typeface="Georgia" pitchFamily="18"/>
                <a:ea typeface="Droid Sans" pitchFamily="2"/>
                <a:cs typeface="FreeSans" pitchFamily="2"/>
              </a:rPr>
              <a:t>Encapsulation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8A1FD0-87CA-4918-8371-983CFF088CE4}"/>
              </a:ext>
            </a:extLst>
          </p:cNvPr>
          <p:cNvSpPr txBox="1"/>
          <p:nvPr/>
        </p:nvSpPr>
        <p:spPr>
          <a:xfrm>
            <a:off x="1920239" y="4937760"/>
            <a:ext cx="2360160" cy="4669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>
                <a:latin typeface="Liberation Mono" pitchFamily="49"/>
              </a:defRPr>
            </a:pPr>
            <a:r>
              <a:rPr lang="en-US" sz="2600" b="0" i="0" u="none" strike="noStrike" kern="1200" cap="none">
                <a:ln>
                  <a:noFill/>
                </a:ln>
                <a:latin typeface="Liberation Mono" pitchFamily="49"/>
                <a:ea typeface="Droid Sans" pitchFamily="2"/>
                <a:cs typeface="FreeSans" pitchFamily="2"/>
              </a:rPr>
              <a:t>Composition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7F8C07-AF23-46AF-9734-75A057C0C5E3}"/>
              </a:ext>
            </a:extLst>
          </p:cNvPr>
          <p:cNvSpPr txBox="1"/>
          <p:nvPr/>
        </p:nvSpPr>
        <p:spPr>
          <a:xfrm>
            <a:off x="6858000" y="1645920"/>
            <a:ext cx="2215439" cy="5644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>
                <a:latin typeface="Trebuchet MS" pitchFamily="34"/>
              </a:defRPr>
            </a:pPr>
            <a:r>
              <a:rPr lang="en-US" sz="3200" b="0" i="0" u="none" strike="noStrike" kern="1200" cap="none">
                <a:ln>
                  <a:noFill/>
                </a:ln>
                <a:latin typeface="Trebuchet MS" pitchFamily="34"/>
                <a:ea typeface="Droid Sans" pitchFamily="2"/>
                <a:cs typeface="FreeSans" pitchFamily="2"/>
              </a:rPr>
              <a:t>Association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5951A7-FBB8-496B-8E5F-982DB011E407}"/>
              </a:ext>
            </a:extLst>
          </p:cNvPr>
          <p:cNvSpPr txBox="1"/>
          <p:nvPr/>
        </p:nvSpPr>
        <p:spPr>
          <a:xfrm>
            <a:off x="4536000" y="3291839"/>
            <a:ext cx="2139120" cy="511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>
                <a:latin typeface="Analecta" pitchFamily="2"/>
              </a:defRPr>
            </a:pPr>
            <a:r>
              <a:rPr lang="en-US" sz="2600" b="0" i="0" u="none" strike="noStrike" kern="1200" cap="none">
                <a:ln>
                  <a:noFill/>
                </a:ln>
                <a:latin typeface="Analecta" pitchFamily="18"/>
                <a:ea typeface="Droid Sans" pitchFamily="2"/>
                <a:cs typeface="FreeSans" pitchFamily="2"/>
              </a:rPr>
              <a:t>Aggregation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5C48C1-1C76-46FC-BA21-63151CADDFA5}"/>
              </a:ext>
            </a:extLst>
          </p:cNvPr>
          <p:cNvSpPr txBox="1"/>
          <p:nvPr/>
        </p:nvSpPr>
        <p:spPr>
          <a:xfrm>
            <a:off x="7589519" y="5943600"/>
            <a:ext cx="1474560" cy="3463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cap="none">
                <a:ln>
                  <a:noFill/>
                </a:ln>
                <a:latin typeface="Liberation Sans" pitchFamily="18"/>
                <a:ea typeface="Droid Sans" pitchFamily="2"/>
                <a:cs typeface="FreeSans" pitchFamily="2"/>
              </a:rPr>
              <a:t>Constructors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492D71-84BB-43C5-8880-30F825E8B85E}"/>
              </a:ext>
            </a:extLst>
          </p:cNvPr>
          <p:cNvSpPr txBox="1"/>
          <p:nvPr/>
        </p:nvSpPr>
        <p:spPr>
          <a:xfrm>
            <a:off x="5171400" y="4754879"/>
            <a:ext cx="2584080" cy="5490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 b="1">
                <a:latin typeface="Anatolian" pitchFamily="2"/>
              </a:defRPr>
            </a:pPr>
            <a:r>
              <a:rPr lang="en-US" sz="3600" b="1" i="0" u="none" strike="noStrike" kern="1200" cap="none">
                <a:ln>
                  <a:noFill/>
                </a:ln>
                <a:latin typeface="Anatolian" pitchFamily="18"/>
                <a:ea typeface="Droid Sans" pitchFamily="2"/>
                <a:cs typeface="FreeSans" pitchFamily="2"/>
              </a:rPr>
              <a:t>Destructor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7930B8-2E18-43E5-AAA8-7D7C1013CF0D}"/>
              </a:ext>
            </a:extLst>
          </p:cNvPr>
          <p:cNvSpPr txBox="1"/>
          <p:nvPr/>
        </p:nvSpPr>
        <p:spPr>
          <a:xfrm>
            <a:off x="7315200" y="4199760"/>
            <a:ext cx="1587240" cy="4989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>
                <a:latin typeface="Aegyptus" pitchFamily="2"/>
              </a:defRPr>
            </a:pPr>
            <a:r>
              <a:rPr lang="en-US" sz="3200" b="0" i="0" u="none" strike="noStrike" kern="1200" cap="none">
                <a:ln>
                  <a:noFill/>
                </a:ln>
                <a:latin typeface="Aegyptus" pitchFamily="18"/>
                <a:ea typeface="Droid Sans" pitchFamily="2"/>
                <a:cs typeface="FreeSans" pitchFamily="2"/>
              </a:rPr>
              <a:t>Cardinality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B2F716-7791-4A98-89F6-DA07E86BD749}"/>
              </a:ext>
            </a:extLst>
          </p:cNvPr>
          <p:cNvSpPr txBox="1"/>
          <p:nvPr/>
        </p:nvSpPr>
        <p:spPr>
          <a:xfrm>
            <a:off x="7680960" y="3017520"/>
            <a:ext cx="1448639" cy="4334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/>
            </a:pPr>
            <a:r>
              <a:rPr lang="en-US" sz="2400" b="0" i="0" u="none" strike="noStrike" kern="1200" cap="none">
                <a:ln>
                  <a:noFill/>
                </a:ln>
                <a:latin typeface="Liberation Sans" pitchFamily="18"/>
                <a:ea typeface="Droid Sans" pitchFamily="2"/>
                <a:cs typeface="FreeSans" pitchFamily="2"/>
              </a:rPr>
              <a:t>Singleton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D3B2D4C-A434-4B91-B86C-CFB6A12AE3E1}"/>
              </a:ext>
            </a:extLst>
          </p:cNvPr>
          <p:cNvSpPr txBox="1"/>
          <p:nvPr/>
        </p:nvSpPr>
        <p:spPr>
          <a:xfrm>
            <a:off x="1611360" y="5760720"/>
            <a:ext cx="3692160" cy="4471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>
                <a:latin typeface="Abyssinica SIL" pitchFamily="2"/>
              </a:defRPr>
            </a:pPr>
            <a:r>
              <a:rPr lang="en-US" sz="2800" b="0" i="0" u="none" strike="noStrike" kern="1200" cap="none">
                <a:ln>
                  <a:noFill/>
                </a:ln>
                <a:latin typeface="Abyssinica SIL" pitchFamily="18"/>
                <a:ea typeface="Droid Sans" pitchFamily="2"/>
                <a:cs typeface="FreeSans" pitchFamily="2"/>
              </a:rPr>
              <a:t>Chain of Responbility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8EBA929-B182-4422-B70E-66C63F743A4A}"/>
              </a:ext>
            </a:extLst>
          </p:cNvPr>
          <p:cNvSpPr txBox="1"/>
          <p:nvPr/>
        </p:nvSpPr>
        <p:spPr>
          <a:xfrm>
            <a:off x="4171679" y="6400799"/>
            <a:ext cx="3966479" cy="4334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>
                <a:latin typeface="Ubuntu Condensed" pitchFamily="2"/>
              </a:defRPr>
            </a:pPr>
            <a:r>
              <a:rPr lang="en-US" sz="2400" b="0" i="0" u="none" strike="noStrike" kern="1200" cap="none">
                <a:ln>
                  <a:noFill/>
                </a:ln>
                <a:latin typeface="Ubuntu Condensed" pitchFamily="18"/>
                <a:ea typeface="Droid Sans" pitchFamily="2"/>
                <a:cs typeface="FreeSans" pitchFamily="2"/>
              </a:rPr>
              <a:t>Class Responsibility Collaboration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982F2-4002-4D11-8AC1-DC6A7C05CD8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Prerequisite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924E98-3583-467A-BF89-BC261143B6E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Basic Programming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Variables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Function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Loops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Conditional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Operators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...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98AE4-FD1B-4563-B5D1-AFE76A78223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3148919"/>
            <a:ext cx="9071640" cy="1262160"/>
          </a:xfrm>
        </p:spPr>
        <p:txBody>
          <a:bodyPr>
            <a:spAutoFit/>
          </a:bodyPr>
          <a:lstStyle/>
          <a:p>
            <a:pPr lvl="0"/>
            <a:r>
              <a:rPr lang="en-US"/>
              <a:t>Code vs Design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07C5E-067B-45A1-99D7-5A55D4C5F5E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Code vs Design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C27222-2ECC-4A00-96BC-8BA4D3F4EC8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Code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Know the language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Syntax of particular language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Know how to write the code to solve the problem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Design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What is the problem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What is the solution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How is the process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4AAEA-0A6C-4378-AC25-DE9D263F3F9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3148919"/>
            <a:ext cx="9071640" cy="1262160"/>
          </a:xfrm>
        </p:spPr>
        <p:txBody>
          <a:bodyPr/>
          <a:lstStyle/>
          <a:p>
            <a:pPr lvl="0"/>
            <a:r>
              <a:rPr lang="en-US"/>
              <a:t>Object Oriented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7D1D0-278E-4A8F-A908-C24096E49C6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Object Oriented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BAF623-42BD-4CC4-B3B6-6770D7551BA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/>
              <a:t>Object Oriented Analysis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Understand the problem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Object Oriented Design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Plan how to solve the problem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US"/>
              <a:t>Object Oriented Programming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>
                <a:latin typeface="Liberation Sans" pitchFamily="18"/>
              </a:rPr>
              <a:t>Build the program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72A13-BF88-4463-B66E-0FC644C663A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4359" y="3148919"/>
            <a:ext cx="9071640" cy="1262160"/>
          </a:xfrm>
        </p:spPr>
        <p:txBody>
          <a:bodyPr/>
          <a:lstStyle/>
          <a:p>
            <a:pPr lvl="0"/>
            <a:r>
              <a:rPr lang="en-US"/>
              <a:t>Software Development Methodologies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A18163-9DAB-4D37-B329-98AD820766A9}"/>
              </a:ext>
            </a:extLst>
          </p:cNvPr>
          <p:cNvSpPr txBox="1"/>
          <p:nvPr/>
        </p:nvSpPr>
        <p:spPr>
          <a:xfrm>
            <a:off x="2159640" y="4663440"/>
            <a:ext cx="5760720" cy="6022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cap="none">
                <a:ln>
                  <a:noFill/>
                </a:ln>
                <a:latin typeface="Liberation Sans" pitchFamily="18"/>
                <a:ea typeface="Droid Sans" pitchFamily="2"/>
                <a:cs typeface="FreeSans" pitchFamily="2"/>
              </a:rPr>
              <a:t>Is there one process/method/road map to develop software from?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686</Words>
  <Application>Microsoft Office PowerPoint</Application>
  <PresentationFormat>Custom</PresentationFormat>
  <Paragraphs>193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43" baseType="lpstr">
      <vt:lpstr>Abyssinica SIL</vt:lpstr>
      <vt:lpstr>Aegyptus</vt:lpstr>
      <vt:lpstr>Analecta</vt:lpstr>
      <vt:lpstr>Anatolian</vt:lpstr>
      <vt:lpstr>Arial</vt:lpstr>
      <vt:lpstr>Arial Black</vt:lpstr>
      <vt:lpstr>Calibri</vt:lpstr>
      <vt:lpstr>Droid Sans</vt:lpstr>
      <vt:lpstr>Georgia</vt:lpstr>
      <vt:lpstr>Liberation Mono</vt:lpstr>
      <vt:lpstr>Liberation Sans</vt:lpstr>
      <vt:lpstr>Liberation Serif</vt:lpstr>
      <vt:lpstr>StarSymbol</vt:lpstr>
      <vt:lpstr>Trebuchet MS</vt:lpstr>
      <vt:lpstr>Ubuntu Condensed</vt:lpstr>
      <vt:lpstr>Default</vt:lpstr>
      <vt:lpstr>Introduction</vt:lpstr>
      <vt:lpstr>Objectives</vt:lpstr>
      <vt:lpstr>Jargon</vt:lpstr>
      <vt:lpstr>Prerequisite</vt:lpstr>
      <vt:lpstr>Code vs Design</vt:lpstr>
      <vt:lpstr>Code vs Design</vt:lpstr>
      <vt:lpstr>Object Oriented</vt:lpstr>
      <vt:lpstr>Object Oriented</vt:lpstr>
      <vt:lpstr>Software Development Methodologies</vt:lpstr>
      <vt:lpstr>Software Development Methodologies</vt:lpstr>
      <vt:lpstr>Why So Many?</vt:lpstr>
      <vt:lpstr>Complex Process</vt:lpstr>
      <vt:lpstr>What we Learn</vt:lpstr>
      <vt:lpstr>Method we Use</vt:lpstr>
      <vt:lpstr>Waterfall Approach</vt:lpstr>
      <vt:lpstr>Agile Iterative Development</vt:lpstr>
      <vt:lpstr>Object Oriented Language</vt:lpstr>
      <vt:lpstr>What is an Object?</vt:lpstr>
      <vt:lpstr>What is an Object?</vt:lpstr>
      <vt:lpstr>Are these objects?</vt:lpstr>
      <vt:lpstr>Computing Objects</vt:lpstr>
      <vt:lpstr>Objects</vt:lpstr>
      <vt:lpstr>What is a Class?</vt:lpstr>
      <vt:lpstr>Creating a Class?</vt:lpstr>
      <vt:lpstr>Creating a Class</vt:lpstr>
      <vt:lpstr>4 Fundamentals of OOP</vt:lpstr>
      <vt:lpstr>Existing Classes in OO Languages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cp:lastModifiedBy>Adi Wahyu Pribadi</cp:lastModifiedBy>
  <cp:revision>39</cp:revision>
  <dcterms:created xsi:type="dcterms:W3CDTF">2014-09-04T03:35:48Z</dcterms:created>
  <dcterms:modified xsi:type="dcterms:W3CDTF">2022-03-09T14:52:10Z</dcterms:modified>
</cp:coreProperties>
</file>