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1"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9FDD9-FB69-4823-859A-3277962BDD46}"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6F3942FC-9BB5-41CC-B525-1E03DC5984C9}">
      <dgm:prSet/>
      <dgm:spPr/>
      <dgm:t>
        <a:bodyPr/>
        <a:lstStyle/>
        <a:p>
          <a:r>
            <a:rPr lang="en-US"/>
            <a:t>Frontend: HMTL, CSS, JavaScript</a:t>
          </a:r>
        </a:p>
      </dgm:t>
    </dgm:pt>
    <dgm:pt modelId="{24264FBD-ADFF-4B36-86EB-37E121AF981D}" type="parTrans" cxnId="{BF0F1200-5DB7-44F7-BD2D-813A909169AF}">
      <dgm:prSet/>
      <dgm:spPr/>
      <dgm:t>
        <a:bodyPr/>
        <a:lstStyle/>
        <a:p>
          <a:endParaRPr lang="en-US"/>
        </a:p>
      </dgm:t>
    </dgm:pt>
    <dgm:pt modelId="{8FB3D686-29D6-4A80-B6BD-B886072AB870}" type="sibTrans" cxnId="{BF0F1200-5DB7-44F7-BD2D-813A909169AF}">
      <dgm:prSet/>
      <dgm:spPr/>
      <dgm:t>
        <a:bodyPr/>
        <a:lstStyle/>
        <a:p>
          <a:endParaRPr lang="en-US"/>
        </a:p>
      </dgm:t>
    </dgm:pt>
    <dgm:pt modelId="{8931FB8A-5E7B-4E45-A054-6333CC711A4F}">
      <dgm:prSet/>
      <dgm:spPr/>
      <dgm:t>
        <a:bodyPr/>
        <a:lstStyle/>
        <a:p>
          <a:r>
            <a:rPr lang="en-US"/>
            <a:t>Backend: PHP, NodeJS, Ruby</a:t>
          </a:r>
        </a:p>
      </dgm:t>
    </dgm:pt>
    <dgm:pt modelId="{DAC5A3B6-B9EC-40DE-9000-908CD46DF03A}" type="parTrans" cxnId="{5C9BC52F-6D25-44B1-8DF0-1948A6459F10}">
      <dgm:prSet/>
      <dgm:spPr/>
      <dgm:t>
        <a:bodyPr/>
        <a:lstStyle/>
        <a:p>
          <a:endParaRPr lang="en-US"/>
        </a:p>
      </dgm:t>
    </dgm:pt>
    <dgm:pt modelId="{05608D8B-111F-45E2-A429-BA758BA4E799}" type="sibTrans" cxnId="{5C9BC52F-6D25-44B1-8DF0-1948A6459F10}">
      <dgm:prSet/>
      <dgm:spPr/>
      <dgm:t>
        <a:bodyPr/>
        <a:lstStyle/>
        <a:p>
          <a:endParaRPr lang="en-US"/>
        </a:p>
      </dgm:t>
    </dgm:pt>
    <dgm:pt modelId="{AA7CB05E-026E-B24B-B012-21B8482C2005}" type="pres">
      <dgm:prSet presAssocID="{7B89FDD9-FB69-4823-859A-3277962BDD46}" presName="diagram" presStyleCnt="0">
        <dgm:presLayoutVars>
          <dgm:dir/>
          <dgm:resizeHandles val="exact"/>
        </dgm:presLayoutVars>
      </dgm:prSet>
      <dgm:spPr/>
    </dgm:pt>
    <dgm:pt modelId="{F1F8AC44-396B-CC4F-A71F-86BD0087477A}" type="pres">
      <dgm:prSet presAssocID="{6F3942FC-9BB5-41CC-B525-1E03DC5984C9}" presName="node" presStyleLbl="node1" presStyleIdx="0" presStyleCnt="2">
        <dgm:presLayoutVars>
          <dgm:bulletEnabled val="1"/>
        </dgm:presLayoutVars>
      </dgm:prSet>
      <dgm:spPr/>
    </dgm:pt>
    <dgm:pt modelId="{6208C46D-56AA-EA42-B90B-01E58AC7F8FB}" type="pres">
      <dgm:prSet presAssocID="{8FB3D686-29D6-4A80-B6BD-B886072AB870}" presName="sibTrans" presStyleCnt="0"/>
      <dgm:spPr/>
    </dgm:pt>
    <dgm:pt modelId="{99842FD6-BFA3-144C-99EE-FD9096945BAE}" type="pres">
      <dgm:prSet presAssocID="{8931FB8A-5E7B-4E45-A054-6333CC711A4F}" presName="node" presStyleLbl="node1" presStyleIdx="1" presStyleCnt="2">
        <dgm:presLayoutVars>
          <dgm:bulletEnabled val="1"/>
        </dgm:presLayoutVars>
      </dgm:prSet>
      <dgm:spPr/>
    </dgm:pt>
  </dgm:ptLst>
  <dgm:cxnLst>
    <dgm:cxn modelId="{BF0F1200-5DB7-44F7-BD2D-813A909169AF}" srcId="{7B89FDD9-FB69-4823-859A-3277962BDD46}" destId="{6F3942FC-9BB5-41CC-B525-1E03DC5984C9}" srcOrd="0" destOrd="0" parTransId="{24264FBD-ADFF-4B36-86EB-37E121AF981D}" sibTransId="{8FB3D686-29D6-4A80-B6BD-B886072AB870}"/>
    <dgm:cxn modelId="{5C9BC52F-6D25-44B1-8DF0-1948A6459F10}" srcId="{7B89FDD9-FB69-4823-859A-3277962BDD46}" destId="{8931FB8A-5E7B-4E45-A054-6333CC711A4F}" srcOrd="1" destOrd="0" parTransId="{DAC5A3B6-B9EC-40DE-9000-908CD46DF03A}" sibTransId="{05608D8B-111F-45E2-A429-BA758BA4E799}"/>
    <dgm:cxn modelId="{52A63A6E-1D8D-1242-A046-F0483C092C7E}" type="presOf" srcId="{7B89FDD9-FB69-4823-859A-3277962BDD46}" destId="{AA7CB05E-026E-B24B-B012-21B8482C2005}" srcOrd="0" destOrd="0" presId="urn:microsoft.com/office/officeart/2005/8/layout/default"/>
    <dgm:cxn modelId="{63CD5995-2DC7-AE47-AF12-F7F01DB55E91}" type="presOf" srcId="{8931FB8A-5E7B-4E45-A054-6333CC711A4F}" destId="{99842FD6-BFA3-144C-99EE-FD9096945BAE}" srcOrd="0" destOrd="0" presId="urn:microsoft.com/office/officeart/2005/8/layout/default"/>
    <dgm:cxn modelId="{6A4A6CD6-0E5E-8642-814A-A6AD5A284BA6}" type="presOf" srcId="{6F3942FC-9BB5-41CC-B525-1E03DC5984C9}" destId="{F1F8AC44-396B-CC4F-A71F-86BD0087477A}" srcOrd="0" destOrd="0" presId="urn:microsoft.com/office/officeart/2005/8/layout/default"/>
    <dgm:cxn modelId="{7842F25E-3F2B-1844-975B-20EC13E07F4F}" type="presParOf" srcId="{AA7CB05E-026E-B24B-B012-21B8482C2005}" destId="{F1F8AC44-396B-CC4F-A71F-86BD0087477A}" srcOrd="0" destOrd="0" presId="urn:microsoft.com/office/officeart/2005/8/layout/default"/>
    <dgm:cxn modelId="{22605AC4-1477-4546-ADA5-0367470B0F64}" type="presParOf" srcId="{AA7CB05E-026E-B24B-B012-21B8482C2005}" destId="{6208C46D-56AA-EA42-B90B-01E58AC7F8FB}" srcOrd="1" destOrd="0" presId="urn:microsoft.com/office/officeart/2005/8/layout/default"/>
    <dgm:cxn modelId="{670ECD19-C82D-1D43-876F-B352DA258F84}" type="presParOf" srcId="{AA7CB05E-026E-B24B-B012-21B8482C2005}" destId="{99842FD6-BFA3-144C-99EE-FD9096945BA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8AC44-396B-CC4F-A71F-86BD0087477A}">
      <dsp:nvSpPr>
        <dsp:cNvPr id="0" name=""/>
        <dsp:cNvSpPr/>
      </dsp:nvSpPr>
      <dsp:spPr>
        <a:xfrm>
          <a:off x="1237010" y="1631"/>
          <a:ext cx="4192812" cy="251568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Frontend: HMTL, CSS, JavaScript</a:t>
          </a:r>
        </a:p>
      </dsp:txBody>
      <dsp:txXfrm>
        <a:off x="1237010" y="1631"/>
        <a:ext cx="4192812" cy="2515687"/>
      </dsp:txXfrm>
    </dsp:sp>
    <dsp:sp modelId="{99842FD6-BFA3-144C-99EE-FD9096945BAE}">
      <dsp:nvSpPr>
        <dsp:cNvPr id="0" name=""/>
        <dsp:cNvSpPr/>
      </dsp:nvSpPr>
      <dsp:spPr>
        <a:xfrm>
          <a:off x="1237010" y="2936600"/>
          <a:ext cx="4192812" cy="2515687"/>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Backend: PHP, NodeJS, Ruby</a:t>
          </a:r>
        </a:p>
      </dsp:txBody>
      <dsp:txXfrm>
        <a:off x="1237010" y="2936600"/>
        <a:ext cx="4192812" cy="25156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F7D9-6DD9-CB8F-95C5-EE28FEBB07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id="{0ABE96AB-BFB6-CD31-646B-87F931E0C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id="{99256021-9B01-8B4D-4AEC-9A0358C3B178}"/>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5" name="Footer Placeholder 4">
            <a:extLst>
              <a:ext uri="{FF2B5EF4-FFF2-40B4-BE49-F238E27FC236}">
                <a16:creationId xmlns:a16="http://schemas.microsoft.com/office/drawing/2014/main" id="{F8CC61FC-D356-9437-030D-CBFD0306F2A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5213C46-A0E7-5FE9-6EE0-1E58A79E0471}"/>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259032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6FE0-EC92-D751-6A1B-8C4C515A84C9}"/>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493E9A82-CFA3-CCD6-4F93-FEBCAABAC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DF563CCE-B685-2DA4-807D-A5FAE915B775}"/>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5" name="Footer Placeholder 4">
            <a:extLst>
              <a:ext uri="{FF2B5EF4-FFF2-40B4-BE49-F238E27FC236}">
                <a16:creationId xmlns:a16="http://schemas.microsoft.com/office/drawing/2014/main" id="{E45D383B-8BEA-CA4D-568E-643F3CD2501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11B9953-B231-849D-AA58-228F9F67BAF3}"/>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63577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90152-BE41-4921-C832-C8FAF89816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F1BB4211-C82A-B122-5917-1A4C8694B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E7ADD847-B5BF-26BA-FFDE-A7C02CB23CE3}"/>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5" name="Footer Placeholder 4">
            <a:extLst>
              <a:ext uri="{FF2B5EF4-FFF2-40B4-BE49-F238E27FC236}">
                <a16:creationId xmlns:a16="http://schemas.microsoft.com/office/drawing/2014/main" id="{6BC6B6EF-30C7-2C51-EBE5-D44FD3A421D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270FE54-803A-19EF-AFF7-63B686C7F583}"/>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47974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E8CF-09D7-7717-B453-1C47571A8701}"/>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A089BD96-2092-AB4A-C6FB-A0C48A8D3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91DEC339-26C4-EF56-0F41-BC3F3A2F579C}"/>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5" name="Footer Placeholder 4">
            <a:extLst>
              <a:ext uri="{FF2B5EF4-FFF2-40B4-BE49-F238E27FC236}">
                <a16:creationId xmlns:a16="http://schemas.microsoft.com/office/drawing/2014/main" id="{55489BF7-6D99-FE67-FA3F-026C5206F5A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7B00F60-FE4A-FD8E-8E33-010F5596FFE2}"/>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412053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D068-C91E-B609-ACB7-6ABBC01E82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id="{59D475F7-F2FE-2123-C84D-D76F1D65B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38F8D5-C1DB-4D21-4768-C48E8BEB941A}"/>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5" name="Footer Placeholder 4">
            <a:extLst>
              <a:ext uri="{FF2B5EF4-FFF2-40B4-BE49-F238E27FC236}">
                <a16:creationId xmlns:a16="http://schemas.microsoft.com/office/drawing/2014/main" id="{4604BAD6-DC84-BB76-3371-87D5669A888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2E043FC-435E-A557-C709-0ABB9DB473CD}"/>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172083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2E1A-6B29-5755-5A55-4A763A467E12}"/>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B540E194-767A-C756-4FD5-F0FFB7E87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4503DF14-0B7B-ED4F-6D13-6B39E37407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D6C01093-C1E1-15CD-787C-8260CF0A4953}"/>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6" name="Footer Placeholder 5">
            <a:extLst>
              <a:ext uri="{FF2B5EF4-FFF2-40B4-BE49-F238E27FC236}">
                <a16:creationId xmlns:a16="http://schemas.microsoft.com/office/drawing/2014/main" id="{2DF6D970-DCA3-6FBF-80C1-5BB08025B8B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A108175-161F-7926-09E3-032F638DB859}"/>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223664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669B-4192-245A-C06C-264230B9FB97}"/>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17EEC7E4-97AC-0FDE-8B21-CCF5EA3F3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199168-C9E8-B0F3-5285-8D78B2E99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38C1AA5B-FCAB-B044-7919-594021AD8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2ED554-B9FA-E185-9217-A1F3BC8D3A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098AE602-6407-0049-282D-1D8C51576213}"/>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8" name="Footer Placeholder 7">
            <a:extLst>
              <a:ext uri="{FF2B5EF4-FFF2-40B4-BE49-F238E27FC236}">
                <a16:creationId xmlns:a16="http://schemas.microsoft.com/office/drawing/2014/main" id="{AFEEE9D4-7E84-BB3F-8B8C-D2480601581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CF62083D-FE59-EFBB-66AA-BA54EB22168B}"/>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420426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C34E-DC9E-4E1A-3763-5D2C3B8BA38D}"/>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18E9FD9E-37EE-C221-9C75-415A3E83376B}"/>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4" name="Footer Placeholder 3">
            <a:extLst>
              <a:ext uri="{FF2B5EF4-FFF2-40B4-BE49-F238E27FC236}">
                <a16:creationId xmlns:a16="http://schemas.microsoft.com/office/drawing/2014/main" id="{2E946FAA-0EAE-7957-BA3C-D3DFB4F2DF7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0C624689-9B98-C5AE-5227-B65076C28A20}"/>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289445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15CB4-3CAF-B810-04D7-7219D5A6B6CA}"/>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3" name="Footer Placeholder 2">
            <a:extLst>
              <a:ext uri="{FF2B5EF4-FFF2-40B4-BE49-F238E27FC236}">
                <a16:creationId xmlns:a16="http://schemas.microsoft.com/office/drawing/2014/main" id="{829DF24D-1C59-A77B-F79D-35BCD805F458}"/>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18C9098F-9C16-7410-AF31-CF0B70FB8A37}"/>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418358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BDF27-5F1D-E6C7-48BB-D65F06B2C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id="{BACBD19A-57B3-64D7-1259-1707763F2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C3F1C75A-3C0B-8D3E-0B9A-8CF688AD1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740FE-94D3-AD4C-9F24-30F505693C03}"/>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6" name="Footer Placeholder 5">
            <a:extLst>
              <a:ext uri="{FF2B5EF4-FFF2-40B4-BE49-F238E27FC236}">
                <a16:creationId xmlns:a16="http://schemas.microsoft.com/office/drawing/2014/main" id="{43AF2425-2DB3-3FD7-A17D-28B3A4D6131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C422338-3DD2-2C57-92EE-E869B25FEA04}"/>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320340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AB23-8D56-29DE-658F-B4CD903B8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id="{D2F50E23-D4EB-13C2-47C7-2A050E6A5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102AD38D-60DE-4D26-2D8E-4372E1151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67E4B-5539-495E-C6E3-41D0666FA997}"/>
              </a:ext>
            </a:extLst>
          </p:cNvPr>
          <p:cNvSpPr>
            <a:spLocks noGrp="1"/>
          </p:cNvSpPr>
          <p:nvPr>
            <p:ph type="dt" sz="half" idx="10"/>
          </p:nvPr>
        </p:nvSpPr>
        <p:spPr/>
        <p:txBody>
          <a:bodyPr/>
          <a:lstStyle/>
          <a:p>
            <a:fld id="{15FA12F5-49CB-DC4B-88E6-C3A9E7D9A732}" type="datetimeFigureOut">
              <a:rPr lang="en-ID"/>
              <a:t>07/09/23</a:t>
            </a:fld>
            <a:endParaRPr lang="en-ID"/>
          </a:p>
        </p:txBody>
      </p:sp>
      <p:sp>
        <p:nvSpPr>
          <p:cNvPr id="6" name="Footer Placeholder 5">
            <a:extLst>
              <a:ext uri="{FF2B5EF4-FFF2-40B4-BE49-F238E27FC236}">
                <a16:creationId xmlns:a16="http://schemas.microsoft.com/office/drawing/2014/main" id="{47A22294-A0BF-9F18-E2BB-11FF554B721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134FC08-C711-7C3B-8FCB-F6377BC7715F}"/>
              </a:ext>
            </a:extLst>
          </p:cNvPr>
          <p:cNvSpPr>
            <a:spLocks noGrp="1"/>
          </p:cNvSpPr>
          <p:nvPr>
            <p:ph type="sldNum" sz="quarter" idx="12"/>
          </p:nvPr>
        </p:nvSpPr>
        <p:spPr/>
        <p:txBody>
          <a:bodyPr/>
          <a:lstStyle/>
          <a:p>
            <a:fld id="{72702E7C-7BB8-5C44-BE74-31AFCE410C2E}" type="slidenum">
              <a:rPr lang="en-ID"/>
              <a:t>‹#›</a:t>
            </a:fld>
            <a:endParaRPr lang="en-ID"/>
          </a:p>
        </p:txBody>
      </p:sp>
    </p:spTree>
    <p:extLst>
      <p:ext uri="{BB962C8B-B14F-4D97-AF65-F5344CB8AC3E}">
        <p14:creationId xmlns:p14="http://schemas.microsoft.com/office/powerpoint/2010/main" val="105478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3F1833-6C66-23F2-136F-37B62E4F2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394334E7-7186-0B7D-59B6-5C317A695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0A1DC99E-6822-DDC0-186C-C5A15C27D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12F5-49CB-DC4B-88E6-C3A9E7D9A732}" type="datetimeFigureOut">
              <a:t>07/09/23</a:t>
            </a:fld>
            <a:endParaRPr/>
          </a:p>
        </p:txBody>
      </p:sp>
      <p:sp>
        <p:nvSpPr>
          <p:cNvPr id="5" name="Footer Placeholder 4">
            <a:extLst>
              <a:ext uri="{FF2B5EF4-FFF2-40B4-BE49-F238E27FC236}">
                <a16:creationId xmlns:a16="http://schemas.microsoft.com/office/drawing/2014/main" id="{49E6DAC2-3619-F2BD-D97C-F06ABFD1E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3AE4D598-F436-225E-D578-E5363E60D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02E7C-7BB8-5C44-BE74-31AFCE410C2E}" type="slidenum">
              <a:rPr lang="en-ID"/>
              <a:t>‹#›</a:t>
            </a:fld>
            <a:endParaRPr/>
          </a:p>
        </p:txBody>
      </p:sp>
    </p:spTree>
    <p:extLst>
      <p:ext uri="{BB962C8B-B14F-4D97-AF65-F5344CB8AC3E}">
        <p14:creationId xmlns:p14="http://schemas.microsoft.com/office/powerpoint/2010/main" val="229794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hyperlink" Target="https://opensource.com/article/17/2/six-open-source-brand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idea.linkdata.org/idea/idea1s2123i" TargetMode="External"/><Relationship Id="rId5" Type="http://schemas.openxmlformats.org/officeDocument/2006/relationships/hyperlink" Target="https://pngimg.com/download/60317"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markus-gattol.name/ws/mongodb.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ckoverflow.com/questions/19884295/soap-vs-rest-difference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5">
            <a:extLst>
              <a:ext uri="{FF2B5EF4-FFF2-40B4-BE49-F238E27FC236}">
                <a16:creationId xmlns:a16="http://schemas.microsoft.com/office/drawing/2014/main" id="{F4C281A2-0D45-A1F2-3276-DD86262FDB13}"/>
              </a:ext>
            </a:extLst>
          </p:cNvPr>
          <p:cNvPicPr>
            <a:picLocks noChangeAspect="1"/>
          </p:cNvPicPr>
          <p:nvPr/>
        </p:nvPicPr>
        <p:blipFill rotWithShape="1">
          <a:blip r:embed="rId2"/>
          <a:srcRect t="29688"/>
          <a:stretch/>
        </p:blipFill>
        <p:spPr>
          <a:xfrm>
            <a:off x="-3047" y="10"/>
            <a:ext cx="12191999" cy="6857990"/>
          </a:xfrm>
          <a:prstGeom prst="rect">
            <a:avLst/>
          </a:prstGeom>
        </p:spPr>
      </p:pic>
      <p:sp>
        <p:nvSpPr>
          <p:cNvPr id="27" name="Rectangle 21">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4404D-1834-09D5-1046-3609727BCB60}"/>
              </a:ext>
            </a:extLst>
          </p:cNvPr>
          <p:cNvSpPr>
            <a:spLocks noGrp="1"/>
          </p:cNvSpPr>
          <p:nvPr>
            <p:ph type="ctrTitle"/>
          </p:nvPr>
        </p:nvSpPr>
        <p:spPr>
          <a:xfrm>
            <a:off x="321733" y="554845"/>
            <a:ext cx="10656891" cy="3902673"/>
          </a:xfrm>
        </p:spPr>
        <p:txBody>
          <a:bodyPr anchor="t">
            <a:normAutofit/>
          </a:bodyPr>
          <a:lstStyle/>
          <a:p>
            <a:pPr algn="l"/>
            <a:r>
              <a:rPr lang="en-US" sz="5200">
                <a:solidFill>
                  <a:srgbClr val="FFFFFF"/>
                </a:solidFill>
              </a:rPr>
              <a:t>Pemrograman Berbasis Web</a:t>
            </a:r>
          </a:p>
        </p:txBody>
      </p:sp>
      <p:sp>
        <p:nvSpPr>
          <p:cNvPr id="24" name="Rectangle 23">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40FB9FF-4218-91AB-8854-F2685AB49344}"/>
              </a:ext>
            </a:extLst>
          </p:cNvPr>
          <p:cNvSpPr>
            <a:spLocks noGrp="1"/>
          </p:cNvSpPr>
          <p:nvPr>
            <p:ph type="subTitle" idx="1"/>
          </p:nvPr>
        </p:nvSpPr>
        <p:spPr>
          <a:xfrm>
            <a:off x="315523" y="4718033"/>
            <a:ext cx="10678296" cy="1175039"/>
          </a:xfrm>
        </p:spPr>
        <p:txBody>
          <a:bodyPr anchor="b">
            <a:normAutofit/>
          </a:bodyPr>
          <a:lstStyle/>
          <a:p>
            <a:pPr algn="l"/>
            <a:r>
              <a:rPr lang="en-US">
                <a:solidFill>
                  <a:srgbClr val="FFFFFF"/>
                </a:solidFill>
              </a:rPr>
              <a:t>Adi Wahyu Pribadi</a:t>
            </a:r>
          </a:p>
          <a:p>
            <a:pPr algn="l"/>
            <a:r>
              <a:rPr lang="en-US">
                <a:solidFill>
                  <a:srgbClr val="FFFFFF"/>
                </a:solidFill>
              </a:rPr>
              <a:t>Prodi Teknik Informatika Universitas Pancasila</a:t>
            </a:r>
          </a:p>
        </p:txBody>
      </p:sp>
    </p:spTree>
    <p:extLst>
      <p:ext uri="{BB962C8B-B14F-4D97-AF65-F5344CB8AC3E}">
        <p14:creationId xmlns:p14="http://schemas.microsoft.com/office/powerpoint/2010/main" val="67056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4D8693-2AB4-73AC-DDCF-39B669C788E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Contoh Cross-Site Scripting (XSS):</a:t>
            </a:r>
          </a:p>
        </p:txBody>
      </p:sp>
      <p:sp>
        <p:nvSpPr>
          <p:cNvPr id="7" name="Content Placeholder 2">
            <a:extLst>
              <a:ext uri="{FF2B5EF4-FFF2-40B4-BE49-F238E27FC236}">
                <a16:creationId xmlns:a16="http://schemas.microsoft.com/office/drawing/2014/main" id="{F33A1089-0788-BA42-843F-B7DD7379E104}"/>
              </a:ext>
            </a:extLst>
          </p:cNvPr>
          <p:cNvSpPr>
            <a:spLocks noGrp="1"/>
          </p:cNvSpPr>
          <p:nvPr>
            <p:ph idx="1"/>
          </p:nvPr>
        </p:nvSpPr>
        <p:spPr>
          <a:xfrm>
            <a:off x="4810259" y="649480"/>
            <a:ext cx="6555347" cy="5546047"/>
          </a:xfrm>
        </p:spPr>
        <p:txBody>
          <a:bodyPr anchor="ctr">
            <a:normAutofit/>
          </a:bodyPr>
          <a:lstStyle/>
          <a:p>
            <a:r>
              <a:rPr lang="en-ID" sz="2000"/>
              <a:t>XSS adalah serangan di mana penyerang menyisipkan skrip berbahaya (biasanya JavaScript) ke dalam halaman web yang dilihat oleh pengguna lain. Tujuannya adalah untuk mengeksploitasi pengguna yang melihat halaman tersebut.</a:t>
            </a:r>
          </a:p>
          <a:p>
            <a:r>
              <a:rPr lang="en-ID" sz="2000"/>
              <a:t>Contoh skenario: Sebuah forum online memungkinkan pengguna untuk memposting komentar di halaman profil pengguna lain. Tanpa tindakan keamanan yang memadai, seorang penyerang dapat memasukkan kode JavaScript berbahaya ke dalam komentar.</a:t>
            </a:r>
          </a:p>
          <a:p>
            <a:r>
              <a:rPr lang="en-ID" sz="2000"/>
              <a:t>Dampak: Ketika pengguna lain mengunjungi halaman tersebut, skrip akan dieksekusi kemudian script akan mengambil informasi seperti sessions cookies.	</a:t>
            </a:r>
          </a:p>
        </p:txBody>
      </p:sp>
    </p:spTree>
    <p:extLst>
      <p:ext uri="{BB962C8B-B14F-4D97-AF65-F5344CB8AC3E}">
        <p14:creationId xmlns:p14="http://schemas.microsoft.com/office/powerpoint/2010/main" val="302308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A6AF6-414C-A77B-F342-E4ECA748D266}"/>
              </a:ext>
            </a:extLst>
          </p:cNvPr>
          <p:cNvSpPr>
            <a:spLocks noGrp="1"/>
          </p:cNvSpPr>
          <p:nvPr>
            <p:ph type="title"/>
          </p:nvPr>
        </p:nvSpPr>
        <p:spPr>
          <a:xfrm>
            <a:off x="466722" y="586855"/>
            <a:ext cx="3201366" cy="3387497"/>
          </a:xfrm>
        </p:spPr>
        <p:txBody>
          <a:bodyPr anchor="b">
            <a:normAutofit/>
          </a:bodyPr>
          <a:lstStyle/>
          <a:p>
            <a:pPr algn="r"/>
            <a:r>
              <a:rPr lang="en-ID" sz="4000">
                <a:solidFill>
                  <a:srgbClr val="FFFFFF"/>
                </a:solidFill>
              </a:rPr>
              <a:t>Cross-Site Request Forgery (CSRF)</a:t>
            </a:r>
          </a:p>
        </p:txBody>
      </p:sp>
      <p:sp>
        <p:nvSpPr>
          <p:cNvPr id="3" name="Content Placeholder 2">
            <a:extLst>
              <a:ext uri="{FF2B5EF4-FFF2-40B4-BE49-F238E27FC236}">
                <a16:creationId xmlns:a16="http://schemas.microsoft.com/office/drawing/2014/main" id="{E807B8E1-A8FF-94DC-382F-D1E6A4DD9380}"/>
              </a:ext>
            </a:extLst>
          </p:cNvPr>
          <p:cNvSpPr>
            <a:spLocks noGrp="1"/>
          </p:cNvSpPr>
          <p:nvPr>
            <p:ph idx="1"/>
          </p:nvPr>
        </p:nvSpPr>
        <p:spPr>
          <a:xfrm>
            <a:off x="4810259" y="649480"/>
            <a:ext cx="6555347" cy="5546047"/>
          </a:xfrm>
        </p:spPr>
        <p:txBody>
          <a:bodyPr anchor="ctr">
            <a:normAutofit/>
          </a:bodyPr>
          <a:lstStyle/>
          <a:p>
            <a:r>
              <a:rPr lang="en-ID" sz="2000"/>
              <a:t>Serangan eksploitasi web yang membuat pengguna tanpa sadar mengirim sebuah permintaan atau request ke suatu website melalui website yang sedang digunakan saat itu.</a:t>
            </a:r>
          </a:p>
          <a:p>
            <a:r>
              <a:rPr lang="en-ID" sz="2000"/>
              <a:t>Dari situ aplikasi web akan mengeksekusi request tersebut yang sebenarnya bukan keinginan dari pengguna. </a:t>
            </a:r>
          </a:p>
          <a:p>
            <a:r>
              <a:rPr lang="en-ID" sz="2000"/>
              <a:t>Oknum yang tidak bertanggung jawab ini biasanya menyematkan link pada sebuah gambar atau yang lain. Jika tidak sengaja mengklik, maka akan dibawa pada sebuah web yang mengandung malicious code atau kode berbahaya.</a:t>
            </a:r>
          </a:p>
          <a:p>
            <a:r>
              <a:rPr lang="en-ID" sz="2000"/>
              <a:t>Kode ini dirancang sedemikian rupa sehingga pengguna tidak perlu lagi melakukan aksi lanjutan agar CSRF berhasil karena hanya membutuhkan satu kali klik saja. CSRF juga sering disebut </a:t>
            </a:r>
            <a:r>
              <a:rPr lang="en-ID" sz="2000" b="1" i="1" u="sng"/>
              <a:t>One Click Attack</a:t>
            </a:r>
            <a:r>
              <a:rPr lang="en-ID" sz="2000"/>
              <a:t>.</a:t>
            </a:r>
          </a:p>
        </p:txBody>
      </p:sp>
    </p:spTree>
    <p:extLst>
      <p:ext uri="{BB962C8B-B14F-4D97-AF65-F5344CB8AC3E}">
        <p14:creationId xmlns:p14="http://schemas.microsoft.com/office/powerpoint/2010/main" val="23202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Kabel ethernet tersambung ke patch jaringan">
            <a:extLst>
              <a:ext uri="{FF2B5EF4-FFF2-40B4-BE49-F238E27FC236}">
                <a16:creationId xmlns:a16="http://schemas.microsoft.com/office/drawing/2014/main" id="{ABDE4AFE-27E5-832A-D4DC-1357961CED29}"/>
              </a:ext>
            </a:extLst>
          </p:cNvPr>
          <p:cNvPicPr>
            <a:picLocks noChangeAspect="1"/>
          </p:cNvPicPr>
          <p:nvPr/>
        </p:nvPicPr>
        <p:blipFill rotWithShape="1">
          <a:blip r:embed="rId2"/>
          <a:srcRect t="28652" b="15098"/>
          <a:stretch/>
        </p:blipFill>
        <p:spPr>
          <a:xfrm>
            <a:off x="1" y="1"/>
            <a:ext cx="12192000" cy="6857999"/>
          </a:xfrm>
          <a:prstGeom prst="rect">
            <a:avLst/>
          </a:prstGeom>
        </p:spPr>
      </p:pic>
      <p:sp useBgFill="1">
        <p:nvSpPr>
          <p:cNvPr id="19"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E824B94-2259-84E3-5C2B-DF2B736C00F6}"/>
              </a:ext>
            </a:extLst>
          </p:cNvPr>
          <p:cNvSpPr>
            <a:spLocks noGrp="1"/>
          </p:cNvSpPr>
          <p:nvPr>
            <p:ph type="title"/>
          </p:nvPr>
        </p:nvSpPr>
        <p:spPr>
          <a:xfrm>
            <a:off x="1037809" y="1071350"/>
            <a:ext cx="4775162" cy="1339382"/>
          </a:xfrm>
        </p:spPr>
        <p:txBody>
          <a:bodyPr>
            <a:normAutofit/>
          </a:bodyPr>
          <a:lstStyle/>
          <a:p>
            <a:pPr algn="ctr"/>
            <a:r>
              <a:rPr lang="en-US" sz="3600"/>
              <a:t>Hosting dan Infrastruktur</a:t>
            </a:r>
          </a:p>
        </p:txBody>
      </p:sp>
      <p:sp>
        <p:nvSpPr>
          <p:cNvPr id="2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308E77A1-74B5-AE4D-7ACC-3E1F42442DD8}"/>
              </a:ext>
            </a:extLst>
          </p:cNvPr>
          <p:cNvSpPr>
            <a:spLocks noGrp="1"/>
          </p:cNvSpPr>
          <p:nvPr>
            <p:ph idx="1"/>
          </p:nvPr>
        </p:nvSpPr>
        <p:spPr>
          <a:xfrm>
            <a:off x="1189319" y="2547257"/>
            <a:ext cx="4458446" cy="3109740"/>
          </a:xfrm>
        </p:spPr>
        <p:txBody>
          <a:bodyPr anchor="ctr">
            <a:normAutofit/>
          </a:bodyPr>
          <a:lstStyle/>
          <a:p>
            <a:r>
              <a:rPr lang="en-US" sz="2000"/>
              <a:t>Situs web dan aplikasi web perlu diletakkan (di-host) di server sehingga dapat diakses melalui Internet.</a:t>
            </a:r>
          </a:p>
          <a:p>
            <a:r>
              <a:rPr lang="en-US" sz="2000"/>
              <a:t>Hosting</a:t>
            </a:r>
          </a:p>
          <a:p>
            <a:r>
              <a:rPr lang="en-US" sz="2000"/>
              <a:t>Cloud Infrastruktur</a:t>
            </a:r>
            <a:endParaRPr sz="2000"/>
          </a:p>
        </p:txBody>
      </p:sp>
    </p:spTree>
    <p:extLst>
      <p:ext uri="{BB962C8B-B14F-4D97-AF65-F5344CB8AC3E}">
        <p14:creationId xmlns:p14="http://schemas.microsoft.com/office/powerpoint/2010/main" val="422812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599F6-C46D-9C64-7422-B4B9A7FD402F}"/>
              </a:ext>
            </a:extLst>
          </p:cNvPr>
          <p:cNvSpPr>
            <a:spLocks noGrp="1"/>
          </p:cNvSpPr>
          <p:nvPr>
            <p:ph type="title"/>
          </p:nvPr>
        </p:nvSpPr>
        <p:spPr>
          <a:xfrm>
            <a:off x="7531610" y="365125"/>
            <a:ext cx="3822189" cy="1899912"/>
          </a:xfrm>
        </p:spPr>
        <p:txBody>
          <a:bodyPr>
            <a:normAutofit/>
          </a:bodyPr>
          <a:lstStyle/>
          <a:p>
            <a:r>
              <a:rPr lang="en-US" sz="4000"/>
              <a:t>Yang kita pelajari</a:t>
            </a:r>
          </a:p>
        </p:txBody>
      </p:sp>
      <p:pic>
        <p:nvPicPr>
          <p:cNvPr id="5" name="Picture 4" descr="Panel ruang server yang bersinar">
            <a:extLst>
              <a:ext uri="{FF2B5EF4-FFF2-40B4-BE49-F238E27FC236}">
                <a16:creationId xmlns:a16="http://schemas.microsoft.com/office/drawing/2014/main" id="{1EB8DC56-D9E1-FEA4-1BAC-78F720259660}"/>
              </a:ext>
            </a:extLst>
          </p:cNvPr>
          <p:cNvPicPr>
            <a:picLocks noChangeAspect="1"/>
          </p:cNvPicPr>
          <p:nvPr/>
        </p:nvPicPr>
        <p:blipFill rotWithShape="1">
          <a:blip r:embed="rId2"/>
          <a:srcRect l="12877" r="19609"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73C1075E-4917-8B1F-99FE-12B42AEB434F}"/>
              </a:ext>
            </a:extLst>
          </p:cNvPr>
          <p:cNvSpPr>
            <a:spLocks noGrp="1"/>
          </p:cNvSpPr>
          <p:nvPr>
            <p:ph idx="1"/>
          </p:nvPr>
        </p:nvSpPr>
        <p:spPr>
          <a:xfrm>
            <a:off x="7531610" y="2434201"/>
            <a:ext cx="3822189" cy="3742762"/>
          </a:xfrm>
        </p:spPr>
        <p:txBody>
          <a:bodyPr>
            <a:normAutofit/>
          </a:bodyPr>
          <a:lstStyle/>
          <a:p>
            <a:r>
              <a:rPr lang="en-US" sz="2000"/>
              <a:t>Infrastruktur</a:t>
            </a:r>
          </a:p>
          <a:p>
            <a:pPr lvl="1"/>
            <a:r>
              <a:rPr lang="en-US" sz="2000"/>
              <a:t>Web Server</a:t>
            </a:r>
          </a:p>
          <a:p>
            <a:pPr lvl="2"/>
            <a:r>
              <a:rPr lang="en-US"/>
              <a:t>NGINX, Apache, IIS</a:t>
            </a:r>
          </a:p>
          <a:p>
            <a:pPr lvl="1"/>
            <a:r>
              <a:rPr lang="en-US" sz="2000"/>
              <a:t>Server Side Programming</a:t>
            </a:r>
          </a:p>
          <a:p>
            <a:pPr lvl="2"/>
            <a:r>
              <a:rPr lang="en-US"/>
              <a:t>PHP</a:t>
            </a:r>
          </a:p>
          <a:p>
            <a:pPr lvl="1"/>
            <a:r>
              <a:rPr lang="en-US" sz="2000"/>
              <a:t>Sistem Database</a:t>
            </a:r>
          </a:p>
          <a:p>
            <a:pPr lvl="2"/>
            <a:r>
              <a:rPr lang="en-US"/>
              <a:t>MySQL Server</a:t>
            </a:r>
          </a:p>
          <a:p>
            <a:endParaRPr lang="en-ID" sz="2000"/>
          </a:p>
        </p:txBody>
      </p:sp>
    </p:spTree>
    <p:extLst>
      <p:ext uri="{BB962C8B-B14F-4D97-AF65-F5344CB8AC3E}">
        <p14:creationId xmlns:p14="http://schemas.microsoft.com/office/powerpoint/2010/main" val="370727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18FF93-08F9-F0ED-7BC8-A28AC27530D9}"/>
              </a:ext>
            </a:extLst>
          </p:cNvPr>
          <p:cNvSpPr>
            <a:spLocks noGrp="1"/>
          </p:cNvSpPr>
          <p:nvPr>
            <p:ph type="title"/>
          </p:nvPr>
        </p:nvSpPr>
        <p:spPr>
          <a:xfrm>
            <a:off x="818984" y="4230093"/>
            <a:ext cx="4150581" cy="1800165"/>
          </a:xfrm>
        </p:spPr>
        <p:txBody>
          <a:bodyPr anchor="t">
            <a:normAutofit/>
          </a:bodyPr>
          <a:lstStyle/>
          <a:p>
            <a:pPr algn="r"/>
            <a:r>
              <a:rPr lang="en-US" sz="4000"/>
              <a:t>Infrastruktur Stack</a:t>
            </a:r>
          </a:p>
        </p:txBody>
      </p:sp>
      <p:pic>
        <p:nvPicPr>
          <p:cNvPr id="7" name="Picture 6" descr="A close-up of a computer&#10;&#10;Description automatically generated">
            <a:extLst>
              <a:ext uri="{FF2B5EF4-FFF2-40B4-BE49-F238E27FC236}">
                <a16:creationId xmlns:a16="http://schemas.microsoft.com/office/drawing/2014/main" id="{8668D716-8F89-0B84-2ADE-785127776408}"/>
              </a:ext>
            </a:extLst>
          </p:cNvPr>
          <p:cNvPicPr>
            <a:picLocks noChangeAspect="1"/>
          </p:cNvPicPr>
          <p:nvPr/>
        </p:nvPicPr>
        <p:blipFill>
          <a:blip r:embed="rId2"/>
          <a:stretch>
            <a:fillRect/>
          </a:stretch>
        </p:blipFill>
        <p:spPr>
          <a:xfrm>
            <a:off x="556592" y="889864"/>
            <a:ext cx="11139778" cy="2589996"/>
          </a:xfrm>
          <a:prstGeom prst="rect">
            <a:avLst/>
          </a:prstGeom>
        </p:spPr>
      </p:pic>
      <p:sp>
        <p:nvSpPr>
          <p:cNvPr id="3" name="Content Placeholder 2">
            <a:extLst>
              <a:ext uri="{FF2B5EF4-FFF2-40B4-BE49-F238E27FC236}">
                <a16:creationId xmlns:a16="http://schemas.microsoft.com/office/drawing/2014/main" id="{D356DCF8-7C95-FA5E-684C-B7F1C5D738FC}"/>
              </a:ext>
            </a:extLst>
          </p:cNvPr>
          <p:cNvSpPr>
            <a:spLocks noGrp="1"/>
          </p:cNvSpPr>
          <p:nvPr>
            <p:ph idx="1"/>
          </p:nvPr>
        </p:nvSpPr>
        <p:spPr>
          <a:xfrm>
            <a:off x="5397051" y="3142822"/>
            <a:ext cx="6235268" cy="2887435"/>
          </a:xfrm>
        </p:spPr>
        <p:txBody>
          <a:bodyPr anchor="t">
            <a:noAutofit/>
          </a:bodyPr>
          <a:lstStyle/>
          <a:p>
            <a:r>
              <a:rPr lang="en-US" sz="1800"/>
              <a:t>XAMPP</a:t>
            </a:r>
          </a:p>
          <a:p>
            <a:pPr lvl="1"/>
            <a:r>
              <a:rPr lang="en-US" sz="1800"/>
              <a:t>https://www.apachefriends.org/download.html</a:t>
            </a:r>
          </a:p>
          <a:p>
            <a:r>
              <a:rPr lang="en-US" sz="1800"/>
              <a:t>MAMP</a:t>
            </a:r>
          </a:p>
          <a:p>
            <a:pPr lvl="1"/>
            <a:r>
              <a:rPr lang="en-US" sz="1800"/>
              <a:t>https://www.mamp.info/en/downloads/</a:t>
            </a:r>
          </a:p>
          <a:p>
            <a:r>
              <a:rPr lang="en-US" sz="1800"/>
              <a:t>Laragon</a:t>
            </a:r>
          </a:p>
          <a:p>
            <a:pPr lvl="1"/>
            <a:r>
              <a:rPr lang="en-US" sz="1800"/>
              <a:t>https://laragon.org/download/index.html</a:t>
            </a:r>
          </a:p>
          <a:p>
            <a:r>
              <a:rPr lang="en-US" sz="1800"/>
              <a:t>Herd</a:t>
            </a:r>
          </a:p>
          <a:p>
            <a:pPr lvl="1"/>
            <a:r>
              <a:rPr lang="en-US" sz="1800"/>
              <a:t>https://herd.laravel.com/</a:t>
            </a:r>
          </a:p>
        </p:txBody>
      </p:sp>
      <p:sp>
        <p:nvSpPr>
          <p:cNvPr id="19" name="Rectangle 1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51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 name="Picture 6">
            <a:extLst>
              <a:ext uri="{FF2B5EF4-FFF2-40B4-BE49-F238E27FC236}">
                <a16:creationId xmlns:a16="http://schemas.microsoft.com/office/drawing/2014/main" id="{FC592F90-112F-209F-5E8B-7E9941AAB44B}"/>
              </a:ext>
            </a:extLst>
          </p:cNvPr>
          <p:cNvPicPr>
            <a:picLocks noChangeAspect="1"/>
          </p:cNvPicPr>
          <p:nvPr/>
        </p:nvPicPr>
        <p:blipFill rotWithShape="1">
          <a:blip r:embed="rId2">
            <a:duotone>
              <a:schemeClr val="accent1">
                <a:shade val="45000"/>
                <a:satMod val="135000"/>
              </a:schemeClr>
              <a:prstClr val="white"/>
            </a:duotone>
            <a:alphaModFix amt="35000"/>
          </a:blip>
          <a:srcRect t="8753" b="11741"/>
          <a:stretch/>
        </p:blipFill>
        <p:spPr>
          <a:xfrm>
            <a:off x="20" y="10"/>
            <a:ext cx="12191981" cy="6857989"/>
          </a:xfrm>
          <a:prstGeom prst="rect">
            <a:avLst/>
          </a:prstGeom>
        </p:spPr>
      </p:pic>
      <p:sp>
        <p:nvSpPr>
          <p:cNvPr id="4" name="Title 3">
            <a:extLst>
              <a:ext uri="{FF2B5EF4-FFF2-40B4-BE49-F238E27FC236}">
                <a16:creationId xmlns:a16="http://schemas.microsoft.com/office/drawing/2014/main" id="{96154860-4516-9E41-6542-1CB9AB272862}"/>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8000">
                <a:solidFill>
                  <a:srgbClr val="FFFFFF"/>
                </a:solidFill>
              </a:rPr>
              <a:t>Pengenalan PHP</a:t>
            </a:r>
          </a:p>
        </p:txBody>
      </p:sp>
      <p:sp>
        <p:nvSpPr>
          <p:cNvPr id="5" name="Text Placeholder 4">
            <a:extLst>
              <a:ext uri="{FF2B5EF4-FFF2-40B4-BE49-F238E27FC236}">
                <a16:creationId xmlns:a16="http://schemas.microsoft.com/office/drawing/2014/main" id="{06E7C0B8-DEC5-EFDA-FA4B-49B192F395FE}"/>
              </a:ext>
            </a:extLst>
          </p:cNvPr>
          <p:cNvSpPr>
            <a:spLocks noGrp="1"/>
          </p:cNvSpPr>
          <p:nvPr>
            <p:ph type="body" idx="1"/>
          </p:nvPr>
        </p:nvSpPr>
        <p:spPr>
          <a:xfrm>
            <a:off x="1256275" y="5098254"/>
            <a:ext cx="9679449" cy="750259"/>
          </a:xfrm>
        </p:spPr>
        <p:txBody>
          <a:bodyPr vert="horz" lIns="91440" tIns="45720" rIns="91440" bIns="45720" rtlCol="0" anchor="ctr">
            <a:normAutofit/>
          </a:bodyPr>
          <a:lstStyle/>
          <a:p>
            <a:endParaRPr lang="en-US" sz="2000">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70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641B4A-CD06-5DCF-F180-8841035D261C}"/>
              </a:ext>
            </a:extLst>
          </p:cNvPr>
          <p:cNvSpPr>
            <a:spLocks noGrp="1"/>
          </p:cNvSpPr>
          <p:nvPr>
            <p:ph type="title"/>
          </p:nvPr>
        </p:nvSpPr>
        <p:spPr>
          <a:xfrm>
            <a:off x="1043631" y="809898"/>
            <a:ext cx="9942716" cy="1554480"/>
          </a:xfrm>
        </p:spPr>
        <p:txBody>
          <a:bodyPr anchor="ctr">
            <a:normAutofit/>
          </a:bodyPr>
          <a:lstStyle/>
          <a:p>
            <a:r>
              <a:rPr lang="en-US" sz="4800"/>
              <a:t>Pengenalan PHP</a:t>
            </a:r>
          </a:p>
        </p:txBody>
      </p:sp>
      <p:sp>
        <p:nvSpPr>
          <p:cNvPr id="5" name="Content Placeholder 4">
            <a:extLst>
              <a:ext uri="{FF2B5EF4-FFF2-40B4-BE49-F238E27FC236}">
                <a16:creationId xmlns:a16="http://schemas.microsoft.com/office/drawing/2014/main" id="{0533F807-B203-238C-2378-F3720CCA0586}"/>
              </a:ext>
            </a:extLst>
          </p:cNvPr>
          <p:cNvSpPr>
            <a:spLocks noGrp="1"/>
          </p:cNvSpPr>
          <p:nvPr>
            <p:ph idx="1"/>
          </p:nvPr>
        </p:nvSpPr>
        <p:spPr>
          <a:xfrm>
            <a:off x="1045028" y="3017522"/>
            <a:ext cx="9941319" cy="3124658"/>
          </a:xfrm>
        </p:spPr>
        <p:txBody>
          <a:bodyPr anchor="ctr">
            <a:normAutofit/>
          </a:bodyPr>
          <a:lstStyle/>
          <a:p>
            <a:r>
              <a:rPr lang="en-ID" sz="2200"/>
              <a:t>PHP singkatan dari PHP : Hypertext Preprocessor</a:t>
            </a:r>
          </a:p>
          <a:p>
            <a:r>
              <a:rPr lang="en-ID" sz="2200"/>
              <a:t>PHP banyak digunakan sebagai bahasa pemrograman yang dikhususkan untuk web development</a:t>
            </a:r>
          </a:p>
          <a:p>
            <a:r>
              <a:rPr lang="en-ID" sz="2200"/>
              <a:t>PHP sangat mudah digunakan dan banyak sekali diadopsi oleh programmer web</a:t>
            </a:r>
          </a:p>
          <a:p>
            <a:r>
              <a:rPr lang="en-ID" sz="2200"/>
              <a:t>Bahkan hampir mayoritas kebanyakan web di dunia dibuat menggunakan PHP</a:t>
            </a:r>
          </a:p>
          <a:p>
            <a:r>
              <a:rPr lang="en-ID" sz="2200"/>
              <a:t>PHP pertama kali dibuat oleh Rasmus Lerdorf pada tahun 1995</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46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4EB1B-17C7-F682-7B96-CAC364A89FBC}"/>
              </a:ext>
            </a:extLst>
          </p:cNvPr>
          <p:cNvSpPr>
            <a:spLocks noGrp="1"/>
          </p:cNvSpPr>
          <p:nvPr>
            <p:ph type="title"/>
          </p:nvPr>
        </p:nvSpPr>
        <p:spPr>
          <a:xfrm>
            <a:off x="1043631" y="809898"/>
            <a:ext cx="9942716" cy="1554480"/>
          </a:xfrm>
        </p:spPr>
        <p:txBody>
          <a:bodyPr anchor="ctr">
            <a:normAutofit/>
          </a:bodyPr>
          <a:lstStyle/>
          <a:p>
            <a:r>
              <a:rPr lang="en-ID" sz="4800"/>
              <a:t>Open Source</a:t>
            </a:r>
          </a:p>
        </p:txBody>
      </p:sp>
      <p:sp>
        <p:nvSpPr>
          <p:cNvPr id="3" name="Content Placeholder 2">
            <a:extLst>
              <a:ext uri="{FF2B5EF4-FFF2-40B4-BE49-F238E27FC236}">
                <a16:creationId xmlns:a16="http://schemas.microsoft.com/office/drawing/2014/main" id="{8F32284D-DBC7-A70D-62B3-F89B1818AE93}"/>
              </a:ext>
            </a:extLst>
          </p:cNvPr>
          <p:cNvSpPr>
            <a:spLocks noGrp="1"/>
          </p:cNvSpPr>
          <p:nvPr>
            <p:ph idx="1"/>
          </p:nvPr>
        </p:nvSpPr>
        <p:spPr>
          <a:xfrm>
            <a:off x="1045028" y="3017522"/>
            <a:ext cx="9941319" cy="3124658"/>
          </a:xfrm>
        </p:spPr>
        <p:txBody>
          <a:bodyPr anchor="ctr">
            <a:normAutofit/>
          </a:bodyPr>
          <a:lstStyle/>
          <a:p>
            <a:r>
              <a:rPr lang="en-ID" sz="2400"/>
              <a:t>PHP adalah bahasa pemrograman yang opensource</a:t>
            </a:r>
          </a:p>
          <a:p>
            <a:r>
              <a:rPr lang="en-ID" sz="2400"/>
              <a:t>Kita bisa download PHP di website php.net</a:t>
            </a:r>
          </a:p>
          <a:p>
            <a:r>
              <a:rPr lang="en-ID" sz="2400"/>
              <a:t>Atau bisa liat source code nya di halaman github php https://github.com/php/php-src </a:t>
            </a:r>
          </a:p>
          <a:p>
            <a:r>
              <a:rPr lang="en-ID" sz="2400"/>
              <a:t>Selain open source, PHP juga free untuk digunakan, sehingga tidak ada biaya yang harus kita keluarkan untuk menggunakan PHP</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45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267E9C6D-CC09-20FC-DD06-6630AAF291E6}"/>
              </a:ext>
            </a:extLst>
          </p:cNvPr>
          <p:cNvPicPr>
            <a:picLocks noChangeAspect="1"/>
          </p:cNvPicPr>
          <p:nvPr/>
        </p:nvPicPr>
        <p:blipFill>
          <a:blip r:embed="rId2"/>
          <a:stretch>
            <a:fillRect/>
          </a:stretch>
        </p:blipFill>
        <p:spPr>
          <a:xfrm>
            <a:off x="643467" y="1675684"/>
            <a:ext cx="10905066" cy="471643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00B873F9-D76C-E492-84D5-BCBB7BCD5199}"/>
              </a:ext>
            </a:extLst>
          </p:cNvPr>
          <p:cNvSpPr/>
          <p:nvPr/>
        </p:nvSpPr>
        <p:spPr>
          <a:xfrm>
            <a:off x="537663" y="5868882"/>
            <a:ext cx="11102402" cy="61783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92A397CD-5380-8AB7-31B5-2595364E8F53}"/>
              </a:ext>
            </a:extLst>
          </p:cNvPr>
          <p:cNvSpPr txBox="1"/>
          <p:nvPr/>
        </p:nvSpPr>
        <p:spPr>
          <a:xfrm>
            <a:off x="2307839" y="512759"/>
            <a:ext cx="7500551" cy="800219"/>
          </a:xfrm>
          <a:prstGeom prst="rect">
            <a:avLst/>
          </a:prstGeom>
          <a:noFill/>
        </p:spPr>
        <p:txBody>
          <a:bodyPr wrap="square">
            <a:spAutoFit/>
          </a:bodyPr>
          <a:lstStyle/>
          <a:p>
            <a:pPr algn="ctr"/>
            <a:r>
              <a:rPr lang="en-ID" sz="2800">
                <a:solidFill>
                  <a:schemeClr val="accent1">
                    <a:lumMod val="75000"/>
                  </a:schemeClr>
                </a:solidFill>
              </a:rPr>
              <a:t>TIOBE Programming Community Index 2023</a:t>
            </a:r>
          </a:p>
          <a:p>
            <a:pPr algn="ctr"/>
            <a:r>
              <a:rPr lang="en-ID"/>
              <a:t>https://www.tiobe.com/tiobe-index/</a:t>
            </a:r>
            <a:endParaRPr/>
          </a:p>
        </p:txBody>
      </p:sp>
    </p:spTree>
    <p:extLst>
      <p:ext uri="{BB962C8B-B14F-4D97-AF65-F5344CB8AC3E}">
        <p14:creationId xmlns:p14="http://schemas.microsoft.com/office/powerpoint/2010/main" val="238137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4EB1B-17C7-F682-7B96-CAC364A89FBC}"/>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Proses Development PHP</a:t>
            </a:r>
          </a:p>
        </p:txBody>
      </p:sp>
      <p:grpSp>
        <p:nvGrpSpPr>
          <p:cNvPr id="1033" name="Group 10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34" name="Rectangle 10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8" name="Rectangle 10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5E35F4B-22B0-28BF-D2B8-68F9C923E6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22492" y="1099642"/>
            <a:ext cx="5536001" cy="459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2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B50B3-412B-AE09-DA4E-080B321D911A}"/>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a:t>Web Programming?</a:t>
            </a:r>
          </a:p>
        </p:txBody>
      </p:sp>
      <p:sp>
        <p:nvSpPr>
          <p:cNvPr id="3" name="Content Placeholder 2">
            <a:extLst>
              <a:ext uri="{FF2B5EF4-FFF2-40B4-BE49-F238E27FC236}">
                <a16:creationId xmlns:a16="http://schemas.microsoft.com/office/drawing/2014/main" id="{26EE5CFF-F3E2-9949-1D43-2DFBDA54BF0F}"/>
              </a:ext>
            </a:extLst>
          </p:cNvPr>
          <p:cNvSpPr>
            <a:spLocks noGrp="1"/>
          </p:cNvSpPr>
          <p:nvPr>
            <p:ph type="body" idx="1"/>
          </p:nvPr>
        </p:nvSpPr>
        <p:spPr>
          <a:xfrm>
            <a:off x="6367461" y="4072045"/>
            <a:ext cx="4984813" cy="2057289"/>
          </a:xfrm>
          <a:noFill/>
        </p:spPr>
        <p:txBody>
          <a:bodyPr vert="horz" lIns="91440" tIns="45720" rIns="91440" bIns="45720" rtlCol="0">
            <a:normAutofit/>
          </a:bodyPr>
          <a:lstStyle/>
          <a:p>
            <a:r>
              <a:rPr lang="en-US">
                <a:solidFill>
                  <a:schemeClr val="tx1"/>
                </a:solidFill>
              </a:rPr>
              <a:t>Pemrograman Berbasis Web adalah proses mengembangkan aplikasi berbasis web.</a:t>
            </a:r>
          </a:p>
        </p:txBody>
      </p:sp>
      <p:pic>
        <p:nvPicPr>
          <p:cNvPr id="5" name="Picture 4" descr="Skrip komputer di layar">
            <a:extLst>
              <a:ext uri="{FF2B5EF4-FFF2-40B4-BE49-F238E27FC236}">
                <a16:creationId xmlns:a16="http://schemas.microsoft.com/office/drawing/2014/main" id="{EE398BBD-4993-C95F-475F-C2107FBB3025}"/>
              </a:ext>
            </a:extLst>
          </p:cNvPr>
          <p:cNvPicPr>
            <a:picLocks noChangeAspect="1"/>
          </p:cNvPicPr>
          <p:nvPr/>
        </p:nvPicPr>
        <p:blipFill rotWithShape="1">
          <a:blip r:embed="rId2"/>
          <a:srcRect l="887" r="40659" b="-1"/>
          <a:stretch/>
        </p:blipFill>
        <p:spPr>
          <a:xfrm>
            <a:off x="1" y="10"/>
            <a:ext cx="6005512" cy="6857990"/>
          </a:xfrm>
          <a:prstGeom prst="rect">
            <a:avLst/>
          </a:prstGeom>
        </p:spPr>
      </p:pic>
    </p:spTree>
    <p:extLst>
      <p:ext uri="{BB962C8B-B14F-4D97-AF65-F5344CB8AC3E}">
        <p14:creationId xmlns:p14="http://schemas.microsoft.com/office/powerpoint/2010/main" val="4120498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7E61F8-500D-0D00-AB16-771F172AFE7A}"/>
              </a:ext>
            </a:extLst>
          </p:cNvPr>
          <p:cNvSpPr>
            <a:spLocks noGrp="1"/>
          </p:cNvSpPr>
          <p:nvPr>
            <p:ph type="title"/>
          </p:nvPr>
        </p:nvSpPr>
        <p:spPr>
          <a:xfrm>
            <a:off x="1043631" y="809898"/>
            <a:ext cx="9942716" cy="1554480"/>
          </a:xfrm>
        </p:spPr>
        <p:txBody>
          <a:bodyPr anchor="ctr">
            <a:normAutofit/>
          </a:bodyPr>
          <a:lstStyle/>
          <a:p>
            <a:r>
              <a:rPr lang="en-ID" sz="4800"/>
              <a:t>Apa yang Bisa Dibuat Menggunakan PHP?</a:t>
            </a:r>
          </a:p>
        </p:txBody>
      </p:sp>
      <p:sp>
        <p:nvSpPr>
          <p:cNvPr id="3" name="Content Placeholder 2">
            <a:extLst>
              <a:ext uri="{FF2B5EF4-FFF2-40B4-BE49-F238E27FC236}">
                <a16:creationId xmlns:a16="http://schemas.microsoft.com/office/drawing/2014/main" id="{ABE34CCC-A8E9-7681-FEC1-2906F07CAA9D}"/>
              </a:ext>
            </a:extLst>
          </p:cNvPr>
          <p:cNvSpPr>
            <a:spLocks noGrp="1"/>
          </p:cNvSpPr>
          <p:nvPr>
            <p:ph idx="1"/>
          </p:nvPr>
        </p:nvSpPr>
        <p:spPr>
          <a:xfrm>
            <a:off x="1045028" y="3017522"/>
            <a:ext cx="9941319" cy="3124658"/>
          </a:xfrm>
        </p:spPr>
        <p:txBody>
          <a:bodyPr anchor="ctr">
            <a:normAutofit/>
          </a:bodyPr>
          <a:lstStyle/>
          <a:p>
            <a:r>
              <a:rPr lang="en-ID" sz="2400"/>
              <a:t>Server-side scripting. Ini adalah salah satu fokus utama web, untuk membuat aplikasi server side. Biasanya digunakan sebagai aplikasi web menggunakan bantuan web server, dan kita bisa melihat output aplikasi menggunakan web browser (Internet Explorer, Chrome, Firefox, dan lain-lain)</a:t>
            </a:r>
          </a:p>
          <a:p>
            <a:r>
              <a:rPr lang="en-ID" sz="2400"/>
              <a:t>Command line scripting. PHP juga bisa digunakan untuk membuat program berbasis command line, tanpa harus menggunakan web server</a:t>
            </a:r>
          </a:p>
          <a:p>
            <a:r>
              <a:rPr lang="en-ID" sz="2400"/>
              <a:t>Desktop application, walaupun jarang digunakan, tapi PHP juga bisa digunakan untuk membuat aplikasi desktop menggunakan PHP-GTK</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983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6315-AFF3-45CA-B93B-E90EE0498937}"/>
              </a:ext>
            </a:extLst>
          </p:cNvPr>
          <p:cNvSpPr>
            <a:spLocks noGrp="1"/>
          </p:cNvSpPr>
          <p:nvPr>
            <p:ph type="title"/>
          </p:nvPr>
        </p:nvSpPr>
        <p:spPr/>
        <p:txBody>
          <a:bodyPr/>
          <a:lstStyle/>
          <a:p>
            <a:r>
              <a:rPr lang="en-US"/>
              <a:t>Materi PHP dari Programmer Zaman Now</a:t>
            </a:r>
            <a:endParaRPr/>
          </a:p>
        </p:txBody>
      </p:sp>
      <p:sp>
        <p:nvSpPr>
          <p:cNvPr id="3" name="Content Placeholder 2">
            <a:extLst>
              <a:ext uri="{FF2B5EF4-FFF2-40B4-BE49-F238E27FC236}">
                <a16:creationId xmlns:a16="http://schemas.microsoft.com/office/drawing/2014/main" id="{17E0D33C-0171-4A81-6AE0-EA3B321DE8A2}"/>
              </a:ext>
            </a:extLst>
          </p:cNvPr>
          <p:cNvSpPr>
            <a:spLocks noGrp="1"/>
          </p:cNvSpPr>
          <p:nvPr>
            <p:ph idx="1"/>
          </p:nvPr>
        </p:nvSpPr>
        <p:spPr/>
        <p:txBody>
          <a:bodyPr/>
          <a:lstStyle/>
          <a:p>
            <a:r>
              <a:rPr lang="en-ID"/>
              <a:t>Eko Kurniawan Khannedy</a:t>
            </a:r>
          </a:p>
          <a:p>
            <a:r>
              <a:rPr lang="en-ID"/>
              <a:t>https://docs.google.com/presentation/d/1pV0YWsL61uEHraA0vTVSbxNTtGyVnbev60sIVkqURFs/edit#slide=id.p</a:t>
            </a:r>
            <a:endParaRPr/>
          </a:p>
        </p:txBody>
      </p:sp>
    </p:spTree>
    <p:extLst>
      <p:ext uri="{BB962C8B-B14F-4D97-AF65-F5344CB8AC3E}">
        <p14:creationId xmlns:p14="http://schemas.microsoft.com/office/powerpoint/2010/main" val="77073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9D232C-495E-1936-E864-CDE041E1CD03}"/>
              </a:ext>
            </a:extLst>
          </p:cNvPr>
          <p:cNvSpPr>
            <a:spLocks noGrp="1"/>
          </p:cNvSpPr>
          <p:nvPr>
            <p:ph type="title"/>
          </p:nvPr>
        </p:nvSpPr>
        <p:spPr>
          <a:xfrm>
            <a:off x="6257089" y="891540"/>
            <a:ext cx="5224523" cy="1578308"/>
          </a:xfrm>
        </p:spPr>
        <p:txBody>
          <a:bodyPr>
            <a:normAutofit/>
          </a:bodyPr>
          <a:lstStyle/>
          <a:p>
            <a:r>
              <a:rPr lang="en-US" sz="3400"/>
              <a:t>Komponen Utama Pemrograman Berbasis Web</a:t>
            </a:r>
          </a:p>
        </p:txBody>
      </p:sp>
      <p:pic>
        <p:nvPicPr>
          <p:cNvPr id="14" name="Picture 6" descr="Bulatan yang terbentuk dari mesh dan simpul">
            <a:extLst>
              <a:ext uri="{FF2B5EF4-FFF2-40B4-BE49-F238E27FC236}">
                <a16:creationId xmlns:a16="http://schemas.microsoft.com/office/drawing/2014/main" id="{44CED452-8FD0-02D0-BDB0-F1101CA8F316}"/>
              </a:ext>
            </a:extLst>
          </p:cNvPr>
          <p:cNvPicPr>
            <a:picLocks noChangeAspect="1"/>
          </p:cNvPicPr>
          <p:nvPr/>
        </p:nvPicPr>
        <p:blipFill rotWithShape="1">
          <a:blip r:embed="rId2"/>
          <a:srcRect l="14573" r="2" b="2"/>
          <a:stretch/>
        </p:blipFill>
        <p:spPr>
          <a:xfrm>
            <a:off x="-1" y="891540"/>
            <a:ext cx="5776079" cy="5071110"/>
          </a:xfrm>
          <a:prstGeom prst="rect">
            <a:avLst/>
          </a:prstGeom>
          <a:effectLst>
            <a:outerShdw blurRad="406400" dist="317500" dir="5400000" sx="89000" sy="89000" rotWithShape="0">
              <a:prstClr val="black">
                <a:alpha val="15000"/>
              </a:prstClr>
            </a:outerShdw>
          </a:effectLst>
        </p:spPr>
      </p:pic>
      <p:sp>
        <p:nvSpPr>
          <p:cNvPr id="5" name="Content Placeholder 4">
            <a:extLst>
              <a:ext uri="{FF2B5EF4-FFF2-40B4-BE49-F238E27FC236}">
                <a16:creationId xmlns:a16="http://schemas.microsoft.com/office/drawing/2014/main" id="{FAD47B23-BCC2-FFA4-7431-6BFF8F1B7252}"/>
              </a:ext>
            </a:extLst>
          </p:cNvPr>
          <p:cNvSpPr>
            <a:spLocks noGrp="1"/>
          </p:cNvSpPr>
          <p:nvPr>
            <p:ph idx="1"/>
          </p:nvPr>
        </p:nvSpPr>
        <p:spPr>
          <a:xfrm>
            <a:off x="6257089" y="2630161"/>
            <a:ext cx="5224521" cy="3332489"/>
          </a:xfrm>
        </p:spPr>
        <p:txBody>
          <a:bodyPr>
            <a:normAutofit/>
          </a:bodyPr>
          <a:lstStyle/>
          <a:p>
            <a:r>
              <a:rPr lang="en-US" sz="2000"/>
              <a:t>Bahasa Pemrograman</a:t>
            </a:r>
          </a:p>
          <a:p>
            <a:r>
              <a:rPr lang="en-US" sz="2000"/>
              <a:t>Database</a:t>
            </a:r>
          </a:p>
          <a:p>
            <a:r>
              <a:rPr lang="en-US" sz="2000"/>
              <a:t>Protokol dan API</a:t>
            </a:r>
          </a:p>
          <a:p>
            <a:r>
              <a:rPr lang="en-US" sz="2000"/>
              <a:t>Keamanan</a:t>
            </a:r>
          </a:p>
          <a:p>
            <a:r>
              <a:rPr lang="en-US" sz="2000"/>
              <a:t>Hosting dan Infrastruktur</a:t>
            </a:r>
          </a:p>
          <a:p>
            <a:r>
              <a:rPr lang="en-US" sz="2000"/>
              <a:t>Pengujian dan Debugging</a:t>
            </a:r>
          </a:p>
        </p:txBody>
      </p:sp>
    </p:spTree>
    <p:extLst>
      <p:ext uri="{BB962C8B-B14F-4D97-AF65-F5344CB8AC3E}">
        <p14:creationId xmlns:p14="http://schemas.microsoft.com/office/powerpoint/2010/main" val="208874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7929B-5BAD-6B4F-5F49-03AD5568F138}"/>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Bahasa Pemrograman</a:t>
            </a:r>
          </a:p>
        </p:txBody>
      </p:sp>
      <p:graphicFrame>
        <p:nvGraphicFramePr>
          <p:cNvPr id="5" name="Content Placeholder 2">
            <a:extLst>
              <a:ext uri="{FF2B5EF4-FFF2-40B4-BE49-F238E27FC236}">
                <a16:creationId xmlns:a16="http://schemas.microsoft.com/office/drawing/2014/main" id="{EF025DFD-FAE7-9D6B-A3B1-35973DDDFEB0}"/>
              </a:ext>
            </a:extLst>
          </p:cNvPr>
          <p:cNvGraphicFramePr>
            <a:graphicFrameLocks noGrp="1"/>
          </p:cNvGraphicFramePr>
          <p:nvPr>
            <p:ph idx="1"/>
            <p:extLst>
              <p:ext uri="{D42A27DB-BD31-4B8C-83A1-F6EECF244321}">
                <p14:modId xmlns:p14="http://schemas.microsoft.com/office/powerpoint/2010/main" val="208223113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47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36C82-D87C-F1F2-3B47-308428073F8F}"/>
              </a:ext>
            </a:extLst>
          </p:cNvPr>
          <p:cNvSpPr>
            <a:spLocks noGrp="1"/>
          </p:cNvSpPr>
          <p:nvPr>
            <p:ph type="title"/>
          </p:nvPr>
        </p:nvSpPr>
        <p:spPr>
          <a:xfrm>
            <a:off x="841248" y="2969097"/>
            <a:ext cx="10506456" cy="2042507"/>
          </a:xfrm>
        </p:spPr>
        <p:txBody>
          <a:bodyPr vert="horz" lIns="91440" tIns="45720" rIns="91440" bIns="45720" rtlCol="0" anchor="b">
            <a:normAutofit/>
          </a:bodyPr>
          <a:lstStyle/>
          <a:p>
            <a:pPr algn="ctr"/>
            <a:r>
              <a:rPr lang="en-US" sz="5200" kern="1200">
                <a:solidFill>
                  <a:schemeClr val="tx1"/>
                </a:solidFill>
                <a:latin typeface="+mj-lt"/>
                <a:ea typeface="+mj-ea"/>
                <a:cs typeface="+mj-cs"/>
              </a:rPr>
              <a:t>Database System</a:t>
            </a:r>
          </a:p>
        </p:txBody>
      </p:sp>
      <p:sp>
        <p:nvSpPr>
          <p:cNvPr id="3" name="Content Placeholder 2">
            <a:extLst>
              <a:ext uri="{FF2B5EF4-FFF2-40B4-BE49-F238E27FC236}">
                <a16:creationId xmlns:a16="http://schemas.microsoft.com/office/drawing/2014/main" id="{4624540D-011D-202A-BA1C-E89D49AEBDA0}"/>
              </a:ext>
            </a:extLst>
          </p:cNvPr>
          <p:cNvSpPr>
            <a:spLocks noGrp="1"/>
          </p:cNvSpPr>
          <p:nvPr>
            <p:ph idx="1"/>
          </p:nvPr>
        </p:nvSpPr>
        <p:spPr>
          <a:xfrm>
            <a:off x="841248" y="5189533"/>
            <a:ext cx="10506456" cy="928128"/>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MySQL, PostgreSQL, MongoDB, Firebase</a:t>
            </a:r>
          </a:p>
        </p:txBody>
      </p:sp>
      <p:pic>
        <p:nvPicPr>
          <p:cNvPr id="7" name="Graphic 6" descr="Database">
            <a:extLst>
              <a:ext uri="{FF2B5EF4-FFF2-40B4-BE49-F238E27FC236}">
                <a16:creationId xmlns:a16="http://schemas.microsoft.com/office/drawing/2014/main" id="{7064039D-20BA-3486-A7D4-B8BCE27B35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164" y="552354"/>
            <a:ext cx="2230486" cy="2230486"/>
          </a:xfrm>
          <a:prstGeom prst="rect">
            <a:avLst/>
          </a:prstGeom>
        </p:spPr>
      </p:pic>
      <p:pic>
        <p:nvPicPr>
          <p:cNvPr id="5" name="Picture 4" descr="A logo of a dolphin&#10;&#10;Description automatically generated">
            <a:extLst>
              <a:ext uri="{FF2B5EF4-FFF2-40B4-BE49-F238E27FC236}">
                <a16:creationId xmlns:a16="http://schemas.microsoft.com/office/drawing/2014/main" id="{2B9C2B8A-32D8-146F-E688-B7B8B83A6D7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93006" y="888073"/>
            <a:ext cx="2251332" cy="1559047"/>
          </a:xfrm>
          <a:prstGeom prst="rect">
            <a:avLst/>
          </a:prstGeom>
        </p:spPr>
      </p:pic>
      <p:pic>
        <p:nvPicPr>
          <p:cNvPr id="9" name="Picture 8" descr="A blue and white logo&#10;&#10;Description automatically generated">
            <a:extLst>
              <a:ext uri="{FF2B5EF4-FFF2-40B4-BE49-F238E27FC236}">
                <a16:creationId xmlns:a16="http://schemas.microsoft.com/office/drawing/2014/main" id="{B5019BA9-0F70-3706-EBD5-6F72A60FA4E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977986" y="1149791"/>
            <a:ext cx="2251332" cy="1035612"/>
          </a:xfrm>
          <a:prstGeom prst="rect">
            <a:avLst/>
          </a:prstGeom>
        </p:spPr>
      </p:pic>
      <p:pic>
        <p:nvPicPr>
          <p:cNvPr id="18" name="Picture 17" descr="A black background with brown text&#10;&#10;Description automatically generated">
            <a:extLst>
              <a:ext uri="{FF2B5EF4-FFF2-40B4-BE49-F238E27FC236}">
                <a16:creationId xmlns:a16="http://schemas.microsoft.com/office/drawing/2014/main" id="{F851143B-740F-0AF1-6B1E-64D0A41EB5D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362966" y="1292375"/>
            <a:ext cx="2251332" cy="750443"/>
          </a:xfrm>
          <a:prstGeom prst="rect">
            <a:avLst/>
          </a:prstGeom>
        </p:spPr>
      </p:pic>
      <p:pic>
        <p:nvPicPr>
          <p:cNvPr id="24" name="Picture 23" descr="A white text on a black background&#10;&#10;Description automatically generated">
            <a:extLst>
              <a:ext uri="{FF2B5EF4-FFF2-40B4-BE49-F238E27FC236}">
                <a16:creationId xmlns:a16="http://schemas.microsoft.com/office/drawing/2014/main" id="{04D90CE2-D905-0055-4BC1-774732AF8BBD}"/>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747946" y="1339278"/>
            <a:ext cx="2251332" cy="656638"/>
          </a:xfrm>
          <a:prstGeom prst="rect">
            <a:avLst/>
          </a:prstGeom>
          <a:effectLst>
            <a:outerShdw blurRad="50800" dist="38100" dir="2700000" algn="tl" rotWithShape="0">
              <a:prstClr val="black">
                <a:alpha val="80000"/>
              </a:prstClr>
            </a:outerShdw>
          </a:effectLst>
        </p:spPr>
      </p:pic>
    </p:spTree>
    <p:extLst>
      <p:ext uri="{BB962C8B-B14F-4D97-AF65-F5344CB8AC3E}">
        <p14:creationId xmlns:p14="http://schemas.microsoft.com/office/powerpoint/2010/main" val="14001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C6B91F3-EFED-B181-8E84-A6715E5F3859}"/>
              </a:ext>
            </a:extLst>
          </p:cNvPr>
          <p:cNvPicPr>
            <a:picLocks noChangeAspect="1"/>
          </p:cNvPicPr>
          <p:nvPr/>
        </p:nvPicPr>
        <p:blipFill rotWithShape="1">
          <a:blip r:embed="rId2"/>
          <a:srcRect l="24594" r="31031"/>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1AA09-5831-4BA0-2B10-3112A1B592C8}"/>
              </a:ext>
            </a:extLst>
          </p:cNvPr>
          <p:cNvSpPr>
            <a:spLocks noGrp="1"/>
          </p:cNvSpPr>
          <p:nvPr>
            <p:ph type="title"/>
          </p:nvPr>
        </p:nvSpPr>
        <p:spPr>
          <a:xfrm>
            <a:off x="6115317" y="405685"/>
            <a:ext cx="5464968" cy="1559301"/>
          </a:xfrm>
        </p:spPr>
        <p:txBody>
          <a:bodyPr>
            <a:normAutofit/>
          </a:bodyPr>
          <a:lstStyle/>
          <a:p>
            <a:r>
              <a:rPr lang="en-US" sz="4000"/>
              <a:t>Protokol</a:t>
            </a:r>
          </a:p>
        </p:txBody>
      </p:sp>
      <p:sp>
        <p:nvSpPr>
          <p:cNvPr id="3" name="Content Placeholder 2">
            <a:extLst>
              <a:ext uri="{FF2B5EF4-FFF2-40B4-BE49-F238E27FC236}">
                <a16:creationId xmlns:a16="http://schemas.microsoft.com/office/drawing/2014/main" id="{065CA27B-3AC5-72C2-A4CE-EBCDBBEE0E4A}"/>
              </a:ext>
            </a:extLst>
          </p:cNvPr>
          <p:cNvSpPr>
            <a:spLocks noGrp="1"/>
          </p:cNvSpPr>
          <p:nvPr>
            <p:ph idx="1"/>
          </p:nvPr>
        </p:nvSpPr>
        <p:spPr>
          <a:xfrm>
            <a:off x="6115317" y="2743200"/>
            <a:ext cx="5247340" cy="3496878"/>
          </a:xfrm>
        </p:spPr>
        <p:txBody>
          <a:bodyPr anchor="ctr">
            <a:normAutofit/>
          </a:bodyPr>
          <a:lstStyle/>
          <a:p>
            <a:r>
              <a:rPr lang="en-US" sz="2000"/>
              <a:t>HTTP (Hypertext Transfer Protocol) protocol komunikasi yang digunakan web untuk mentransfer data antara browser dan server.</a:t>
            </a:r>
          </a:p>
        </p:txBody>
      </p:sp>
    </p:spTree>
    <p:extLst>
      <p:ext uri="{BB962C8B-B14F-4D97-AF65-F5344CB8AC3E}">
        <p14:creationId xmlns:p14="http://schemas.microsoft.com/office/powerpoint/2010/main" val="268752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BEEC1-6810-D9FE-DA5F-CA0A2B1BE8C5}"/>
              </a:ext>
            </a:extLst>
          </p:cNvPr>
          <p:cNvSpPr>
            <a:spLocks noGrp="1"/>
          </p:cNvSpPr>
          <p:nvPr>
            <p:ph type="title"/>
          </p:nvPr>
        </p:nvSpPr>
        <p:spPr>
          <a:xfrm>
            <a:off x="1008184" y="174032"/>
            <a:ext cx="10175631" cy="1111843"/>
          </a:xfrm>
        </p:spPr>
        <p:txBody>
          <a:bodyPr anchor="ctr">
            <a:normAutofit/>
          </a:bodyPr>
          <a:lstStyle/>
          <a:p>
            <a:pPr algn="ctr"/>
            <a:r>
              <a:rPr lang="en-US" sz="4000"/>
              <a:t>API</a:t>
            </a:r>
          </a:p>
        </p:txBody>
      </p:sp>
      <p:sp>
        <p:nvSpPr>
          <p:cNvPr id="3" name="Content Placeholder 2">
            <a:extLst>
              <a:ext uri="{FF2B5EF4-FFF2-40B4-BE49-F238E27FC236}">
                <a16:creationId xmlns:a16="http://schemas.microsoft.com/office/drawing/2014/main" id="{292D7551-A2DB-C5B0-1606-A4469E1BCE8A}"/>
              </a:ext>
            </a:extLst>
          </p:cNvPr>
          <p:cNvSpPr>
            <a:spLocks noGrp="1"/>
          </p:cNvSpPr>
          <p:nvPr>
            <p:ph idx="1"/>
          </p:nvPr>
        </p:nvSpPr>
        <p:spPr>
          <a:xfrm>
            <a:off x="1008184" y="1459907"/>
            <a:ext cx="10175630" cy="767904"/>
          </a:xfrm>
        </p:spPr>
        <p:txBody>
          <a:bodyPr anchor="ctr">
            <a:normAutofit/>
          </a:bodyPr>
          <a:lstStyle/>
          <a:p>
            <a:pPr algn="ctr"/>
            <a:r>
              <a:rPr lang="en-US" sz="2000"/>
              <a:t>Application Programming Interface digunakan untuk mengintegrasikan aplikasi web dengan layanan pihak ketiga</a:t>
            </a:r>
          </a:p>
        </p:txBody>
      </p:sp>
      <p:pic>
        <p:nvPicPr>
          <p:cNvPr id="5" name="Picture 4" descr="A few different types of soap&#10;&#10;Description automatically generated with medium confidence">
            <a:extLst>
              <a:ext uri="{FF2B5EF4-FFF2-40B4-BE49-F238E27FC236}">
                <a16:creationId xmlns:a16="http://schemas.microsoft.com/office/drawing/2014/main" id="{2F623F59-34F1-352B-8B30-01BAD462EB6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61426" y="2405149"/>
            <a:ext cx="7063051" cy="3899393"/>
          </a:xfrm>
          <a:prstGeom prst="rect">
            <a:avLst/>
          </a:prstGeom>
        </p:spPr>
      </p:pic>
    </p:spTree>
    <p:extLst>
      <p:ext uri="{BB962C8B-B14F-4D97-AF65-F5344CB8AC3E}">
        <p14:creationId xmlns:p14="http://schemas.microsoft.com/office/powerpoint/2010/main" val="168739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panel jaringan server dengan lampu dan kabel">
            <a:extLst>
              <a:ext uri="{FF2B5EF4-FFF2-40B4-BE49-F238E27FC236}">
                <a16:creationId xmlns:a16="http://schemas.microsoft.com/office/drawing/2014/main" id="{4B1964F0-ADE2-1468-951E-107069CD49E0}"/>
              </a:ext>
            </a:extLst>
          </p:cNvPr>
          <p:cNvPicPr>
            <a:picLocks noChangeAspect="1"/>
          </p:cNvPicPr>
          <p:nvPr/>
        </p:nvPicPr>
        <p:blipFill rotWithShape="1">
          <a:blip r:embed="rId2"/>
          <a:srcRect l="6430" r="40911"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B8563-4073-2BAC-3BF3-2528A172ECA0}"/>
              </a:ext>
            </a:extLst>
          </p:cNvPr>
          <p:cNvSpPr>
            <a:spLocks noGrp="1"/>
          </p:cNvSpPr>
          <p:nvPr>
            <p:ph type="title"/>
          </p:nvPr>
        </p:nvSpPr>
        <p:spPr>
          <a:xfrm>
            <a:off x="6115317" y="405685"/>
            <a:ext cx="5464968" cy="1559301"/>
          </a:xfrm>
        </p:spPr>
        <p:txBody>
          <a:bodyPr>
            <a:normAutofit/>
          </a:bodyPr>
          <a:lstStyle/>
          <a:p>
            <a:r>
              <a:rPr lang="en-US" sz="4000"/>
              <a:t>Keamanan</a:t>
            </a:r>
          </a:p>
        </p:txBody>
      </p:sp>
      <p:sp>
        <p:nvSpPr>
          <p:cNvPr id="3" name="Content Placeholder 2">
            <a:extLst>
              <a:ext uri="{FF2B5EF4-FFF2-40B4-BE49-F238E27FC236}">
                <a16:creationId xmlns:a16="http://schemas.microsoft.com/office/drawing/2014/main" id="{E711C632-E0E1-769D-A651-8FA8629345FC}"/>
              </a:ext>
            </a:extLst>
          </p:cNvPr>
          <p:cNvSpPr>
            <a:spLocks noGrp="1"/>
          </p:cNvSpPr>
          <p:nvPr>
            <p:ph idx="1"/>
          </p:nvPr>
        </p:nvSpPr>
        <p:spPr>
          <a:xfrm>
            <a:off x="6115317" y="2743200"/>
            <a:ext cx="5247340" cy="3496878"/>
          </a:xfrm>
        </p:spPr>
        <p:txBody>
          <a:bodyPr anchor="ctr">
            <a:normAutofit/>
          </a:bodyPr>
          <a:lstStyle/>
          <a:p>
            <a:r>
              <a:rPr lang="en-US" sz="2000"/>
              <a:t>Keamanan aplikasi untuk melindungi data dari serangan seperti SQL injection, Cross-Site Scripting (CSS), dan Cross-Site Request Forgery (CSRF)</a:t>
            </a:r>
          </a:p>
          <a:p>
            <a:r>
              <a:rPr lang="en-US" sz="2000"/>
              <a:t>Penggunaan HTTPS pada web server adalah bagian integral dalam mengembangkan aplikasi berbasis web</a:t>
            </a:r>
          </a:p>
        </p:txBody>
      </p:sp>
    </p:spTree>
    <p:extLst>
      <p:ext uri="{BB962C8B-B14F-4D97-AF65-F5344CB8AC3E}">
        <p14:creationId xmlns:p14="http://schemas.microsoft.com/office/powerpoint/2010/main" val="170600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panel jaringan server dengan lampu dan kabel">
            <a:extLst>
              <a:ext uri="{FF2B5EF4-FFF2-40B4-BE49-F238E27FC236}">
                <a16:creationId xmlns:a16="http://schemas.microsoft.com/office/drawing/2014/main" id="{EDDD4A7C-5C6D-02E1-FF8E-0E885CA0D0DC}"/>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BE7E45-AEDC-7A6E-4518-BB8064349F2F}"/>
              </a:ext>
            </a:extLst>
          </p:cNvPr>
          <p:cNvSpPr>
            <a:spLocks noGrp="1"/>
          </p:cNvSpPr>
          <p:nvPr>
            <p:ph type="title"/>
          </p:nvPr>
        </p:nvSpPr>
        <p:spPr>
          <a:xfrm>
            <a:off x="7531610" y="365125"/>
            <a:ext cx="3822189" cy="1899912"/>
          </a:xfrm>
        </p:spPr>
        <p:txBody>
          <a:bodyPr>
            <a:normAutofit/>
          </a:bodyPr>
          <a:lstStyle/>
          <a:p>
            <a:r>
              <a:rPr lang="en-US" sz="4000"/>
              <a:t>SQL-Injection</a:t>
            </a:r>
          </a:p>
        </p:txBody>
      </p:sp>
      <p:sp>
        <p:nvSpPr>
          <p:cNvPr id="3" name="Content Placeholder 2">
            <a:extLst>
              <a:ext uri="{FF2B5EF4-FFF2-40B4-BE49-F238E27FC236}">
                <a16:creationId xmlns:a16="http://schemas.microsoft.com/office/drawing/2014/main" id="{6B6BECF9-8CEA-0632-22F7-C09696A3636A}"/>
              </a:ext>
            </a:extLst>
          </p:cNvPr>
          <p:cNvSpPr>
            <a:spLocks noGrp="1"/>
          </p:cNvSpPr>
          <p:nvPr>
            <p:ph idx="1"/>
          </p:nvPr>
        </p:nvSpPr>
        <p:spPr>
          <a:xfrm>
            <a:off x="7531610" y="2434201"/>
            <a:ext cx="3822189" cy="3742762"/>
          </a:xfrm>
        </p:spPr>
        <p:txBody>
          <a:bodyPr>
            <a:normAutofit/>
          </a:bodyPr>
          <a:lstStyle/>
          <a:p>
            <a:pPr marL="0" indent="0">
              <a:buNone/>
            </a:pPr>
            <a:r>
              <a:rPr lang="en-US" sz="1700"/>
              <a:t>Pada tahun 2008, terjadi serangan SQL injection yang terkenal pada perusahaan pemrosesan pembayaran "Heartland Payment Systems". Penyerang berhasil mencuri jutaan informasi kartu kredit pelanggan karena celah keamanan di aplikasi web mereka. Kejadian ini mengakibatkan kerugian finansial besar dan merusak reputasi perusahaan tersebut, menekankan pentingnya melindungi aplikasi web dari serangan SQL injection.</a:t>
            </a:r>
          </a:p>
        </p:txBody>
      </p:sp>
    </p:spTree>
    <p:extLst>
      <p:ext uri="{BB962C8B-B14F-4D97-AF65-F5344CB8AC3E}">
        <p14:creationId xmlns:p14="http://schemas.microsoft.com/office/powerpoint/2010/main" val="1117326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743</Words>
  <Application>Microsoft Macintosh PowerPoint</Application>
  <PresentationFormat>Widescreen</PresentationFormat>
  <Paragraphs>78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Pemrograman Berbasis Web</vt:lpstr>
      <vt:lpstr>Web Programming?</vt:lpstr>
      <vt:lpstr>Komponen Utama Pemrograman Berbasis Web</vt:lpstr>
      <vt:lpstr>Bahasa Pemrograman</vt:lpstr>
      <vt:lpstr>Database System</vt:lpstr>
      <vt:lpstr>Protokol</vt:lpstr>
      <vt:lpstr>API</vt:lpstr>
      <vt:lpstr>Keamanan</vt:lpstr>
      <vt:lpstr>SQL-Injection</vt:lpstr>
      <vt:lpstr>Contoh Cross-Site Scripting (XSS):</vt:lpstr>
      <vt:lpstr>Cross-Site Request Forgery (CSRF)</vt:lpstr>
      <vt:lpstr>Hosting dan Infrastruktur</vt:lpstr>
      <vt:lpstr>Yang kita pelajari</vt:lpstr>
      <vt:lpstr>Infrastruktur Stack</vt:lpstr>
      <vt:lpstr>Pengenalan PHP</vt:lpstr>
      <vt:lpstr>Pengenalan PHP</vt:lpstr>
      <vt:lpstr>Open Source</vt:lpstr>
      <vt:lpstr>PowerPoint Presentation</vt:lpstr>
      <vt:lpstr>Proses Development PHP</vt:lpstr>
      <vt:lpstr>Apa yang Bisa Dibuat Menggunakan PHP?</vt:lpstr>
      <vt:lpstr>Materi PHP dari Programmer Zaman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Pemrograman Berbasis Web</dc:title>
  <dc:creator>Adi Wahyu Pribadi</dc:creator>
  <cp:lastModifiedBy>Adi Wahyu Pribadi</cp:lastModifiedBy>
  <cp:revision>1</cp:revision>
  <dcterms:created xsi:type="dcterms:W3CDTF">2023-09-07T02:01:10Z</dcterms:created>
  <dcterms:modified xsi:type="dcterms:W3CDTF">2023-09-07T03:58:56Z</dcterms:modified>
</cp:coreProperties>
</file>