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embeddedFontLst>
    <p:embeddedFont>
      <p:font typeface="Arial Narrow" panose="020B0604020202020204" pitchFamily="34" charset="0"/>
      <p:regular r:id="rId24"/>
      <p:bold r:id="rId25"/>
      <p:italic r:id="rId26"/>
      <p:boldItalic r:id="rId27"/>
    </p:embeddedFont>
    <p:embeddedFont>
      <p:font typeface="Calibri" panose="020F0502020204030204" pitchFamily="34" charset="0"/>
      <p:regular r:id="rId28"/>
      <p:bold r:id="rId29"/>
      <p:italic r:id="rId30"/>
      <p:boldItalic r:id="rId31"/>
    </p:embeddedFont>
    <p:embeddedFont>
      <p:font typeface="Cambria" panose="02040503050406030204" pitchFamily="18" charset="0"/>
      <p:regular r:id="rId32"/>
      <p:bold r:id="rId33"/>
      <p:italic r:id="rId34"/>
      <p:boldItalic r:id="rId35"/>
    </p:embeddedFont>
    <p:embeddedFont>
      <p:font typeface="Dancing Script" pitchFamily="2" charset="77"/>
      <p:regular r:id="rId36"/>
      <p:bold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144">
          <p15:clr>
            <a:srgbClr val="A4A3A4"/>
          </p15:clr>
        </p15:guide>
        <p15:guide id="4" pos="5616">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8" roundtripDataSignature="AMtx7miEzderjXv2RyLc5IAS/67H+0uR3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C1FC1D6-588E-4726-A6A6-D3D3AB1B6468}">
  <a:tblStyle styleId="{BC1FC1D6-588E-4726-A6A6-D3D3AB1B6468}" styleName="Table_0">
    <a:wholeTbl>
      <a:tcTxStyle b="off" i="off">
        <a:font>
          <a:latin typeface="Calibri"/>
          <a:ea typeface="Calibri"/>
          <a:cs typeface="Calibri"/>
        </a:font>
        <a:schemeClr val="dk1"/>
      </a:tcTxStyle>
      <a:tcStyle>
        <a:tcBdr>
          <a:left>
            <a:ln w="12700" cap="flat" cmpd="sng">
              <a:solidFill>
                <a:schemeClr val="accent1"/>
              </a:solidFill>
              <a:prstDash val="solid"/>
              <a:round/>
              <a:headEnd type="none" w="sm" len="sm"/>
              <a:tailEnd type="none" w="sm" len="sm"/>
            </a:ln>
          </a:left>
          <a:right>
            <a:ln w="12700" cap="flat" cmpd="sng">
              <a:solidFill>
                <a:schemeClr val="accent1"/>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12700" cap="flat" cmpd="sng">
              <a:solidFill>
                <a:schemeClr val="accent1"/>
              </a:solidFill>
              <a:prstDash val="solid"/>
              <a:round/>
              <a:headEnd type="none" w="sm" len="sm"/>
              <a:tailEnd type="none" w="sm" len="sm"/>
            </a:ln>
          </a:insideH>
          <a:insideV>
            <a:ln w="12700" cap="flat" cmpd="sng">
              <a:solidFill>
                <a:schemeClr val="accent1"/>
              </a:solidFill>
              <a:prstDash val="solid"/>
              <a:round/>
              <a:headEnd type="none" w="sm" len="sm"/>
              <a:tailEnd type="none" w="sm" len="sm"/>
            </a:ln>
          </a:insideV>
        </a:tcBdr>
        <a:fill>
          <a:solidFill>
            <a:srgbClr val="FFFFFF">
              <a:alpha val="0"/>
            </a:srgbClr>
          </a:solidFill>
        </a:fill>
      </a:tcStyle>
    </a:wholeTbl>
    <a:band1H>
      <a:tcTxStyle/>
      <a:tcStyle>
        <a:tcBdr/>
        <a:fill>
          <a:solidFill>
            <a:schemeClr val="accent1">
              <a:alpha val="20000"/>
            </a:schemeClr>
          </a:solidFill>
        </a:fill>
      </a:tcStyle>
    </a:band1H>
    <a:band2H>
      <a:tcTxStyle/>
      <a:tcStyle>
        <a:tcBdr/>
      </a:tcStyle>
    </a:band2H>
    <a:band1V>
      <a:tcTxStyle/>
      <a:tcStyle>
        <a:tcBdr/>
        <a:fill>
          <a:solidFill>
            <a:schemeClr val="accent1">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1"/>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accent1"/>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 styleId="{E8EF1477-C38C-414E-ABB1-6FF9E0E68F8B}"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82"/>
    <p:restoredTop sz="94694"/>
  </p:normalViewPr>
  <p:slideViewPr>
    <p:cSldViewPr snapToGrid="0">
      <p:cViewPr varScale="1">
        <p:scale>
          <a:sx n="121" d="100"/>
          <a:sy n="121" d="100"/>
        </p:scale>
        <p:origin x="1360" y="176"/>
      </p:cViewPr>
      <p:guideLst>
        <p:guide orient="horz" pos="2160"/>
        <p:guide pos="2880"/>
        <p:guide pos="144"/>
        <p:guide pos="561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95" name="Google Shape;19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10</a:t>
            </a:fld>
            <a:endParaRPr>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0" name="Google Shape;320;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336" name="Google Shape;336;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19</a:t>
            </a:fld>
            <a:endParaRPr>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3" name="Google Shape;343;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76" name="Google Shape;17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9</a:t>
            </a:fld>
            <a:endParaRPr>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pic>
        <p:nvPicPr>
          <p:cNvPr id="18" name="Google Shape;18;p22"/>
          <p:cNvPicPr preferRelativeResize="0"/>
          <p:nvPr/>
        </p:nvPicPr>
        <p:blipFill rotWithShape="1">
          <a:blip r:embed="rId2">
            <a:alphaModFix/>
          </a:blip>
          <a:srcRect l="4494" t="26120" r="4719" b="14090"/>
          <a:stretch/>
        </p:blipFill>
        <p:spPr>
          <a:xfrm flipH="1">
            <a:off x="0" y="0"/>
            <a:ext cx="9144000" cy="4014702"/>
          </a:xfrm>
          <a:prstGeom prst="rect">
            <a:avLst/>
          </a:prstGeom>
          <a:noFill/>
          <a:ln>
            <a:noFill/>
          </a:ln>
        </p:spPr>
      </p:pic>
      <p:sp>
        <p:nvSpPr>
          <p:cNvPr id="19" name="Google Shape;19;p22"/>
          <p:cNvSpPr/>
          <p:nvPr/>
        </p:nvSpPr>
        <p:spPr>
          <a:xfrm>
            <a:off x="0" y="2057400"/>
            <a:ext cx="9144000" cy="1981200"/>
          </a:xfrm>
          <a:prstGeom prst="rect">
            <a:avLst/>
          </a:prstGeom>
          <a:gradFill>
            <a:gsLst>
              <a:gs pos="0">
                <a:srgbClr val="FFFFFF">
                  <a:alpha val="0"/>
                </a:srgbClr>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0" name="Google Shape;20;p22"/>
          <p:cNvPicPr preferRelativeResize="0"/>
          <p:nvPr/>
        </p:nvPicPr>
        <p:blipFill rotWithShape="1">
          <a:blip r:embed="rId3">
            <a:alphaModFix/>
          </a:blip>
          <a:srcRect/>
          <a:stretch/>
        </p:blipFill>
        <p:spPr>
          <a:xfrm>
            <a:off x="0" y="2877554"/>
            <a:ext cx="7391400" cy="3599446"/>
          </a:xfrm>
          <a:prstGeom prst="rect">
            <a:avLst/>
          </a:prstGeom>
          <a:noFill/>
          <a:ln>
            <a:noFill/>
          </a:ln>
        </p:spPr>
      </p:pic>
      <p:sp>
        <p:nvSpPr>
          <p:cNvPr id="21" name="Google Shape;21;p22"/>
          <p:cNvSpPr txBox="1">
            <a:spLocks noGrp="1"/>
          </p:cNvSpPr>
          <p:nvPr>
            <p:ph type="ctrTitle"/>
          </p:nvPr>
        </p:nvSpPr>
        <p:spPr>
          <a:xfrm>
            <a:off x="228600" y="990600"/>
            <a:ext cx="86868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22"/>
          <p:cNvSpPr txBox="1">
            <a:spLocks noGrp="1"/>
          </p:cNvSpPr>
          <p:nvPr>
            <p:ph type="subTitle" idx="1"/>
          </p:nvPr>
        </p:nvSpPr>
        <p:spPr>
          <a:xfrm>
            <a:off x="4724400" y="4114800"/>
            <a:ext cx="4191000" cy="1981200"/>
          </a:xfrm>
          <a:prstGeom prst="rect">
            <a:avLst/>
          </a:prstGeom>
          <a:noFill/>
          <a:ln>
            <a:noFill/>
          </a:ln>
        </p:spPr>
        <p:txBody>
          <a:bodyPr spcFirstLastPara="1" wrap="square" lIns="91425" tIns="45700" rIns="91425" bIns="45700" anchor="t" anchorCtr="0">
            <a:normAutofit/>
          </a:bodyPr>
          <a:lstStyle>
            <a:lvl1pPr lvl="0" algn="l">
              <a:spcBef>
                <a:spcPts val="640"/>
              </a:spcBef>
              <a:spcAft>
                <a:spcPts val="0"/>
              </a:spcAft>
              <a:buClr>
                <a:schemeClr val="dk1"/>
              </a:buClr>
              <a:buSzPts val="3200"/>
              <a:buNone/>
              <a:defRPr>
                <a:solidFill>
                  <a:schemeClr val="dk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3" name="Google Shape;23;p22"/>
          <p:cNvSpPr txBox="1">
            <a:spLocks noGrp="1"/>
          </p:cNvSpPr>
          <p:nvPr>
            <p:ph type="dt" idx="10"/>
          </p:nvPr>
        </p:nvSpPr>
        <p:spPr>
          <a:xfrm>
            <a:off x="2286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2"/>
          <p:cNvSpPr txBox="1">
            <a:spLocks noGrp="1"/>
          </p:cNvSpPr>
          <p:nvPr>
            <p:ph type="sldNum" idx="12"/>
          </p:nvPr>
        </p:nvSpPr>
        <p:spPr>
          <a:xfrm>
            <a:off x="6773732"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4"/>
        <p:cNvGrpSpPr/>
        <p:nvPr/>
      </p:nvGrpSpPr>
      <p:grpSpPr>
        <a:xfrm>
          <a:off x="0" y="0"/>
          <a:ext cx="0" cy="0"/>
          <a:chOff x="0" y="0"/>
          <a:chExt cx="0" cy="0"/>
        </a:xfrm>
      </p:grpSpPr>
      <p:sp>
        <p:nvSpPr>
          <p:cNvPr id="85" name="Google Shape;85;p31"/>
          <p:cNvSpPr txBox="1">
            <a:spLocks noGrp="1"/>
          </p:cNvSpPr>
          <p:nvPr>
            <p:ph type="title"/>
          </p:nvPr>
        </p:nvSpPr>
        <p:spPr>
          <a:xfrm>
            <a:off x="228600" y="59801"/>
            <a:ext cx="70104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31"/>
          <p:cNvSpPr txBox="1">
            <a:spLocks noGrp="1"/>
          </p:cNvSpPr>
          <p:nvPr>
            <p:ph type="body" idx="1"/>
          </p:nvPr>
        </p:nvSpPr>
        <p:spPr>
          <a:xfrm rot="5400000">
            <a:off x="1257300" y="266700"/>
            <a:ext cx="4953000" cy="7010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7" name="Google Shape;87;p31"/>
          <p:cNvSpPr txBox="1">
            <a:spLocks noGrp="1"/>
          </p:cNvSpPr>
          <p:nvPr>
            <p:ph type="dt" idx="10"/>
          </p:nvPr>
        </p:nvSpPr>
        <p:spPr>
          <a:xfrm>
            <a:off x="2286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31"/>
          <p:cNvSpPr txBox="1">
            <a:spLocks noGrp="1"/>
          </p:cNvSpPr>
          <p:nvPr>
            <p:ph type="sldNum" idx="12"/>
          </p:nvPr>
        </p:nvSpPr>
        <p:spPr>
          <a:xfrm>
            <a:off x="6773732"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0"/>
        <p:cNvGrpSpPr/>
        <p:nvPr/>
      </p:nvGrpSpPr>
      <p:grpSpPr>
        <a:xfrm>
          <a:off x="0" y="0"/>
          <a:ext cx="0" cy="0"/>
          <a:chOff x="0" y="0"/>
          <a:chExt cx="0" cy="0"/>
        </a:xfrm>
      </p:grpSpPr>
      <p:pic>
        <p:nvPicPr>
          <p:cNvPr id="91" name="Google Shape;91;p32"/>
          <p:cNvPicPr preferRelativeResize="0"/>
          <p:nvPr/>
        </p:nvPicPr>
        <p:blipFill rotWithShape="1">
          <a:blip r:embed="rId2">
            <a:alphaModFix/>
          </a:blip>
          <a:srcRect l="4494" t="26120" r="4719" b="62105"/>
          <a:stretch/>
        </p:blipFill>
        <p:spPr>
          <a:xfrm flipH="1">
            <a:off x="0" y="6067313"/>
            <a:ext cx="9144000" cy="790687"/>
          </a:xfrm>
          <a:prstGeom prst="rect">
            <a:avLst/>
          </a:prstGeom>
          <a:noFill/>
          <a:ln>
            <a:noFill/>
          </a:ln>
        </p:spPr>
      </p:pic>
      <p:pic>
        <p:nvPicPr>
          <p:cNvPr id="92" name="Google Shape;92;p32"/>
          <p:cNvPicPr preferRelativeResize="0"/>
          <p:nvPr/>
        </p:nvPicPr>
        <p:blipFill rotWithShape="1">
          <a:blip r:embed="rId3">
            <a:alphaModFix/>
          </a:blip>
          <a:srcRect/>
          <a:stretch/>
        </p:blipFill>
        <p:spPr>
          <a:xfrm>
            <a:off x="7010400" y="5215549"/>
            <a:ext cx="2133600" cy="1618246"/>
          </a:xfrm>
          <a:prstGeom prst="rect">
            <a:avLst/>
          </a:prstGeom>
          <a:noFill/>
          <a:ln>
            <a:noFill/>
          </a:ln>
        </p:spPr>
      </p:pic>
      <p:sp>
        <p:nvSpPr>
          <p:cNvPr id="93" name="Google Shape;93;p32"/>
          <p:cNvSpPr txBox="1">
            <a:spLocks noGrp="1"/>
          </p:cNvSpPr>
          <p:nvPr>
            <p:ph type="title"/>
          </p:nvPr>
        </p:nvSpPr>
        <p:spPr>
          <a:xfrm rot="5400000">
            <a:off x="5225527" y="1736463"/>
            <a:ext cx="5290073" cy="20574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44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32"/>
          <p:cNvSpPr txBox="1">
            <a:spLocks noGrp="1"/>
          </p:cNvSpPr>
          <p:nvPr>
            <p:ph type="body" idx="1"/>
          </p:nvPr>
        </p:nvSpPr>
        <p:spPr>
          <a:xfrm rot="5400000">
            <a:off x="579438" y="-230712"/>
            <a:ext cx="5851525" cy="65532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5" name="Google Shape;95;p32"/>
          <p:cNvSpPr txBox="1">
            <a:spLocks noGrp="1"/>
          </p:cNvSpPr>
          <p:nvPr>
            <p:ph type="dt" idx="10"/>
          </p:nvPr>
        </p:nvSpPr>
        <p:spPr>
          <a:xfrm>
            <a:off x="2286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32"/>
          <p:cNvSpPr txBox="1">
            <a:spLocks noGrp="1"/>
          </p:cNvSpPr>
          <p:nvPr>
            <p:ph type="sldNum" idx="12"/>
          </p:nvPr>
        </p:nvSpPr>
        <p:spPr>
          <a:xfrm>
            <a:off x="6773732"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23"/>
          <p:cNvSpPr txBox="1">
            <a:spLocks noGrp="1"/>
          </p:cNvSpPr>
          <p:nvPr>
            <p:ph type="title"/>
          </p:nvPr>
        </p:nvSpPr>
        <p:spPr>
          <a:xfrm>
            <a:off x="228600" y="59801"/>
            <a:ext cx="70104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23"/>
          <p:cNvSpPr txBox="1">
            <a:spLocks noGrp="1"/>
          </p:cNvSpPr>
          <p:nvPr>
            <p:ph type="body" idx="1"/>
          </p:nvPr>
        </p:nvSpPr>
        <p:spPr>
          <a:xfrm>
            <a:off x="228600" y="1295400"/>
            <a:ext cx="8686800" cy="49530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9" name="Google Shape;29;p23"/>
          <p:cNvSpPr txBox="1">
            <a:spLocks noGrp="1"/>
          </p:cNvSpPr>
          <p:nvPr>
            <p:ph type="dt" idx="10"/>
          </p:nvPr>
        </p:nvSpPr>
        <p:spPr>
          <a:xfrm>
            <a:off x="2286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3"/>
          <p:cNvSpPr txBox="1">
            <a:spLocks noGrp="1"/>
          </p:cNvSpPr>
          <p:nvPr>
            <p:ph type="sldNum" idx="12"/>
          </p:nvPr>
        </p:nvSpPr>
        <p:spPr>
          <a:xfrm>
            <a:off x="6773732"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2"/>
        <p:cNvGrpSpPr/>
        <p:nvPr/>
      </p:nvGrpSpPr>
      <p:grpSpPr>
        <a:xfrm>
          <a:off x="0" y="0"/>
          <a:ext cx="0" cy="0"/>
          <a:chOff x="0" y="0"/>
          <a:chExt cx="0" cy="0"/>
        </a:xfrm>
      </p:grpSpPr>
      <p:sp>
        <p:nvSpPr>
          <p:cNvPr id="33" name="Google Shape;33;p24"/>
          <p:cNvSpPr txBox="1">
            <a:spLocks noGrp="1"/>
          </p:cNvSpPr>
          <p:nvPr>
            <p:ph type="title"/>
          </p:nvPr>
        </p:nvSpPr>
        <p:spPr>
          <a:xfrm>
            <a:off x="228600" y="59801"/>
            <a:ext cx="70104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4"/>
          <p:cNvSpPr txBox="1">
            <a:spLocks noGrp="1"/>
          </p:cNvSpPr>
          <p:nvPr>
            <p:ph type="body" idx="1"/>
          </p:nvPr>
        </p:nvSpPr>
        <p:spPr>
          <a:xfrm>
            <a:off x="228600" y="1719432"/>
            <a:ext cx="42687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5" name="Google Shape;35;p24"/>
          <p:cNvSpPr txBox="1">
            <a:spLocks noGrp="1"/>
          </p:cNvSpPr>
          <p:nvPr>
            <p:ph type="body" idx="2"/>
          </p:nvPr>
        </p:nvSpPr>
        <p:spPr>
          <a:xfrm>
            <a:off x="228600" y="2359194"/>
            <a:ext cx="42687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6" name="Google Shape;36;p24"/>
          <p:cNvSpPr txBox="1">
            <a:spLocks noGrp="1"/>
          </p:cNvSpPr>
          <p:nvPr>
            <p:ph type="body" idx="3"/>
          </p:nvPr>
        </p:nvSpPr>
        <p:spPr>
          <a:xfrm>
            <a:off x="4645025" y="1719432"/>
            <a:ext cx="42703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7" name="Google Shape;37;p24"/>
          <p:cNvSpPr txBox="1">
            <a:spLocks noGrp="1"/>
          </p:cNvSpPr>
          <p:nvPr>
            <p:ph type="body" idx="4"/>
          </p:nvPr>
        </p:nvSpPr>
        <p:spPr>
          <a:xfrm>
            <a:off x="4645025" y="2359194"/>
            <a:ext cx="42703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8" name="Google Shape;38;p24"/>
          <p:cNvSpPr txBox="1">
            <a:spLocks noGrp="1"/>
          </p:cNvSpPr>
          <p:nvPr>
            <p:ph type="dt" idx="10"/>
          </p:nvPr>
        </p:nvSpPr>
        <p:spPr>
          <a:xfrm>
            <a:off x="2286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24"/>
          <p:cNvSpPr txBox="1">
            <a:spLocks noGrp="1"/>
          </p:cNvSpPr>
          <p:nvPr>
            <p:ph type="sldNum" idx="12"/>
          </p:nvPr>
        </p:nvSpPr>
        <p:spPr>
          <a:xfrm>
            <a:off x="6773732"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1"/>
        <p:cNvGrpSpPr/>
        <p:nvPr/>
      </p:nvGrpSpPr>
      <p:grpSpPr>
        <a:xfrm>
          <a:off x="0" y="0"/>
          <a:ext cx="0" cy="0"/>
          <a:chOff x="0" y="0"/>
          <a:chExt cx="0" cy="0"/>
        </a:xfrm>
      </p:grpSpPr>
      <p:pic>
        <p:nvPicPr>
          <p:cNvPr id="42" name="Google Shape;42;p25"/>
          <p:cNvPicPr preferRelativeResize="0"/>
          <p:nvPr/>
        </p:nvPicPr>
        <p:blipFill rotWithShape="1">
          <a:blip r:embed="rId2">
            <a:alphaModFix/>
          </a:blip>
          <a:srcRect l="4494" t="26119" r="4719" b="22813"/>
          <a:stretch/>
        </p:blipFill>
        <p:spPr>
          <a:xfrm flipH="1">
            <a:off x="0" y="0"/>
            <a:ext cx="9144000" cy="3429000"/>
          </a:xfrm>
          <a:prstGeom prst="rect">
            <a:avLst/>
          </a:prstGeom>
          <a:noFill/>
          <a:ln>
            <a:noFill/>
          </a:ln>
        </p:spPr>
      </p:pic>
      <p:sp>
        <p:nvSpPr>
          <p:cNvPr id="43" name="Google Shape;43;p25"/>
          <p:cNvSpPr/>
          <p:nvPr/>
        </p:nvSpPr>
        <p:spPr>
          <a:xfrm>
            <a:off x="0" y="1447800"/>
            <a:ext cx="9144000" cy="1981200"/>
          </a:xfrm>
          <a:prstGeom prst="rect">
            <a:avLst/>
          </a:prstGeom>
          <a:gradFill>
            <a:gsLst>
              <a:gs pos="0">
                <a:srgbClr val="FFFFFF">
                  <a:alpha val="0"/>
                </a:srgbClr>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 name="Google Shape;44;p25"/>
          <p:cNvSpPr txBox="1">
            <a:spLocks noGrp="1"/>
          </p:cNvSpPr>
          <p:nvPr>
            <p:ph type="title"/>
          </p:nvPr>
        </p:nvSpPr>
        <p:spPr>
          <a:xfrm>
            <a:off x="228600" y="4800985"/>
            <a:ext cx="86868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25"/>
          <p:cNvSpPr txBox="1">
            <a:spLocks noGrp="1"/>
          </p:cNvSpPr>
          <p:nvPr>
            <p:ph type="body" idx="1"/>
          </p:nvPr>
        </p:nvSpPr>
        <p:spPr>
          <a:xfrm>
            <a:off x="228600" y="3505200"/>
            <a:ext cx="4343400" cy="1295785"/>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46" name="Google Shape;46;p25"/>
          <p:cNvSpPr txBox="1">
            <a:spLocks noGrp="1"/>
          </p:cNvSpPr>
          <p:nvPr>
            <p:ph type="dt" idx="10"/>
          </p:nvPr>
        </p:nvSpPr>
        <p:spPr>
          <a:xfrm>
            <a:off x="2286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5"/>
          <p:cNvSpPr txBox="1">
            <a:spLocks noGrp="1"/>
          </p:cNvSpPr>
          <p:nvPr>
            <p:ph type="sldNum" idx="12"/>
          </p:nvPr>
        </p:nvSpPr>
        <p:spPr>
          <a:xfrm>
            <a:off x="6773732"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49" name="Google Shape;49;p25"/>
          <p:cNvPicPr preferRelativeResize="0"/>
          <p:nvPr/>
        </p:nvPicPr>
        <p:blipFill rotWithShape="1">
          <a:blip r:embed="rId3">
            <a:alphaModFix/>
          </a:blip>
          <a:srcRect/>
          <a:stretch/>
        </p:blipFill>
        <p:spPr>
          <a:xfrm>
            <a:off x="4495800" y="1759754"/>
            <a:ext cx="4648200" cy="311704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0"/>
        <p:cNvGrpSpPr/>
        <p:nvPr/>
      </p:nvGrpSpPr>
      <p:grpSpPr>
        <a:xfrm>
          <a:off x="0" y="0"/>
          <a:ext cx="0" cy="0"/>
          <a:chOff x="0" y="0"/>
          <a:chExt cx="0" cy="0"/>
        </a:xfrm>
      </p:grpSpPr>
      <p:sp>
        <p:nvSpPr>
          <p:cNvPr id="51" name="Google Shape;51;p26"/>
          <p:cNvSpPr txBox="1">
            <a:spLocks noGrp="1"/>
          </p:cNvSpPr>
          <p:nvPr>
            <p:ph type="title"/>
          </p:nvPr>
        </p:nvSpPr>
        <p:spPr>
          <a:xfrm>
            <a:off x="228600" y="59801"/>
            <a:ext cx="70104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26"/>
          <p:cNvSpPr txBox="1">
            <a:spLocks noGrp="1"/>
          </p:cNvSpPr>
          <p:nvPr>
            <p:ph type="body" idx="1"/>
          </p:nvPr>
        </p:nvSpPr>
        <p:spPr>
          <a:xfrm>
            <a:off x="228600" y="1798637"/>
            <a:ext cx="42672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53" name="Google Shape;53;p26"/>
          <p:cNvSpPr txBox="1">
            <a:spLocks noGrp="1"/>
          </p:cNvSpPr>
          <p:nvPr>
            <p:ph type="body" idx="2"/>
          </p:nvPr>
        </p:nvSpPr>
        <p:spPr>
          <a:xfrm>
            <a:off x="4648200" y="1798637"/>
            <a:ext cx="42672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54" name="Google Shape;54;p26"/>
          <p:cNvSpPr txBox="1">
            <a:spLocks noGrp="1"/>
          </p:cNvSpPr>
          <p:nvPr>
            <p:ph type="dt" idx="10"/>
          </p:nvPr>
        </p:nvSpPr>
        <p:spPr>
          <a:xfrm>
            <a:off x="2286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6"/>
          <p:cNvSpPr txBox="1">
            <a:spLocks noGrp="1"/>
          </p:cNvSpPr>
          <p:nvPr>
            <p:ph type="sldNum" idx="12"/>
          </p:nvPr>
        </p:nvSpPr>
        <p:spPr>
          <a:xfrm>
            <a:off x="6773732"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27"/>
          <p:cNvSpPr txBox="1">
            <a:spLocks noGrp="1"/>
          </p:cNvSpPr>
          <p:nvPr>
            <p:ph type="title"/>
          </p:nvPr>
        </p:nvSpPr>
        <p:spPr>
          <a:xfrm>
            <a:off x="228600" y="59801"/>
            <a:ext cx="70104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27"/>
          <p:cNvSpPr txBox="1">
            <a:spLocks noGrp="1"/>
          </p:cNvSpPr>
          <p:nvPr>
            <p:ph type="dt" idx="10"/>
          </p:nvPr>
        </p:nvSpPr>
        <p:spPr>
          <a:xfrm>
            <a:off x="2286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7"/>
          <p:cNvSpPr txBox="1">
            <a:spLocks noGrp="1"/>
          </p:cNvSpPr>
          <p:nvPr>
            <p:ph type="sldNum" idx="12"/>
          </p:nvPr>
        </p:nvSpPr>
        <p:spPr>
          <a:xfrm>
            <a:off x="6773732"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sp>
        <p:nvSpPr>
          <p:cNvPr id="63" name="Google Shape;63;p28"/>
          <p:cNvSpPr txBox="1">
            <a:spLocks noGrp="1"/>
          </p:cNvSpPr>
          <p:nvPr>
            <p:ph type="dt" idx="10"/>
          </p:nvPr>
        </p:nvSpPr>
        <p:spPr>
          <a:xfrm>
            <a:off x="2286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8"/>
          <p:cNvSpPr txBox="1">
            <a:spLocks noGrp="1"/>
          </p:cNvSpPr>
          <p:nvPr>
            <p:ph type="sldNum" idx="12"/>
          </p:nvPr>
        </p:nvSpPr>
        <p:spPr>
          <a:xfrm>
            <a:off x="6773732"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6"/>
        <p:cNvGrpSpPr/>
        <p:nvPr/>
      </p:nvGrpSpPr>
      <p:grpSpPr>
        <a:xfrm>
          <a:off x="0" y="0"/>
          <a:ext cx="0" cy="0"/>
          <a:chOff x="0" y="0"/>
          <a:chExt cx="0" cy="0"/>
        </a:xfrm>
      </p:grpSpPr>
      <p:pic>
        <p:nvPicPr>
          <p:cNvPr id="67" name="Google Shape;67;p29"/>
          <p:cNvPicPr preferRelativeResize="0"/>
          <p:nvPr/>
        </p:nvPicPr>
        <p:blipFill rotWithShape="1">
          <a:blip r:embed="rId2">
            <a:alphaModFix/>
          </a:blip>
          <a:srcRect l="4494" t="26120" r="4719" b="62105"/>
          <a:stretch/>
        </p:blipFill>
        <p:spPr>
          <a:xfrm flipH="1">
            <a:off x="0" y="6067313"/>
            <a:ext cx="9144000" cy="790687"/>
          </a:xfrm>
          <a:prstGeom prst="rect">
            <a:avLst/>
          </a:prstGeom>
          <a:noFill/>
          <a:ln>
            <a:noFill/>
          </a:ln>
        </p:spPr>
      </p:pic>
      <p:pic>
        <p:nvPicPr>
          <p:cNvPr id="68" name="Google Shape;68;p29"/>
          <p:cNvPicPr preferRelativeResize="0"/>
          <p:nvPr/>
        </p:nvPicPr>
        <p:blipFill rotWithShape="1">
          <a:blip r:embed="rId3">
            <a:alphaModFix/>
          </a:blip>
          <a:srcRect/>
          <a:stretch/>
        </p:blipFill>
        <p:spPr>
          <a:xfrm>
            <a:off x="7010400" y="5215549"/>
            <a:ext cx="2133600" cy="1618246"/>
          </a:xfrm>
          <a:prstGeom prst="rect">
            <a:avLst/>
          </a:prstGeom>
          <a:noFill/>
          <a:ln>
            <a:noFill/>
          </a:ln>
        </p:spPr>
      </p:pic>
      <p:sp>
        <p:nvSpPr>
          <p:cNvPr id="69" name="Google Shape;69;p29"/>
          <p:cNvSpPr txBox="1">
            <a:spLocks noGrp="1"/>
          </p:cNvSpPr>
          <p:nvPr>
            <p:ph type="title"/>
          </p:nvPr>
        </p:nvSpPr>
        <p:spPr>
          <a:xfrm>
            <a:off x="228600" y="90487"/>
            <a:ext cx="32369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000"/>
              <a:buFont typeface="Calibri"/>
              <a:buNone/>
              <a:defRPr sz="20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9"/>
          <p:cNvSpPr txBox="1">
            <a:spLocks noGrp="1"/>
          </p:cNvSpPr>
          <p:nvPr>
            <p:ph type="body" idx="1"/>
          </p:nvPr>
        </p:nvSpPr>
        <p:spPr>
          <a:xfrm>
            <a:off x="3575050" y="90487"/>
            <a:ext cx="53403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71" name="Google Shape;71;p29"/>
          <p:cNvSpPr txBox="1">
            <a:spLocks noGrp="1"/>
          </p:cNvSpPr>
          <p:nvPr>
            <p:ph type="body" idx="2"/>
          </p:nvPr>
        </p:nvSpPr>
        <p:spPr>
          <a:xfrm>
            <a:off x="228600" y="1252537"/>
            <a:ext cx="32369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2" name="Google Shape;72;p29"/>
          <p:cNvSpPr txBox="1">
            <a:spLocks noGrp="1"/>
          </p:cNvSpPr>
          <p:nvPr>
            <p:ph type="dt" idx="10"/>
          </p:nvPr>
        </p:nvSpPr>
        <p:spPr>
          <a:xfrm>
            <a:off x="2286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9"/>
          <p:cNvSpPr txBox="1">
            <a:spLocks noGrp="1"/>
          </p:cNvSpPr>
          <p:nvPr>
            <p:ph type="sldNum" idx="12"/>
          </p:nvPr>
        </p:nvSpPr>
        <p:spPr>
          <a:xfrm>
            <a:off x="6773732"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5"/>
        <p:cNvGrpSpPr/>
        <p:nvPr/>
      </p:nvGrpSpPr>
      <p:grpSpPr>
        <a:xfrm>
          <a:off x="0" y="0"/>
          <a:ext cx="0" cy="0"/>
          <a:chOff x="0" y="0"/>
          <a:chExt cx="0" cy="0"/>
        </a:xfrm>
      </p:grpSpPr>
      <p:pic>
        <p:nvPicPr>
          <p:cNvPr id="76" name="Google Shape;76;p30"/>
          <p:cNvPicPr preferRelativeResize="0"/>
          <p:nvPr/>
        </p:nvPicPr>
        <p:blipFill rotWithShape="1">
          <a:blip r:embed="rId2">
            <a:alphaModFix/>
          </a:blip>
          <a:srcRect l="4494" t="26120" r="4719" b="62105"/>
          <a:stretch/>
        </p:blipFill>
        <p:spPr>
          <a:xfrm flipH="1">
            <a:off x="0" y="6067313"/>
            <a:ext cx="9144000" cy="790687"/>
          </a:xfrm>
          <a:prstGeom prst="rect">
            <a:avLst/>
          </a:prstGeom>
          <a:noFill/>
          <a:ln>
            <a:noFill/>
          </a:ln>
        </p:spPr>
      </p:pic>
      <p:pic>
        <p:nvPicPr>
          <p:cNvPr id="77" name="Google Shape;77;p30"/>
          <p:cNvPicPr preferRelativeResize="0"/>
          <p:nvPr/>
        </p:nvPicPr>
        <p:blipFill rotWithShape="1">
          <a:blip r:embed="rId3">
            <a:alphaModFix/>
          </a:blip>
          <a:srcRect/>
          <a:stretch/>
        </p:blipFill>
        <p:spPr>
          <a:xfrm>
            <a:off x="7010400" y="5215549"/>
            <a:ext cx="2133600" cy="1618246"/>
          </a:xfrm>
          <a:prstGeom prst="rect">
            <a:avLst/>
          </a:prstGeom>
          <a:noFill/>
          <a:ln>
            <a:noFill/>
          </a:ln>
        </p:spPr>
      </p:pic>
      <p:sp>
        <p:nvSpPr>
          <p:cNvPr id="78" name="Google Shape;78;p30"/>
          <p:cNvSpPr txBox="1">
            <a:spLocks noGrp="1"/>
          </p:cNvSpPr>
          <p:nvPr>
            <p:ph type="title"/>
          </p:nvPr>
        </p:nvSpPr>
        <p:spPr>
          <a:xfrm>
            <a:off x="1828800" y="4437941"/>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000"/>
              <a:buFont typeface="Calibri"/>
              <a:buNone/>
              <a:defRPr sz="20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30"/>
          <p:cNvSpPr>
            <a:spLocks noGrp="1"/>
          </p:cNvSpPr>
          <p:nvPr>
            <p:ph type="pic" idx="2"/>
          </p:nvPr>
        </p:nvSpPr>
        <p:spPr>
          <a:xfrm>
            <a:off x="1828800" y="250116"/>
            <a:ext cx="5486400" cy="4114800"/>
          </a:xfrm>
          <a:prstGeom prst="rect">
            <a:avLst/>
          </a:prstGeom>
          <a:noFill/>
          <a:ln>
            <a:noFill/>
          </a:ln>
        </p:spPr>
      </p:sp>
      <p:sp>
        <p:nvSpPr>
          <p:cNvPr id="80" name="Google Shape;80;p30"/>
          <p:cNvSpPr txBox="1">
            <a:spLocks noGrp="1"/>
          </p:cNvSpPr>
          <p:nvPr>
            <p:ph type="body" idx="1"/>
          </p:nvPr>
        </p:nvSpPr>
        <p:spPr>
          <a:xfrm>
            <a:off x="1828800" y="5004679"/>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81" name="Google Shape;81;p30"/>
          <p:cNvSpPr txBox="1">
            <a:spLocks noGrp="1"/>
          </p:cNvSpPr>
          <p:nvPr>
            <p:ph type="dt" idx="10"/>
          </p:nvPr>
        </p:nvSpPr>
        <p:spPr>
          <a:xfrm>
            <a:off x="2286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0"/>
          <p:cNvSpPr txBox="1">
            <a:spLocks noGrp="1"/>
          </p:cNvSpPr>
          <p:nvPr>
            <p:ph type="sldNum" idx="12"/>
          </p:nvPr>
        </p:nvSpPr>
        <p:spPr>
          <a:xfrm>
            <a:off x="6773732"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ECECEC"/>
            </a:gs>
            <a:gs pos="60000">
              <a:schemeClr val="lt1"/>
            </a:gs>
            <a:gs pos="100000">
              <a:schemeClr val="lt1"/>
            </a:gs>
          </a:gsLst>
          <a:lin ang="0" scaled="0"/>
        </a:gradFill>
        <a:effectLst/>
      </p:bgPr>
    </p:bg>
    <p:spTree>
      <p:nvGrpSpPr>
        <p:cNvPr id="1" name="Shape 9"/>
        <p:cNvGrpSpPr/>
        <p:nvPr/>
      </p:nvGrpSpPr>
      <p:grpSpPr>
        <a:xfrm>
          <a:off x="0" y="0"/>
          <a:ext cx="0" cy="0"/>
          <a:chOff x="0" y="0"/>
          <a:chExt cx="0" cy="0"/>
        </a:xfrm>
      </p:grpSpPr>
      <p:pic>
        <p:nvPicPr>
          <p:cNvPr id="10" name="Google Shape;10;p21"/>
          <p:cNvPicPr preferRelativeResize="0"/>
          <p:nvPr/>
        </p:nvPicPr>
        <p:blipFill rotWithShape="1">
          <a:blip r:embed="rId13">
            <a:alphaModFix/>
          </a:blip>
          <a:srcRect l="4494" t="26120" r="4719" b="55296"/>
          <a:stretch/>
        </p:blipFill>
        <p:spPr>
          <a:xfrm flipH="1">
            <a:off x="0" y="0"/>
            <a:ext cx="9144000" cy="1247887"/>
          </a:xfrm>
          <a:prstGeom prst="rect">
            <a:avLst/>
          </a:prstGeom>
          <a:noFill/>
          <a:ln>
            <a:noFill/>
          </a:ln>
        </p:spPr>
      </p:pic>
      <p:sp>
        <p:nvSpPr>
          <p:cNvPr id="11" name="Google Shape;11;p21"/>
          <p:cNvSpPr txBox="1">
            <a:spLocks noGrp="1"/>
          </p:cNvSpPr>
          <p:nvPr>
            <p:ph type="body" idx="1"/>
          </p:nvPr>
        </p:nvSpPr>
        <p:spPr>
          <a:xfrm>
            <a:off x="228600" y="1295400"/>
            <a:ext cx="8686800" cy="4953000"/>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1"/>
          <p:cNvSpPr txBox="1">
            <a:spLocks noGrp="1"/>
          </p:cNvSpPr>
          <p:nvPr>
            <p:ph type="dt" idx="10"/>
          </p:nvPr>
        </p:nvSpPr>
        <p:spPr>
          <a:xfrm>
            <a:off x="2286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1"/>
          <p:cNvSpPr txBox="1">
            <a:spLocks noGrp="1"/>
          </p:cNvSpPr>
          <p:nvPr>
            <p:ph type="sldNum" idx="12"/>
          </p:nvPr>
        </p:nvSpPr>
        <p:spPr>
          <a:xfrm>
            <a:off x="6773732"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5" name="Google Shape;15;p21"/>
          <p:cNvPicPr preferRelativeResize="0"/>
          <p:nvPr/>
        </p:nvPicPr>
        <p:blipFill rotWithShape="1">
          <a:blip r:embed="rId14">
            <a:alphaModFix/>
          </a:blip>
          <a:srcRect/>
          <a:stretch/>
        </p:blipFill>
        <p:spPr>
          <a:xfrm>
            <a:off x="7010400" y="464761"/>
            <a:ext cx="2133600" cy="1618246"/>
          </a:xfrm>
          <a:prstGeom prst="rect">
            <a:avLst/>
          </a:prstGeom>
          <a:noFill/>
          <a:ln>
            <a:noFill/>
          </a:ln>
        </p:spPr>
      </p:pic>
      <p:sp>
        <p:nvSpPr>
          <p:cNvPr id="16" name="Google Shape;16;p21"/>
          <p:cNvSpPr txBox="1">
            <a:spLocks noGrp="1"/>
          </p:cNvSpPr>
          <p:nvPr>
            <p:ph type="title"/>
          </p:nvPr>
        </p:nvSpPr>
        <p:spPr>
          <a:xfrm>
            <a:off x="228600" y="59801"/>
            <a:ext cx="7010400" cy="114300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
          <p:cNvSpPr txBox="1">
            <a:spLocks noGrp="1"/>
          </p:cNvSpPr>
          <p:nvPr>
            <p:ph type="ctrTitle"/>
          </p:nvPr>
        </p:nvSpPr>
        <p:spPr>
          <a:xfrm>
            <a:off x="228600" y="990600"/>
            <a:ext cx="86868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BDEAFA"/>
              </a:buClr>
              <a:buSzPts val="4400"/>
              <a:buFont typeface="Calibri"/>
              <a:buNone/>
            </a:pPr>
            <a:r>
              <a:rPr lang="en-US" dirty="0">
                <a:solidFill>
                  <a:srgbClr val="BDEAFA"/>
                </a:solidFill>
              </a:rPr>
              <a:t>PERKEMBANGAN ILMU PARIWISATA DI INDONESIA</a:t>
            </a:r>
            <a:endParaRPr dirty="0"/>
          </a:p>
        </p:txBody>
      </p:sp>
      <p:sp>
        <p:nvSpPr>
          <p:cNvPr id="104" name="Google Shape;104;p1"/>
          <p:cNvSpPr txBox="1">
            <a:spLocks noGrp="1"/>
          </p:cNvSpPr>
          <p:nvPr>
            <p:ph type="subTitle" idx="1"/>
          </p:nvPr>
        </p:nvSpPr>
        <p:spPr>
          <a:xfrm>
            <a:off x="4876800" y="4114800"/>
            <a:ext cx="4114800" cy="16764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spcBef>
                <a:spcPts val="0"/>
              </a:spcBef>
              <a:spcAft>
                <a:spcPts val="0"/>
              </a:spcAft>
              <a:buClr>
                <a:schemeClr val="dk1"/>
              </a:buClr>
              <a:buSzPct val="100000"/>
              <a:buNone/>
            </a:pPr>
            <a:r>
              <a:rPr lang="en-US" sz="2800" dirty="0" err="1"/>
              <a:t>Kuliah</a:t>
            </a:r>
            <a:r>
              <a:rPr lang="en-US" sz="2800" dirty="0"/>
              <a:t> 2 </a:t>
            </a:r>
            <a:r>
              <a:rPr lang="en-US" sz="2800" dirty="0" err="1"/>
              <a:t>Ilmu</a:t>
            </a:r>
            <a:r>
              <a:rPr lang="en-US" sz="2800" dirty="0"/>
              <a:t> </a:t>
            </a:r>
            <a:r>
              <a:rPr lang="en-US" sz="2800" dirty="0" err="1"/>
              <a:t>Pariwisata</a:t>
            </a:r>
            <a:endParaRPr sz="2800" dirty="0"/>
          </a:p>
          <a:p>
            <a:pPr marL="0" lvl="0" indent="0" algn="l" rtl="0">
              <a:spcBef>
                <a:spcPts val="518"/>
              </a:spcBef>
              <a:spcAft>
                <a:spcPts val="0"/>
              </a:spcAft>
              <a:buClr>
                <a:schemeClr val="dk1"/>
              </a:buClr>
              <a:buSzPct val="100000"/>
              <a:buNone/>
            </a:pPr>
            <a:r>
              <a:rPr lang="en-US" sz="2800" dirty="0"/>
              <a:t>20 September 2024</a:t>
            </a:r>
          </a:p>
          <a:p>
            <a:pPr marL="0" lvl="0" indent="0" algn="l" rtl="0">
              <a:spcBef>
                <a:spcPts val="518"/>
              </a:spcBef>
              <a:spcAft>
                <a:spcPts val="0"/>
              </a:spcAft>
              <a:buClr>
                <a:schemeClr val="dk1"/>
              </a:buClr>
              <a:buSzPct val="100000"/>
              <a:buNone/>
            </a:pPr>
            <a:r>
              <a:rPr lang="en-US" sz="2800" dirty="0"/>
              <a:t>Fak </a:t>
            </a:r>
            <a:r>
              <a:rPr lang="en-US" sz="2800" dirty="0" err="1"/>
              <a:t>Pariwisata</a:t>
            </a:r>
            <a:r>
              <a:rPr lang="en-US" sz="2800" dirty="0"/>
              <a:t> Univ Pancasila</a:t>
            </a:r>
            <a:endParaRPr sz="2800" dirty="0"/>
          </a:p>
          <a:p>
            <a:pPr marL="0" lvl="0" indent="0" algn="l" rtl="0">
              <a:spcBef>
                <a:spcPts val="518"/>
              </a:spcBef>
              <a:spcAft>
                <a:spcPts val="0"/>
              </a:spcAft>
              <a:buClr>
                <a:schemeClr val="dk1"/>
              </a:buClr>
              <a:buSzPct val="100000"/>
              <a:buNone/>
            </a:pPr>
            <a:r>
              <a:rPr lang="en-US" sz="2800" dirty="0" err="1"/>
              <a:t>Dosen</a:t>
            </a:r>
            <a:r>
              <a:rPr lang="en-US" sz="2800" dirty="0"/>
              <a:t>: </a:t>
            </a:r>
            <a:r>
              <a:rPr lang="en-US" sz="2800" dirty="0" err="1"/>
              <a:t>Vitha</a:t>
            </a:r>
            <a:r>
              <a:rPr lang="en-US" sz="2800" dirty="0"/>
              <a:t> </a:t>
            </a:r>
            <a:r>
              <a:rPr lang="en-US" sz="2800" dirty="0" err="1"/>
              <a:t>Octavanny</a:t>
            </a:r>
            <a:endParaRPr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0"/>
          <p:cNvSpPr txBox="1">
            <a:spLocks noGrp="1"/>
          </p:cNvSpPr>
          <p:nvPr>
            <p:ph type="title"/>
          </p:nvPr>
        </p:nvSpPr>
        <p:spPr>
          <a:xfrm>
            <a:off x="228600" y="18916"/>
            <a:ext cx="66294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021828"/>
              </a:buClr>
              <a:buSzPts val="3200"/>
              <a:buFont typeface="Calibri"/>
              <a:buNone/>
            </a:pPr>
            <a:r>
              <a:rPr lang="en-US" sz="3200" b="1">
                <a:solidFill>
                  <a:srgbClr val="021828"/>
                </a:solidFill>
              </a:rPr>
              <a:t>STRUKTUR ILMU PARIWISATA</a:t>
            </a:r>
            <a:endParaRPr/>
          </a:p>
        </p:txBody>
      </p:sp>
      <p:sp>
        <p:nvSpPr>
          <p:cNvPr id="198" name="Google Shape;198;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FFFFFF"/>
                </a:solidFill>
              </a:rPr>
              <a:t>Azril Azahari</a:t>
            </a:r>
            <a:endParaRPr/>
          </a:p>
        </p:txBody>
      </p:sp>
      <p:sp>
        <p:nvSpPr>
          <p:cNvPr id="199" name="Google Shape;199;p10"/>
          <p:cNvSpPr txBox="1">
            <a:spLocks noGrp="1"/>
          </p:cNvSpPr>
          <p:nvPr>
            <p:ph type="sldNum" idx="12"/>
          </p:nvPr>
        </p:nvSpPr>
        <p:spPr>
          <a:xfrm>
            <a:off x="6773732"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FFFFFF"/>
                </a:solidFill>
              </a:rPr>
              <a:t>10</a:t>
            </a:fld>
            <a:endParaRPr>
              <a:solidFill>
                <a:srgbClr val="FFFFFF"/>
              </a:solidFill>
            </a:endParaRPr>
          </a:p>
        </p:txBody>
      </p:sp>
      <p:grpSp>
        <p:nvGrpSpPr>
          <p:cNvPr id="200" name="Google Shape;200;p10"/>
          <p:cNvGrpSpPr/>
          <p:nvPr/>
        </p:nvGrpSpPr>
        <p:grpSpPr>
          <a:xfrm>
            <a:off x="127000" y="2759075"/>
            <a:ext cx="1914525" cy="1871663"/>
            <a:chOff x="160" y="1440"/>
            <a:chExt cx="1206" cy="1179"/>
          </a:xfrm>
        </p:grpSpPr>
        <p:sp>
          <p:nvSpPr>
            <p:cNvPr id="201" name="Google Shape;201;p10"/>
            <p:cNvSpPr/>
            <p:nvPr/>
          </p:nvSpPr>
          <p:spPr>
            <a:xfrm>
              <a:off x="160" y="1440"/>
              <a:ext cx="1206" cy="1179"/>
            </a:xfrm>
            <a:prstGeom prst="ellipse">
              <a:avLst/>
            </a:prstGeom>
            <a:solidFill>
              <a:srgbClr val="FF0000"/>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202" name="Google Shape;202;p10"/>
            <p:cNvSpPr txBox="1"/>
            <p:nvPr/>
          </p:nvSpPr>
          <p:spPr>
            <a:xfrm>
              <a:off x="160" y="1771"/>
              <a:ext cx="1205" cy="52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FFFFF"/>
                  </a:solidFill>
                  <a:latin typeface="Arial Narrow"/>
                  <a:ea typeface="Arial Narrow"/>
                  <a:cs typeface="Arial Narrow"/>
                  <a:sym typeface="Arial Narrow"/>
                </a:rPr>
                <a:t>TOURISM SCIENCE</a:t>
              </a:r>
              <a:endParaRPr sz="2400" b="1">
                <a:solidFill>
                  <a:srgbClr val="FFFFFF"/>
                </a:solidFill>
                <a:latin typeface="Arial Narrow"/>
                <a:ea typeface="Arial Narrow"/>
                <a:cs typeface="Arial Narrow"/>
                <a:sym typeface="Arial Narrow"/>
              </a:endParaRPr>
            </a:p>
          </p:txBody>
        </p:sp>
      </p:grpSp>
      <p:grpSp>
        <p:nvGrpSpPr>
          <p:cNvPr id="203" name="Google Shape;203;p10"/>
          <p:cNvGrpSpPr/>
          <p:nvPr/>
        </p:nvGrpSpPr>
        <p:grpSpPr>
          <a:xfrm>
            <a:off x="2117725" y="2090736"/>
            <a:ext cx="473075" cy="2757485"/>
            <a:chOff x="2190" y="1019"/>
            <a:chExt cx="732" cy="1737"/>
          </a:xfrm>
        </p:grpSpPr>
        <p:sp>
          <p:nvSpPr>
            <p:cNvPr id="204" name="Google Shape;204;p10"/>
            <p:cNvSpPr/>
            <p:nvPr/>
          </p:nvSpPr>
          <p:spPr>
            <a:xfrm>
              <a:off x="2194" y="1670"/>
              <a:ext cx="723" cy="366"/>
            </a:xfrm>
            <a:prstGeom prst="rightArrow">
              <a:avLst>
                <a:gd name="adj1" fmla="val 50000"/>
                <a:gd name="adj2" fmla="val 49385"/>
              </a:avLst>
            </a:prstGeom>
            <a:solidFill>
              <a:srgbClr val="FFFF0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205" name="Google Shape;205;p10"/>
            <p:cNvSpPr/>
            <p:nvPr/>
          </p:nvSpPr>
          <p:spPr>
            <a:xfrm>
              <a:off x="2199" y="2390"/>
              <a:ext cx="723" cy="366"/>
            </a:xfrm>
            <a:prstGeom prst="rightArrow">
              <a:avLst>
                <a:gd name="adj1" fmla="val 50000"/>
                <a:gd name="adj2" fmla="val 49385"/>
              </a:avLst>
            </a:prstGeom>
            <a:solidFill>
              <a:srgbClr val="FFFF0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206" name="Google Shape;206;p10"/>
            <p:cNvSpPr/>
            <p:nvPr/>
          </p:nvSpPr>
          <p:spPr>
            <a:xfrm>
              <a:off x="2190" y="1019"/>
              <a:ext cx="723" cy="366"/>
            </a:xfrm>
            <a:prstGeom prst="rightArrow">
              <a:avLst>
                <a:gd name="adj1" fmla="val 50000"/>
                <a:gd name="adj2" fmla="val 49385"/>
              </a:avLst>
            </a:prstGeom>
            <a:solidFill>
              <a:srgbClr val="FFFF0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grpSp>
      <p:sp>
        <p:nvSpPr>
          <p:cNvPr id="207" name="Google Shape;207;p10"/>
          <p:cNvSpPr txBox="1"/>
          <p:nvPr/>
        </p:nvSpPr>
        <p:spPr>
          <a:xfrm>
            <a:off x="2990850" y="6127750"/>
            <a:ext cx="2451100" cy="3968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rgbClr val="021828"/>
                </a:solidFill>
                <a:latin typeface="Arial Narrow"/>
                <a:ea typeface="Arial Narrow"/>
                <a:cs typeface="Arial Narrow"/>
                <a:sym typeface="Arial Narrow"/>
              </a:rPr>
              <a:t>PROGRAM STUDI</a:t>
            </a:r>
            <a:endParaRPr sz="2000" b="1">
              <a:solidFill>
                <a:srgbClr val="021828"/>
              </a:solidFill>
              <a:latin typeface="Arial Narrow"/>
              <a:ea typeface="Arial Narrow"/>
              <a:cs typeface="Arial Narrow"/>
              <a:sym typeface="Arial Narrow"/>
            </a:endParaRPr>
          </a:p>
        </p:txBody>
      </p:sp>
      <p:grpSp>
        <p:nvGrpSpPr>
          <p:cNvPr id="208" name="Google Shape;208;p10"/>
          <p:cNvGrpSpPr/>
          <p:nvPr/>
        </p:nvGrpSpPr>
        <p:grpSpPr>
          <a:xfrm>
            <a:off x="2819400" y="1981200"/>
            <a:ext cx="2760663" cy="3048000"/>
            <a:chOff x="3112" y="1006"/>
            <a:chExt cx="1739" cy="1733"/>
          </a:xfrm>
        </p:grpSpPr>
        <p:sp>
          <p:nvSpPr>
            <p:cNvPr id="209" name="Google Shape;209;p10"/>
            <p:cNvSpPr txBox="1"/>
            <p:nvPr/>
          </p:nvSpPr>
          <p:spPr>
            <a:xfrm>
              <a:off x="3112" y="2254"/>
              <a:ext cx="1728" cy="485"/>
            </a:xfrm>
            <a:prstGeom prst="rect">
              <a:avLst/>
            </a:prstGeom>
            <a:solidFill>
              <a:srgbClr val="FF0000"/>
            </a:solidFill>
            <a:ln w="9525" cap="flat" cmpd="sng">
              <a:solidFill>
                <a:srgbClr val="FF0000"/>
              </a:solidFill>
              <a:prstDash val="solid"/>
              <a:miter lim="800000"/>
              <a:headEnd type="none" w="sm" len="sm"/>
              <a:tailEnd type="none" w="sm" len="sm"/>
            </a:ln>
          </p:spPr>
          <p:txBody>
            <a:bodyPr spcFirstLastPara="1" wrap="square" lIns="91425" tIns="228600" rIns="91425" bIns="228600" anchor="t" anchorCtr="0">
              <a:spAutoFit/>
            </a:bodyPr>
            <a:lstStyle/>
            <a:p>
              <a:pPr marL="0" marR="0" lvl="0" indent="0" algn="ctr" rtl="0">
                <a:spcBef>
                  <a:spcPts val="0"/>
                </a:spcBef>
                <a:spcAft>
                  <a:spcPts val="0"/>
                </a:spcAft>
                <a:buNone/>
              </a:pPr>
              <a:r>
                <a:rPr lang="en-US" sz="2000" b="1">
                  <a:solidFill>
                    <a:srgbClr val="FFFFFF"/>
                  </a:solidFill>
                  <a:latin typeface="Arial Narrow"/>
                  <a:ea typeface="Arial Narrow"/>
                  <a:cs typeface="Arial Narrow"/>
                  <a:sym typeface="Arial Narrow"/>
                </a:rPr>
                <a:t>DESTINATION</a:t>
              </a:r>
              <a:endParaRPr sz="2000" b="1">
                <a:solidFill>
                  <a:srgbClr val="FFFFFF"/>
                </a:solidFill>
                <a:latin typeface="Arial Narrow"/>
                <a:ea typeface="Arial Narrow"/>
                <a:cs typeface="Arial Narrow"/>
                <a:sym typeface="Arial Narrow"/>
              </a:endParaRPr>
            </a:p>
          </p:txBody>
        </p:sp>
        <p:sp>
          <p:nvSpPr>
            <p:cNvPr id="210" name="Google Shape;210;p10"/>
            <p:cNvSpPr txBox="1"/>
            <p:nvPr/>
          </p:nvSpPr>
          <p:spPr>
            <a:xfrm>
              <a:off x="3118" y="1006"/>
              <a:ext cx="1728" cy="485"/>
            </a:xfrm>
            <a:prstGeom prst="rect">
              <a:avLst/>
            </a:prstGeom>
            <a:solidFill>
              <a:srgbClr val="FF0000"/>
            </a:solidFill>
            <a:ln w="9525" cap="flat" cmpd="sng">
              <a:solidFill>
                <a:srgbClr val="FF0000"/>
              </a:solidFill>
              <a:prstDash val="solid"/>
              <a:miter lim="800000"/>
              <a:headEnd type="none" w="sm" len="sm"/>
              <a:tailEnd type="none" w="sm" len="sm"/>
            </a:ln>
          </p:spPr>
          <p:txBody>
            <a:bodyPr spcFirstLastPara="1" wrap="square" lIns="91425" tIns="228600" rIns="91425" bIns="228600" anchor="t" anchorCtr="0">
              <a:spAutoFit/>
            </a:bodyPr>
            <a:lstStyle/>
            <a:p>
              <a:pPr marL="0" marR="0" lvl="0" indent="0" algn="ctr" rtl="0">
                <a:spcBef>
                  <a:spcPts val="0"/>
                </a:spcBef>
                <a:spcAft>
                  <a:spcPts val="0"/>
                </a:spcAft>
                <a:buNone/>
              </a:pPr>
              <a:r>
                <a:rPr lang="en-US" sz="2000" b="1">
                  <a:solidFill>
                    <a:srgbClr val="FFFFFF"/>
                  </a:solidFill>
                  <a:latin typeface="Arial Narrow"/>
                  <a:ea typeface="Arial Narrow"/>
                  <a:cs typeface="Arial Narrow"/>
                  <a:sym typeface="Arial Narrow"/>
                </a:rPr>
                <a:t>HOSPITALITY</a:t>
              </a:r>
              <a:endParaRPr sz="2000" b="1">
                <a:solidFill>
                  <a:srgbClr val="FFFFFF"/>
                </a:solidFill>
                <a:latin typeface="Arial Narrow"/>
                <a:ea typeface="Arial Narrow"/>
                <a:cs typeface="Arial Narrow"/>
                <a:sym typeface="Arial Narrow"/>
              </a:endParaRPr>
            </a:p>
          </p:txBody>
        </p:sp>
        <p:sp>
          <p:nvSpPr>
            <p:cNvPr id="211" name="Google Shape;211;p10"/>
            <p:cNvSpPr txBox="1"/>
            <p:nvPr/>
          </p:nvSpPr>
          <p:spPr>
            <a:xfrm>
              <a:off x="3123" y="1625"/>
              <a:ext cx="1728" cy="485"/>
            </a:xfrm>
            <a:prstGeom prst="rect">
              <a:avLst/>
            </a:prstGeom>
            <a:solidFill>
              <a:srgbClr val="FF6600"/>
            </a:solidFill>
            <a:ln w="9525" cap="flat" cmpd="sng">
              <a:solidFill>
                <a:srgbClr val="FF0000"/>
              </a:solidFill>
              <a:prstDash val="solid"/>
              <a:miter lim="800000"/>
              <a:headEnd type="none" w="sm" len="sm"/>
              <a:tailEnd type="none" w="sm" len="sm"/>
            </a:ln>
          </p:spPr>
          <p:txBody>
            <a:bodyPr spcFirstLastPara="1" wrap="square" lIns="91425" tIns="228600" rIns="91425" bIns="228600" anchor="t" anchorCtr="0">
              <a:spAutoFit/>
            </a:bodyPr>
            <a:lstStyle/>
            <a:p>
              <a:pPr marL="0" marR="0" lvl="0" indent="0" algn="ctr" rtl="0">
                <a:spcBef>
                  <a:spcPts val="0"/>
                </a:spcBef>
                <a:spcAft>
                  <a:spcPts val="0"/>
                </a:spcAft>
                <a:buNone/>
              </a:pPr>
              <a:r>
                <a:rPr lang="en-US" sz="2000" b="1">
                  <a:solidFill>
                    <a:srgbClr val="FFFFFF"/>
                  </a:solidFill>
                  <a:latin typeface="Arial Narrow"/>
                  <a:ea typeface="Arial Narrow"/>
                  <a:cs typeface="Arial Narrow"/>
                  <a:sym typeface="Arial Narrow"/>
                </a:rPr>
                <a:t>TRAVEL </a:t>
              </a:r>
              <a:endParaRPr sz="2000" b="1">
                <a:solidFill>
                  <a:srgbClr val="FFFFFF"/>
                </a:solidFill>
                <a:latin typeface="Arial Narrow"/>
                <a:ea typeface="Arial Narrow"/>
                <a:cs typeface="Arial Narrow"/>
                <a:sym typeface="Arial Narrow"/>
              </a:endParaRPr>
            </a:p>
          </p:txBody>
        </p:sp>
      </p:grpSp>
      <p:sp>
        <p:nvSpPr>
          <p:cNvPr id="212" name="Google Shape;212;p10"/>
          <p:cNvSpPr/>
          <p:nvPr/>
        </p:nvSpPr>
        <p:spPr>
          <a:xfrm>
            <a:off x="2697163" y="914400"/>
            <a:ext cx="3033712" cy="5172075"/>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grpSp>
        <p:nvGrpSpPr>
          <p:cNvPr id="213" name="Google Shape;213;p10"/>
          <p:cNvGrpSpPr/>
          <p:nvPr/>
        </p:nvGrpSpPr>
        <p:grpSpPr>
          <a:xfrm>
            <a:off x="5803900" y="1981200"/>
            <a:ext cx="3079750" cy="809625"/>
            <a:chOff x="2459" y="1293"/>
            <a:chExt cx="3081" cy="510"/>
          </a:xfrm>
        </p:grpSpPr>
        <p:sp>
          <p:nvSpPr>
            <p:cNvPr id="214" name="Google Shape;214;p10"/>
            <p:cNvSpPr txBox="1"/>
            <p:nvPr/>
          </p:nvSpPr>
          <p:spPr>
            <a:xfrm>
              <a:off x="2464" y="1293"/>
              <a:ext cx="3072" cy="231"/>
            </a:xfrm>
            <a:prstGeom prst="rect">
              <a:avLst/>
            </a:prstGeom>
            <a:solidFill>
              <a:srgbClr val="821908"/>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FFFF00"/>
                  </a:solidFill>
                  <a:latin typeface="Arial Narrow"/>
                  <a:ea typeface="Arial Narrow"/>
                  <a:cs typeface="Arial Narrow"/>
                  <a:sym typeface="Arial Narrow"/>
                </a:rPr>
                <a:t>FOOD AND BEVERAGES</a:t>
              </a:r>
              <a:endParaRPr sz="1800" b="1">
                <a:solidFill>
                  <a:srgbClr val="FFFF00"/>
                </a:solidFill>
                <a:latin typeface="Arial Narrow"/>
                <a:ea typeface="Arial Narrow"/>
                <a:cs typeface="Arial Narrow"/>
                <a:sym typeface="Arial Narrow"/>
              </a:endParaRPr>
            </a:p>
          </p:txBody>
        </p:sp>
        <p:sp>
          <p:nvSpPr>
            <p:cNvPr id="215" name="Google Shape;215;p10"/>
            <p:cNvSpPr txBox="1"/>
            <p:nvPr/>
          </p:nvSpPr>
          <p:spPr>
            <a:xfrm>
              <a:off x="2459" y="1572"/>
              <a:ext cx="3081" cy="231"/>
            </a:xfrm>
            <a:prstGeom prst="rect">
              <a:avLst/>
            </a:prstGeom>
            <a:solidFill>
              <a:srgbClr val="821908"/>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FFFF00"/>
                  </a:solidFill>
                  <a:latin typeface="Arial Narrow"/>
                  <a:ea typeface="Arial Narrow"/>
                  <a:cs typeface="Arial Narrow"/>
                  <a:sym typeface="Arial Narrow"/>
                </a:rPr>
                <a:t>ACCOMMODATION</a:t>
              </a:r>
              <a:endParaRPr sz="1800" b="1">
                <a:solidFill>
                  <a:srgbClr val="FFFF00"/>
                </a:solidFill>
                <a:latin typeface="Arial Narrow"/>
                <a:ea typeface="Arial Narrow"/>
                <a:cs typeface="Arial Narrow"/>
                <a:sym typeface="Arial Narrow"/>
              </a:endParaRPr>
            </a:p>
          </p:txBody>
        </p:sp>
      </p:grpSp>
      <p:sp>
        <p:nvSpPr>
          <p:cNvPr id="216" name="Google Shape;216;p10"/>
          <p:cNvSpPr txBox="1"/>
          <p:nvPr/>
        </p:nvSpPr>
        <p:spPr>
          <a:xfrm>
            <a:off x="2819400" y="5174159"/>
            <a:ext cx="2743200" cy="769441"/>
          </a:xfrm>
          <a:prstGeom prst="rect">
            <a:avLst/>
          </a:prstGeom>
          <a:solidFill>
            <a:srgbClr val="FF0000"/>
          </a:solidFill>
          <a:ln>
            <a:noFill/>
          </a:ln>
        </p:spPr>
        <p:txBody>
          <a:bodyPr spcFirstLastPara="1" wrap="square" lIns="91425" tIns="228600" rIns="91425" bIns="228600" anchor="t" anchorCtr="0">
            <a:spAutoFit/>
          </a:bodyPr>
          <a:lstStyle/>
          <a:p>
            <a:pPr marL="0" marR="0" lvl="0" indent="0" algn="ctr" rtl="0">
              <a:spcBef>
                <a:spcPts val="0"/>
              </a:spcBef>
              <a:spcAft>
                <a:spcPts val="0"/>
              </a:spcAft>
              <a:buNone/>
            </a:pPr>
            <a:r>
              <a:rPr lang="en-US" sz="2000" b="1">
                <a:solidFill>
                  <a:srgbClr val="FFFFFF"/>
                </a:solidFill>
                <a:latin typeface="Arial Narrow"/>
                <a:ea typeface="Arial Narrow"/>
                <a:cs typeface="Arial Narrow"/>
                <a:sym typeface="Arial Narrow"/>
              </a:rPr>
              <a:t>EVENTS</a:t>
            </a:r>
            <a:endParaRPr sz="2000" b="1">
              <a:solidFill>
                <a:srgbClr val="FFFFFF"/>
              </a:solidFill>
              <a:latin typeface="Arial Narrow"/>
              <a:ea typeface="Arial Narrow"/>
              <a:cs typeface="Arial Narrow"/>
              <a:sym typeface="Arial Narrow"/>
            </a:endParaRPr>
          </a:p>
        </p:txBody>
      </p:sp>
      <p:grpSp>
        <p:nvGrpSpPr>
          <p:cNvPr id="217" name="Google Shape;217;p10"/>
          <p:cNvGrpSpPr/>
          <p:nvPr/>
        </p:nvGrpSpPr>
        <p:grpSpPr>
          <a:xfrm>
            <a:off x="5829652" y="3062514"/>
            <a:ext cx="3085748" cy="838200"/>
            <a:chOff x="2453" y="1266"/>
            <a:chExt cx="3087" cy="528"/>
          </a:xfrm>
        </p:grpSpPr>
        <p:sp>
          <p:nvSpPr>
            <p:cNvPr id="218" name="Google Shape;218;p10"/>
            <p:cNvSpPr txBox="1"/>
            <p:nvPr/>
          </p:nvSpPr>
          <p:spPr>
            <a:xfrm>
              <a:off x="2453" y="1266"/>
              <a:ext cx="3072" cy="231"/>
            </a:xfrm>
            <a:prstGeom prst="rect">
              <a:avLst/>
            </a:prstGeom>
            <a:solidFill>
              <a:srgbClr val="903D00"/>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FFFF00"/>
                  </a:solidFill>
                  <a:latin typeface="Arial Narrow"/>
                  <a:ea typeface="Arial Narrow"/>
                  <a:cs typeface="Arial Narrow"/>
                  <a:sym typeface="Arial Narrow"/>
                </a:rPr>
                <a:t>TRAVEL SERVICES</a:t>
              </a:r>
              <a:endParaRPr sz="1800" b="1">
                <a:solidFill>
                  <a:srgbClr val="FFFF00"/>
                </a:solidFill>
                <a:latin typeface="Arial Narrow"/>
                <a:ea typeface="Arial Narrow"/>
                <a:cs typeface="Arial Narrow"/>
                <a:sym typeface="Arial Narrow"/>
              </a:endParaRPr>
            </a:p>
          </p:txBody>
        </p:sp>
        <p:sp>
          <p:nvSpPr>
            <p:cNvPr id="219" name="Google Shape;219;p10"/>
            <p:cNvSpPr txBox="1"/>
            <p:nvPr/>
          </p:nvSpPr>
          <p:spPr>
            <a:xfrm>
              <a:off x="2459" y="1563"/>
              <a:ext cx="3081" cy="231"/>
            </a:xfrm>
            <a:prstGeom prst="rect">
              <a:avLst/>
            </a:prstGeom>
            <a:solidFill>
              <a:srgbClr val="903D00"/>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FFFF00"/>
                  </a:solidFill>
                  <a:latin typeface="Arial Narrow"/>
                  <a:ea typeface="Arial Narrow"/>
                  <a:cs typeface="Arial Narrow"/>
                  <a:sym typeface="Arial Narrow"/>
                </a:rPr>
                <a:t>TRANSPORTATION SERVICES</a:t>
              </a:r>
              <a:endParaRPr sz="1800" b="1">
                <a:solidFill>
                  <a:srgbClr val="FFFF00"/>
                </a:solidFill>
                <a:latin typeface="Arial Narrow"/>
                <a:ea typeface="Arial Narrow"/>
                <a:cs typeface="Arial Narrow"/>
                <a:sym typeface="Arial Narrow"/>
              </a:endParaRPr>
            </a:p>
          </p:txBody>
        </p:sp>
      </p:grpSp>
      <p:grpSp>
        <p:nvGrpSpPr>
          <p:cNvPr id="220" name="Google Shape;220;p10"/>
          <p:cNvGrpSpPr/>
          <p:nvPr/>
        </p:nvGrpSpPr>
        <p:grpSpPr>
          <a:xfrm>
            <a:off x="5825674" y="4219575"/>
            <a:ext cx="3079750" cy="809625"/>
            <a:chOff x="2459" y="1293"/>
            <a:chExt cx="3081" cy="510"/>
          </a:xfrm>
        </p:grpSpPr>
        <p:sp>
          <p:nvSpPr>
            <p:cNvPr id="221" name="Google Shape;221;p10"/>
            <p:cNvSpPr txBox="1"/>
            <p:nvPr/>
          </p:nvSpPr>
          <p:spPr>
            <a:xfrm>
              <a:off x="2464" y="1293"/>
              <a:ext cx="3072" cy="231"/>
            </a:xfrm>
            <a:prstGeom prst="rect">
              <a:avLst/>
            </a:prstGeom>
            <a:solidFill>
              <a:srgbClr val="202F6A"/>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FFFF00"/>
                  </a:solidFill>
                  <a:latin typeface="Arial Narrow"/>
                  <a:ea typeface="Arial Narrow"/>
                  <a:cs typeface="Arial Narrow"/>
                  <a:sym typeface="Arial Narrow"/>
                </a:rPr>
                <a:t>ATTRACTION</a:t>
              </a:r>
              <a:endParaRPr sz="1800" b="1">
                <a:solidFill>
                  <a:srgbClr val="FFFF00"/>
                </a:solidFill>
                <a:latin typeface="Arial Narrow"/>
                <a:ea typeface="Arial Narrow"/>
                <a:cs typeface="Arial Narrow"/>
                <a:sym typeface="Arial Narrow"/>
              </a:endParaRPr>
            </a:p>
          </p:txBody>
        </p:sp>
        <p:sp>
          <p:nvSpPr>
            <p:cNvPr id="222" name="Google Shape;222;p10"/>
            <p:cNvSpPr txBox="1"/>
            <p:nvPr/>
          </p:nvSpPr>
          <p:spPr>
            <a:xfrm>
              <a:off x="2459" y="1572"/>
              <a:ext cx="3081" cy="231"/>
            </a:xfrm>
            <a:prstGeom prst="rect">
              <a:avLst/>
            </a:prstGeom>
            <a:solidFill>
              <a:srgbClr val="202F6A"/>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FFFF00"/>
                  </a:solidFill>
                  <a:latin typeface="Arial Narrow"/>
                  <a:ea typeface="Arial Narrow"/>
                  <a:cs typeface="Arial Narrow"/>
                  <a:sym typeface="Arial Narrow"/>
                </a:rPr>
                <a:t>DESTINATION</a:t>
              </a:r>
              <a:endParaRPr sz="1800" b="1">
                <a:solidFill>
                  <a:srgbClr val="FFFF00"/>
                </a:solidFill>
                <a:latin typeface="Arial Narrow"/>
                <a:ea typeface="Arial Narrow"/>
                <a:cs typeface="Arial Narrow"/>
                <a:sym typeface="Arial Narrow"/>
              </a:endParaRPr>
            </a:p>
          </p:txBody>
        </p:sp>
      </p:grpSp>
      <p:sp>
        <p:nvSpPr>
          <p:cNvPr id="223" name="Google Shape;223;p10"/>
          <p:cNvSpPr txBox="1"/>
          <p:nvPr/>
        </p:nvSpPr>
        <p:spPr>
          <a:xfrm>
            <a:off x="2819400" y="1039758"/>
            <a:ext cx="2743200" cy="789042"/>
          </a:xfrm>
          <a:prstGeom prst="rect">
            <a:avLst/>
          </a:prstGeom>
          <a:solidFill>
            <a:srgbClr val="FF0000"/>
          </a:solidFill>
          <a:ln>
            <a:noFill/>
          </a:ln>
        </p:spPr>
        <p:txBody>
          <a:bodyPr spcFirstLastPara="1" wrap="square" lIns="91425" tIns="228600" rIns="91425" bIns="228600" anchor="t" anchorCtr="0">
            <a:spAutoFit/>
          </a:bodyPr>
          <a:lstStyle/>
          <a:p>
            <a:pPr marL="0" marR="0" lvl="0" indent="0" algn="ctr" rtl="0">
              <a:spcBef>
                <a:spcPts val="0"/>
              </a:spcBef>
              <a:spcAft>
                <a:spcPts val="0"/>
              </a:spcAft>
              <a:buNone/>
            </a:pPr>
            <a:r>
              <a:rPr lang="en-US" sz="2000" b="1">
                <a:solidFill>
                  <a:srgbClr val="FFFFFF"/>
                </a:solidFill>
                <a:latin typeface="Arial Narrow"/>
                <a:ea typeface="Arial Narrow"/>
                <a:cs typeface="Arial Narrow"/>
                <a:sym typeface="Arial Narrow"/>
              </a:rPr>
              <a:t>TOURISM</a:t>
            </a:r>
            <a:endParaRPr sz="2000" b="1">
              <a:solidFill>
                <a:srgbClr val="FFFFFF"/>
              </a:solidFill>
              <a:latin typeface="Arial Narrow"/>
              <a:ea typeface="Arial Narrow"/>
              <a:cs typeface="Arial Narrow"/>
              <a:sym typeface="Arial Narrow"/>
            </a:endParaRPr>
          </a:p>
        </p:txBody>
      </p:sp>
      <p:sp>
        <p:nvSpPr>
          <p:cNvPr id="224" name="Google Shape;224;p10"/>
          <p:cNvSpPr txBox="1"/>
          <p:nvPr/>
        </p:nvSpPr>
        <p:spPr>
          <a:xfrm>
            <a:off x="5791200" y="5163885"/>
            <a:ext cx="3124200" cy="369332"/>
          </a:xfrm>
          <a:prstGeom prst="rect">
            <a:avLst/>
          </a:prstGeom>
          <a:solidFill>
            <a:srgbClr val="CC9900"/>
          </a:solidFill>
          <a:ln w="9525" cap="flat" cmpd="sng">
            <a:solidFill>
              <a:srgbClr val="CC99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FFFF00"/>
                </a:solidFill>
                <a:latin typeface="Arial Narrow"/>
                <a:ea typeface="Arial Narrow"/>
                <a:cs typeface="Arial Narrow"/>
                <a:sym typeface="Arial Narrow"/>
              </a:rPr>
              <a:t>MEETING/MICE</a:t>
            </a:r>
            <a:endParaRPr sz="1800" b="1">
              <a:solidFill>
                <a:srgbClr val="FFFF00"/>
              </a:solidFill>
              <a:latin typeface="Arial Narrow"/>
              <a:ea typeface="Arial Narrow"/>
              <a:cs typeface="Arial Narrow"/>
              <a:sym typeface="Arial Narrow"/>
            </a:endParaRPr>
          </a:p>
        </p:txBody>
      </p:sp>
      <p:sp>
        <p:nvSpPr>
          <p:cNvPr id="225" name="Google Shape;225;p10"/>
          <p:cNvSpPr/>
          <p:nvPr/>
        </p:nvSpPr>
        <p:spPr>
          <a:xfrm>
            <a:off x="2133600" y="1143000"/>
            <a:ext cx="467259" cy="581025"/>
          </a:xfrm>
          <a:prstGeom prst="rightArrow">
            <a:avLst>
              <a:gd name="adj1" fmla="val 50000"/>
              <a:gd name="adj2" fmla="val 49385"/>
            </a:avLst>
          </a:prstGeom>
          <a:solidFill>
            <a:srgbClr val="FFFF0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226" name="Google Shape;226;p10"/>
          <p:cNvSpPr txBox="1"/>
          <p:nvPr/>
        </p:nvSpPr>
        <p:spPr>
          <a:xfrm>
            <a:off x="5791200" y="1219200"/>
            <a:ext cx="3048000" cy="369332"/>
          </a:xfrm>
          <a:prstGeom prst="rect">
            <a:avLst/>
          </a:prstGeom>
          <a:solidFill>
            <a:srgbClr val="800000"/>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FFFF00"/>
                </a:solidFill>
                <a:latin typeface="Arial Narrow"/>
                <a:ea typeface="Arial Narrow"/>
                <a:cs typeface="Arial Narrow"/>
                <a:sym typeface="Arial Narrow"/>
              </a:rPr>
              <a:t>TOURISM STUDIES</a:t>
            </a:r>
            <a:endParaRPr sz="1800" b="1">
              <a:solidFill>
                <a:srgbClr val="FFFF00"/>
              </a:solidFill>
              <a:latin typeface="Arial Narrow"/>
              <a:ea typeface="Arial Narrow"/>
              <a:cs typeface="Arial Narrow"/>
              <a:sym typeface="Arial Narrow"/>
            </a:endParaRPr>
          </a:p>
        </p:txBody>
      </p:sp>
      <p:sp>
        <p:nvSpPr>
          <p:cNvPr id="227" name="Google Shape;227;p10"/>
          <p:cNvSpPr/>
          <p:nvPr/>
        </p:nvSpPr>
        <p:spPr>
          <a:xfrm>
            <a:off x="2117725" y="5210175"/>
            <a:ext cx="467259" cy="581025"/>
          </a:xfrm>
          <a:prstGeom prst="rightArrow">
            <a:avLst>
              <a:gd name="adj1" fmla="val 50000"/>
              <a:gd name="adj2" fmla="val 49385"/>
            </a:avLst>
          </a:prstGeom>
          <a:solidFill>
            <a:srgbClr val="FFFF0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228" name="Google Shape;228;p10"/>
          <p:cNvSpPr txBox="1"/>
          <p:nvPr/>
        </p:nvSpPr>
        <p:spPr>
          <a:xfrm>
            <a:off x="228600" y="6127297"/>
            <a:ext cx="1828800" cy="3968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rgbClr val="021828"/>
                </a:solidFill>
                <a:latin typeface="Arial Narrow"/>
                <a:ea typeface="Arial Narrow"/>
                <a:cs typeface="Arial Narrow"/>
                <a:sym typeface="Arial Narrow"/>
              </a:rPr>
              <a:t>DISIPLIN ILMU</a:t>
            </a:r>
            <a:endParaRPr/>
          </a:p>
        </p:txBody>
      </p:sp>
      <p:sp>
        <p:nvSpPr>
          <p:cNvPr id="229" name="Google Shape;229;p10"/>
          <p:cNvSpPr txBox="1"/>
          <p:nvPr/>
        </p:nvSpPr>
        <p:spPr>
          <a:xfrm>
            <a:off x="5812970" y="5619932"/>
            <a:ext cx="3124200" cy="369332"/>
          </a:xfrm>
          <a:prstGeom prst="rect">
            <a:avLst/>
          </a:prstGeom>
          <a:solidFill>
            <a:srgbClr val="CC9900"/>
          </a:solidFill>
          <a:ln w="9525" cap="flat" cmpd="sng">
            <a:solidFill>
              <a:srgbClr val="CC99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FFFF00"/>
                </a:solidFill>
                <a:latin typeface="Arial Narrow"/>
                <a:ea typeface="Arial Narrow"/>
                <a:cs typeface="Arial Narrow"/>
                <a:sym typeface="Arial Narrow"/>
              </a:rPr>
              <a:t>NON-MEETING/NON-MICE</a:t>
            </a:r>
            <a:endParaRPr sz="1800" b="1">
              <a:solidFill>
                <a:srgbClr val="FFFF00"/>
              </a:solidFill>
              <a:latin typeface="Arial Narrow"/>
              <a:ea typeface="Arial Narrow"/>
              <a:cs typeface="Arial Narrow"/>
              <a:sym typeface="Arial Narrow"/>
            </a:endParaRPr>
          </a:p>
        </p:txBody>
      </p:sp>
      <p:sp>
        <p:nvSpPr>
          <p:cNvPr id="230" name="Google Shape;230;p10"/>
          <p:cNvSpPr txBox="1"/>
          <p:nvPr/>
        </p:nvSpPr>
        <p:spPr>
          <a:xfrm>
            <a:off x="6096000" y="6387643"/>
            <a:ext cx="2667000" cy="457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rgbClr val="888888"/>
                </a:solidFill>
                <a:latin typeface="Calibri"/>
                <a:ea typeface="Calibri"/>
                <a:cs typeface="Calibri"/>
                <a:sym typeface="Calibri"/>
              </a:rPr>
              <a:t>Azril Azahari</a:t>
            </a:r>
            <a:endParaRPr sz="1200">
              <a:solidFill>
                <a:srgbClr val="888888"/>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1"/>
          <p:cNvSpPr txBox="1">
            <a:spLocks noGrp="1"/>
          </p:cNvSpPr>
          <p:nvPr>
            <p:ph type="title"/>
          </p:nvPr>
        </p:nvSpPr>
        <p:spPr>
          <a:xfrm>
            <a:off x="228600" y="59801"/>
            <a:ext cx="70104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en-US"/>
              <a:t>I. H0SPITALITI </a:t>
            </a:r>
            <a:r>
              <a:rPr lang="en-US" i="1"/>
              <a:t>(HOSPITALITY</a:t>
            </a:r>
            <a:endParaRPr/>
          </a:p>
        </p:txBody>
      </p:sp>
      <p:sp>
        <p:nvSpPr>
          <p:cNvPr id="236" name="Google Shape;236;p11"/>
          <p:cNvSpPr txBox="1">
            <a:spLocks noGrp="1"/>
          </p:cNvSpPr>
          <p:nvPr>
            <p:ph type="sldNum" idx="12"/>
          </p:nvPr>
        </p:nvSpPr>
        <p:spPr>
          <a:xfrm>
            <a:off x="6773732"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grpSp>
        <p:nvGrpSpPr>
          <p:cNvPr id="237" name="Google Shape;237;p11"/>
          <p:cNvGrpSpPr/>
          <p:nvPr/>
        </p:nvGrpSpPr>
        <p:grpSpPr>
          <a:xfrm>
            <a:off x="838200" y="1928965"/>
            <a:ext cx="7772400" cy="3578301"/>
            <a:chOff x="0" y="404965"/>
            <a:chExt cx="7772400" cy="3578301"/>
          </a:xfrm>
        </p:grpSpPr>
        <p:sp>
          <p:nvSpPr>
            <p:cNvPr id="238" name="Google Shape;238;p11"/>
            <p:cNvSpPr/>
            <p:nvPr/>
          </p:nvSpPr>
          <p:spPr>
            <a:xfrm>
              <a:off x="0" y="404965"/>
              <a:ext cx="7772400" cy="767520"/>
            </a:xfrm>
            <a:prstGeom prst="roundRect">
              <a:avLst>
                <a:gd name="adj" fmla="val 16667"/>
              </a:avLst>
            </a:prstGeom>
            <a:solidFill>
              <a:srgbClr val="4C66C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1"/>
            <p:cNvSpPr txBox="1"/>
            <p:nvPr/>
          </p:nvSpPr>
          <p:spPr>
            <a:xfrm>
              <a:off x="37467" y="442432"/>
              <a:ext cx="7697466" cy="692586"/>
            </a:xfrm>
            <a:prstGeom prst="rect">
              <a:avLst/>
            </a:prstGeom>
            <a:noFill/>
            <a:ln>
              <a:noFill/>
            </a:ln>
          </p:spPr>
          <p:txBody>
            <a:bodyPr spcFirstLastPara="1" wrap="square" lIns="121900" tIns="121900" rIns="121900" bIns="121900" anchor="ctr" anchorCtr="0">
              <a:noAutofit/>
            </a:bodyPr>
            <a:lstStyle/>
            <a:p>
              <a:pPr marL="0" marR="0" lvl="0" indent="0" algn="l" rtl="0">
                <a:lnSpc>
                  <a:spcPct val="90000"/>
                </a:lnSpc>
                <a:spcBef>
                  <a:spcPts val="0"/>
                </a:spcBef>
                <a:spcAft>
                  <a:spcPts val="0"/>
                </a:spcAft>
                <a:buClr>
                  <a:schemeClr val="lt1"/>
                </a:buClr>
                <a:buSzPts val="3200"/>
                <a:buFont typeface="Calibri"/>
                <a:buNone/>
              </a:pPr>
              <a:r>
                <a:rPr lang="en-US" sz="3200">
                  <a:solidFill>
                    <a:schemeClr val="lt1"/>
                  </a:solidFill>
                  <a:latin typeface="Calibri"/>
                  <a:ea typeface="Calibri"/>
                  <a:cs typeface="Calibri"/>
                  <a:sym typeface="Calibri"/>
                </a:rPr>
                <a:t>1. Akomodasi </a:t>
              </a:r>
              <a:r>
                <a:rPr lang="en-US" sz="3200" i="1">
                  <a:solidFill>
                    <a:schemeClr val="lt1"/>
                  </a:solidFill>
                  <a:latin typeface="Calibri"/>
                  <a:ea typeface="Calibri"/>
                  <a:cs typeface="Calibri"/>
                  <a:sym typeface="Calibri"/>
                </a:rPr>
                <a:t>(accommodation, lodging)</a:t>
              </a:r>
              <a:endParaRPr sz="3200">
                <a:solidFill>
                  <a:schemeClr val="lt1"/>
                </a:solidFill>
                <a:latin typeface="Calibri"/>
                <a:ea typeface="Calibri"/>
                <a:cs typeface="Calibri"/>
                <a:sym typeface="Calibri"/>
              </a:endParaRPr>
            </a:p>
          </p:txBody>
        </p:sp>
        <p:sp>
          <p:nvSpPr>
            <p:cNvPr id="240" name="Google Shape;240;p11"/>
            <p:cNvSpPr/>
            <p:nvPr/>
          </p:nvSpPr>
          <p:spPr>
            <a:xfrm>
              <a:off x="0" y="1161540"/>
              <a:ext cx="7772400" cy="7948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1"/>
            <p:cNvSpPr txBox="1"/>
            <p:nvPr/>
          </p:nvSpPr>
          <p:spPr>
            <a:xfrm>
              <a:off x="0" y="1161540"/>
              <a:ext cx="7772400" cy="794880"/>
            </a:xfrm>
            <a:prstGeom prst="rect">
              <a:avLst/>
            </a:prstGeom>
            <a:noFill/>
            <a:ln>
              <a:noFill/>
            </a:ln>
          </p:spPr>
          <p:txBody>
            <a:bodyPr spcFirstLastPara="1" wrap="square" lIns="246750" tIns="40625" rIns="227575" bIns="40625" anchor="t" anchorCtr="0">
              <a:noAutofit/>
            </a:bodyPr>
            <a:lstStyle/>
            <a:p>
              <a:pPr marL="228600" marR="0" lvl="1" indent="-228600" algn="l" rtl="0">
                <a:lnSpc>
                  <a:spcPct val="90000"/>
                </a:lnSpc>
                <a:spcBef>
                  <a:spcPts val="0"/>
                </a:spcBef>
                <a:spcAft>
                  <a:spcPts val="0"/>
                </a:spcAft>
                <a:buClr>
                  <a:schemeClr val="dk1"/>
                </a:buClr>
                <a:buSzPts val="2500"/>
                <a:buFont typeface="Calibri"/>
                <a:buChar char="•"/>
              </a:pPr>
              <a:r>
                <a:rPr lang="en-US" sz="2500" b="0" i="0" u="none" strike="noStrike" cap="none">
                  <a:solidFill>
                    <a:schemeClr val="dk1"/>
                  </a:solidFill>
                  <a:latin typeface="Calibri"/>
                  <a:ea typeface="Calibri"/>
                  <a:cs typeface="Calibri"/>
                  <a:sym typeface="Calibri"/>
                </a:rPr>
                <a:t>Hotel, </a:t>
              </a:r>
              <a:r>
                <a:rPr lang="en-US" sz="2500" b="0" i="1" u="none" strike="noStrike" cap="none">
                  <a:solidFill>
                    <a:schemeClr val="dk1"/>
                  </a:solidFill>
                  <a:latin typeface="Calibri"/>
                  <a:ea typeface="Calibri"/>
                  <a:cs typeface="Calibri"/>
                  <a:sym typeface="Calibri"/>
                </a:rPr>
                <a:t>resort, </a:t>
              </a:r>
              <a:r>
                <a:rPr lang="en-US" sz="2500" b="0" i="0" u="none" strike="noStrike" cap="none">
                  <a:solidFill>
                    <a:schemeClr val="dk1"/>
                  </a:solidFill>
                  <a:latin typeface="Calibri"/>
                  <a:ea typeface="Calibri"/>
                  <a:cs typeface="Calibri"/>
                  <a:sym typeface="Calibri"/>
                </a:rPr>
                <a:t>losmen</a:t>
              </a:r>
              <a:r>
                <a:rPr lang="en-US" sz="2500" b="0" i="1" u="none" strike="noStrike" cap="none">
                  <a:solidFill>
                    <a:schemeClr val="dk1"/>
                  </a:solidFill>
                  <a:latin typeface="Calibri"/>
                  <a:ea typeface="Calibri"/>
                  <a:cs typeface="Calibri"/>
                  <a:sym typeface="Calibri"/>
                </a:rPr>
                <a:t>, camping/caravan, </a:t>
              </a:r>
              <a:r>
                <a:rPr lang="en-US" sz="2500" b="0" i="0" u="none" strike="noStrike" cap="none">
                  <a:solidFill>
                    <a:schemeClr val="dk1"/>
                  </a:solidFill>
                  <a:latin typeface="Calibri"/>
                  <a:ea typeface="Calibri"/>
                  <a:cs typeface="Calibri"/>
                  <a:sym typeface="Calibri"/>
                </a:rPr>
                <a:t>hostel, apartemen, kondominium, kondotel, </a:t>
              </a:r>
              <a:r>
                <a:rPr lang="en-US" sz="2500" b="0" i="1" u="none" strike="noStrike" cap="none">
                  <a:solidFill>
                    <a:schemeClr val="dk1"/>
                  </a:solidFill>
                  <a:latin typeface="Calibri"/>
                  <a:ea typeface="Calibri"/>
                  <a:cs typeface="Calibri"/>
                  <a:sym typeface="Calibri"/>
                </a:rPr>
                <a:t>homestay</a:t>
              </a:r>
              <a:endParaRPr sz="2500" b="0" i="0" u="none" strike="noStrike" cap="none">
                <a:solidFill>
                  <a:schemeClr val="dk1"/>
                </a:solidFill>
                <a:latin typeface="Calibri"/>
                <a:ea typeface="Calibri"/>
                <a:cs typeface="Calibri"/>
                <a:sym typeface="Calibri"/>
              </a:endParaRPr>
            </a:p>
          </p:txBody>
        </p:sp>
        <p:sp>
          <p:nvSpPr>
            <p:cNvPr id="242" name="Google Shape;242;p11"/>
            <p:cNvSpPr/>
            <p:nvPr/>
          </p:nvSpPr>
          <p:spPr>
            <a:xfrm>
              <a:off x="0" y="1956420"/>
              <a:ext cx="7772400" cy="767520"/>
            </a:xfrm>
            <a:prstGeom prst="roundRect">
              <a:avLst>
                <a:gd name="adj" fmla="val 16667"/>
              </a:avLst>
            </a:prstGeom>
            <a:solidFill>
              <a:srgbClr val="7030A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1"/>
            <p:cNvSpPr txBox="1"/>
            <p:nvPr/>
          </p:nvSpPr>
          <p:spPr>
            <a:xfrm>
              <a:off x="37467" y="1993887"/>
              <a:ext cx="7697466" cy="692586"/>
            </a:xfrm>
            <a:prstGeom prst="rect">
              <a:avLst/>
            </a:prstGeom>
            <a:noFill/>
            <a:ln>
              <a:noFill/>
            </a:ln>
          </p:spPr>
          <p:txBody>
            <a:bodyPr spcFirstLastPara="1" wrap="square" lIns="121900" tIns="121900" rIns="121900" bIns="121900" anchor="ctr" anchorCtr="0">
              <a:noAutofit/>
            </a:bodyPr>
            <a:lstStyle/>
            <a:p>
              <a:pPr marL="0" marR="0" lvl="0" indent="0" algn="l" rtl="0">
                <a:lnSpc>
                  <a:spcPct val="90000"/>
                </a:lnSpc>
                <a:spcBef>
                  <a:spcPts val="0"/>
                </a:spcBef>
                <a:spcAft>
                  <a:spcPts val="0"/>
                </a:spcAft>
                <a:buClr>
                  <a:schemeClr val="lt1"/>
                </a:buClr>
                <a:buSzPts val="3200"/>
                <a:buFont typeface="Calibri"/>
                <a:buNone/>
              </a:pPr>
              <a:r>
                <a:rPr lang="en-US" sz="3200">
                  <a:solidFill>
                    <a:schemeClr val="lt1"/>
                  </a:solidFill>
                  <a:latin typeface="Calibri"/>
                  <a:ea typeface="Calibri"/>
                  <a:cs typeface="Calibri"/>
                  <a:sym typeface="Calibri"/>
                </a:rPr>
                <a:t>2. Makanan &amp; Minuman </a:t>
              </a:r>
              <a:r>
                <a:rPr lang="en-US" sz="3200" i="1">
                  <a:solidFill>
                    <a:schemeClr val="lt1"/>
                  </a:solidFill>
                  <a:latin typeface="Calibri"/>
                  <a:ea typeface="Calibri"/>
                  <a:cs typeface="Calibri"/>
                  <a:sym typeface="Calibri"/>
                </a:rPr>
                <a:t>(food &amp; beverages)</a:t>
              </a:r>
              <a:endParaRPr sz="3200">
                <a:solidFill>
                  <a:schemeClr val="lt1"/>
                </a:solidFill>
                <a:latin typeface="Calibri"/>
                <a:ea typeface="Calibri"/>
                <a:cs typeface="Calibri"/>
                <a:sym typeface="Calibri"/>
              </a:endParaRPr>
            </a:p>
          </p:txBody>
        </p:sp>
        <p:sp>
          <p:nvSpPr>
            <p:cNvPr id="244" name="Google Shape;244;p11"/>
            <p:cNvSpPr/>
            <p:nvPr/>
          </p:nvSpPr>
          <p:spPr>
            <a:xfrm>
              <a:off x="0" y="2757826"/>
              <a:ext cx="7772400" cy="122544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1"/>
            <p:cNvSpPr txBox="1"/>
            <p:nvPr/>
          </p:nvSpPr>
          <p:spPr>
            <a:xfrm>
              <a:off x="0" y="2757826"/>
              <a:ext cx="7772400" cy="1225440"/>
            </a:xfrm>
            <a:prstGeom prst="rect">
              <a:avLst/>
            </a:prstGeom>
            <a:noFill/>
            <a:ln>
              <a:noFill/>
            </a:ln>
          </p:spPr>
          <p:txBody>
            <a:bodyPr spcFirstLastPara="1" wrap="square" lIns="246750" tIns="40625" rIns="227575" bIns="40625" anchor="t" anchorCtr="0">
              <a:noAutofit/>
            </a:bodyPr>
            <a:lstStyle/>
            <a:p>
              <a:pPr marL="228600" marR="0" lvl="1" indent="-228600" algn="l" rtl="0">
                <a:lnSpc>
                  <a:spcPct val="90000"/>
                </a:lnSpc>
                <a:spcBef>
                  <a:spcPts val="0"/>
                </a:spcBef>
                <a:spcAft>
                  <a:spcPts val="0"/>
                </a:spcAft>
                <a:buClr>
                  <a:schemeClr val="dk1"/>
                </a:buClr>
                <a:buSzPts val="2500"/>
                <a:buFont typeface="Calibri"/>
                <a:buChar char="•"/>
              </a:pPr>
              <a:r>
                <a:rPr lang="en-US" sz="2500" b="0" i="0" u="none" strike="noStrike" cap="none">
                  <a:solidFill>
                    <a:schemeClr val="dk1"/>
                  </a:solidFill>
                  <a:latin typeface="Calibri"/>
                  <a:ea typeface="Calibri"/>
                  <a:cs typeface="Calibri"/>
                  <a:sym typeface="Calibri"/>
                </a:rPr>
                <a:t>Restoran, kafe,</a:t>
              </a:r>
              <a:r>
                <a:rPr lang="en-US" sz="2500" b="0" i="1" u="none" strike="noStrike" cap="none">
                  <a:solidFill>
                    <a:schemeClr val="dk1"/>
                  </a:solidFill>
                  <a:latin typeface="Calibri"/>
                  <a:ea typeface="Calibri"/>
                  <a:cs typeface="Calibri"/>
                  <a:sym typeface="Calibri"/>
                </a:rPr>
                <a:t> </a:t>
              </a:r>
              <a:r>
                <a:rPr lang="en-US" sz="2500" b="0" i="0" u="none" strike="noStrike" cap="none">
                  <a:solidFill>
                    <a:schemeClr val="dk1"/>
                  </a:solidFill>
                  <a:latin typeface="Calibri"/>
                  <a:ea typeface="Calibri"/>
                  <a:cs typeface="Calibri"/>
                  <a:sym typeface="Calibri"/>
                </a:rPr>
                <a:t>catering</a:t>
              </a:r>
              <a:endParaRPr sz="2500" b="0" i="0" u="none" strike="noStrike" cap="none">
                <a:solidFill>
                  <a:schemeClr val="dk1"/>
                </a:solidFill>
                <a:latin typeface="Calibri"/>
                <a:ea typeface="Calibri"/>
                <a:cs typeface="Calibri"/>
                <a:sym typeface="Calibri"/>
              </a:endParaRPr>
            </a:p>
            <a:p>
              <a:pPr marL="228600" marR="0" lvl="1" indent="-228600" algn="l" rtl="0">
                <a:lnSpc>
                  <a:spcPct val="90000"/>
                </a:lnSpc>
                <a:spcBef>
                  <a:spcPts val="500"/>
                </a:spcBef>
                <a:spcAft>
                  <a:spcPts val="0"/>
                </a:spcAft>
                <a:buClr>
                  <a:schemeClr val="dk1"/>
                </a:buClr>
                <a:buSzPts val="2500"/>
                <a:buFont typeface="Calibri"/>
                <a:buChar char="•"/>
              </a:pPr>
              <a:r>
                <a:rPr lang="en-US" sz="2500" b="0" i="1" u="none" strike="noStrike" cap="none">
                  <a:solidFill>
                    <a:schemeClr val="dk1"/>
                  </a:solidFill>
                  <a:latin typeface="Calibri"/>
                  <a:ea typeface="Calibri"/>
                  <a:cs typeface="Calibri"/>
                  <a:sym typeface="Calibri"/>
                </a:rPr>
                <a:t>Entertainment, </a:t>
              </a:r>
              <a:r>
                <a:rPr lang="en-US" sz="2500" b="0" i="0" u="none" strike="noStrike" cap="none">
                  <a:solidFill>
                    <a:schemeClr val="dk1"/>
                  </a:solidFill>
                  <a:latin typeface="Calibri"/>
                  <a:ea typeface="Calibri"/>
                  <a:cs typeface="Calibri"/>
                  <a:sym typeface="Calibri"/>
                </a:rPr>
                <a:t>klub, klub malam, </a:t>
              </a:r>
              <a:r>
                <a:rPr lang="en-US" sz="2500" b="0" i="1" u="none" strike="noStrike" cap="none">
                  <a:solidFill>
                    <a:schemeClr val="dk1"/>
                  </a:solidFill>
                  <a:latin typeface="Calibri"/>
                  <a:ea typeface="Calibri"/>
                  <a:cs typeface="Calibri"/>
                  <a:sym typeface="Calibri"/>
                </a:rPr>
                <a:t>amusement, show, consolation, function venues</a:t>
              </a:r>
              <a:endParaRPr sz="2500" b="0" i="0" u="none" strike="noStrike" cap="none">
                <a:solidFill>
                  <a:schemeClr val="dk1"/>
                </a:solidFill>
                <a:latin typeface="Calibri"/>
                <a:ea typeface="Calibri"/>
                <a:cs typeface="Calibri"/>
                <a:sym typeface="Calibri"/>
              </a:endParaRPr>
            </a:p>
          </p:txBody>
        </p:sp>
      </p:grpSp>
      <p:sp>
        <p:nvSpPr>
          <p:cNvPr id="246" name="Google Shape;246;p11"/>
          <p:cNvSpPr txBox="1">
            <a:spLocks noGrp="1"/>
          </p:cNvSpPr>
          <p:nvPr>
            <p:ph type="ftr" idx="11"/>
          </p:nvPr>
        </p:nvSpPr>
        <p:spPr>
          <a:xfrm>
            <a:off x="3124200" y="6400800"/>
            <a:ext cx="2667000" cy="457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Azril Azahari</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2"/>
          <p:cNvSpPr txBox="1">
            <a:spLocks noGrp="1"/>
          </p:cNvSpPr>
          <p:nvPr>
            <p:ph type="title"/>
          </p:nvPr>
        </p:nvSpPr>
        <p:spPr>
          <a:xfrm>
            <a:off x="228600" y="59801"/>
            <a:ext cx="70104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en-US"/>
              <a:t>II. PERJALANAN </a:t>
            </a:r>
            <a:r>
              <a:rPr lang="en-US" i="1"/>
              <a:t>(TRAVEL)</a:t>
            </a:r>
            <a:endParaRPr/>
          </a:p>
        </p:txBody>
      </p:sp>
      <p:sp>
        <p:nvSpPr>
          <p:cNvPr id="252" name="Google Shape;252;p12"/>
          <p:cNvSpPr txBox="1">
            <a:spLocks noGrp="1"/>
          </p:cNvSpPr>
          <p:nvPr>
            <p:ph type="sldNum" idx="12"/>
          </p:nvPr>
        </p:nvSpPr>
        <p:spPr>
          <a:xfrm>
            <a:off x="6773732"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grpSp>
        <p:nvGrpSpPr>
          <p:cNvPr id="253" name="Google Shape;253;p12"/>
          <p:cNvGrpSpPr/>
          <p:nvPr/>
        </p:nvGrpSpPr>
        <p:grpSpPr>
          <a:xfrm>
            <a:off x="838200" y="1844653"/>
            <a:ext cx="7772400" cy="3750384"/>
            <a:chOff x="0" y="320653"/>
            <a:chExt cx="7772400" cy="3750384"/>
          </a:xfrm>
        </p:grpSpPr>
        <p:sp>
          <p:nvSpPr>
            <p:cNvPr id="254" name="Google Shape;254;p12"/>
            <p:cNvSpPr/>
            <p:nvPr/>
          </p:nvSpPr>
          <p:spPr>
            <a:xfrm>
              <a:off x="0" y="320653"/>
              <a:ext cx="7772400" cy="743535"/>
            </a:xfrm>
            <a:prstGeom prst="roundRect">
              <a:avLst>
                <a:gd name="adj" fmla="val 16667"/>
              </a:avLst>
            </a:prstGeom>
            <a:solidFill>
              <a:srgbClr val="063C6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2"/>
            <p:cNvSpPr txBox="1"/>
            <p:nvPr/>
          </p:nvSpPr>
          <p:spPr>
            <a:xfrm>
              <a:off x="36296" y="356949"/>
              <a:ext cx="7699808" cy="670943"/>
            </a:xfrm>
            <a:prstGeom prst="rect">
              <a:avLst/>
            </a:prstGeom>
            <a:noFill/>
            <a:ln>
              <a:noFill/>
            </a:ln>
          </p:spPr>
          <p:txBody>
            <a:bodyPr spcFirstLastPara="1" wrap="square" lIns="118100" tIns="118100" rIns="118100" bIns="118100" anchor="ctr" anchorCtr="0">
              <a:noAutofit/>
            </a:bodyPr>
            <a:lstStyle/>
            <a:p>
              <a:pPr marL="0" marR="0" lvl="0" indent="0" algn="l" rtl="0">
                <a:lnSpc>
                  <a:spcPct val="90000"/>
                </a:lnSpc>
                <a:spcBef>
                  <a:spcPts val="0"/>
                </a:spcBef>
                <a:spcAft>
                  <a:spcPts val="0"/>
                </a:spcAft>
                <a:buClr>
                  <a:schemeClr val="lt1"/>
                </a:buClr>
                <a:buSzPts val="3100"/>
                <a:buFont typeface="Calibri"/>
                <a:buNone/>
              </a:pPr>
              <a:r>
                <a:rPr lang="en-US" sz="3100">
                  <a:solidFill>
                    <a:schemeClr val="lt1"/>
                  </a:solidFill>
                  <a:latin typeface="Calibri"/>
                  <a:ea typeface="Calibri"/>
                  <a:cs typeface="Calibri"/>
                  <a:sym typeface="Calibri"/>
                </a:rPr>
                <a:t>1. Jasa Perjalanan </a:t>
              </a:r>
              <a:r>
                <a:rPr lang="en-US" sz="3100" i="1">
                  <a:solidFill>
                    <a:schemeClr val="lt1"/>
                  </a:solidFill>
                  <a:latin typeface="Calibri"/>
                  <a:ea typeface="Calibri"/>
                  <a:cs typeface="Calibri"/>
                  <a:sym typeface="Calibri"/>
                </a:rPr>
                <a:t>(travel services)</a:t>
              </a:r>
              <a:endParaRPr sz="3100">
                <a:solidFill>
                  <a:schemeClr val="lt1"/>
                </a:solidFill>
                <a:latin typeface="Calibri"/>
                <a:ea typeface="Calibri"/>
                <a:cs typeface="Calibri"/>
                <a:sym typeface="Calibri"/>
              </a:endParaRPr>
            </a:p>
          </p:txBody>
        </p:sp>
        <p:sp>
          <p:nvSpPr>
            <p:cNvPr id="256" name="Google Shape;256;p12"/>
            <p:cNvSpPr/>
            <p:nvPr/>
          </p:nvSpPr>
          <p:spPr>
            <a:xfrm>
              <a:off x="0" y="1048725"/>
              <a:ext cx="7772400" cy="112297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2"/>
            <p:cNvSpPr txBox="1"/>
            <p:nvPr/>
          </p:nvSpPr>
          <p:spPr>
            <a:xfrm>
              <a:off x="0" y="1048725"/>
              <a:ext cx="7772400" cy="1122975"/>
            </a:xfrm>
            <a:prstGeom prst="rect">
              <a:avLst/>
            </a:prstGeom>
            <a:noFill/>
            <a:ln>
              <a:noFill/>
            </a:ln>
          </p:spPr>
          <p:txBody>
            <a:bodyPr spcFirstLastPara="1" wrap="square" lIns="246750" tIns="31750" rIns="177800" bIns="31750" anchor="t" anchorCtr="0">
              <a:noAutofit/>
            </a:bodyPr>
            <a:lstStyle/>
            <a:p>
              <a:pPr marL="228600" marR="0" lvl="1" indent="-228600" algn="l" rtl="0">
                <a:lnSpc>
                  <a:spcPct val="90000"/>
                </a:lnSpc>
                <a:spcBef>
                  <a:spcPts val="0"/>
                </a:spcBef>
                <a:spcAft>
                  <a:spcPts val="0"/>
                </a:spcAft>
                <a:buClr>
                  <a:schemeClr val="dk1"/>
                </a:buClr>
                <a:buSzPts val="2500"/>
                <a:buFont typeface="Calibri"/>
                <a:buChar char="•"/>
              </a:pPr>
              <a:r>
                <a:rPr lang="en-US" sz="2500" b="0" i="0" u="none" strike="noStrike" cap="none">
                  <a:solidFill>
                    <a:schemeClr val="dk1"/>
                  </a:solidFill>
                  <a:latin typeface="Calibri"/>
                  <a:ea typeface="Calibri"/>
                  <a:cs typeface="Calibri"/>
                  <a:sym typeface="Calibri"/>
                </a:rPr>
                <a:t>agen perjalanan (</a:t>
              </a:r>
              <a:r>
                <a:rPr lang="en-US" sz="2500" b="0" i="1" u="none" strike="noStrike" cap="none">
                  <a:solidFill>
                    <a:schemeClr val="dk1"/>
                  </a:solidFill>
                  <a:latin typeface="Calibri"/>
                  <a:ea typeface="Calibri"/>
                  <a:cs typeface="Calibri"/>
                  <a:sym typeface="Calibri"/>
                </a:rPr>
                <a:t>travel and tour agencies</a:t>
              </a:r>
              <a:r>
                <a:rPr lang="en-US" sz="2500" b="0" i="0" u="none" strike="noStrike" cap="none">
                  <a:solidFill>
                    <a:schemeClr val="dk1"/>
                  </a:solidFill>
                  <a:latin typeface="Calibri"/>
                  <a:ea typeface="Calibri"/>
                  <a:cs typeface="Calibri"/>
                  <a:sym typeface="Calibri"/>
                </a:rPr>
                <a:t>), pusat informasi pariwisata </a:t>
              </a:r>
              <a:r>
                <a:rPr lang="en-US" sz="2500" b="0" i="1" u="none" strike="noStrike" cap="none">
                  <a:solidFill>
                    <a:schemeClr val="dk1"/>
                  </a:solidFill>
                  <a:latin typeface="Calibri"/>
                  <a:ea typeface="Calibri"/>
                  <a:cs typeface="Calibri"/>
                  <a:sym typeface="Calibri"/>
                </a:rPr>
                <a:t>(tourism agency &amp; information center)</a:t>
              </a:r>
              <a:endParaRPr sz="2500" b="0" i="0" u="none" strike="noStrike" cap="none">
                <a:solidFill>
                  <a:schemeClr val="dk1"/>
                </a:solidFill>
                <a:latin typeface="Calibri"/>
                <a:ea typeface="Calibri"/>
                <a:cs typeface="Calibri"/>
                <a:sym typeface="Calibri"/>
              </a:endParaRPr>
            </a:p>
          </p:txBody>
        </p:sp>
        <p:sp>
          <p:nvSpPr>
            <p:cNvPr id="258" name="Google Shape;258;p12"/>
            <p:cNvSpPr/>
            <p:nvPr/>
          </p:nvSpPr>
          <p:spPr>
            <a:xfrm>
              <a:off x="0" y="2171700"/>
              <a:ext cx="7772400" cy="743535"/>
            </a:xfrm>
            <a:prstGeom prst="roundRect">
              <a:avLst>
                <a:gd name="adj" fmla="val 16667"/>
              </a:avLst>
            </a:prstGeom>
            <a:solidFill>
              <a:srgbClr val="00B0F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2"/>
            <p:cNvSpPr txBox="1"/>
            <p:nvPr/>
          </p:nvSpPr>
          <p:spPr>
            <a:xfrm>
              <a:off x="36296" y="2207996"/>
              <a:ext cx="7699808" cy="670943"/>
            </a:xfrm>
            <a:prstGeom prst="rect">
              <a:avLst/>
            </a:prstGeom>
            <a:noFill/>
            <a:ln>
              <a:noFill/>
            </a:ln>
          </p:spPr>
          <p:txBody>
            <a:bodyPr spcFirstLastPara="1" wrap="square" lIns="118100" tIns="118100" rIns="118100" bIns="118100" anchor="ctr" anchorCtr="0">
              <a:noAutofit/>
            </a:bodyPr>
            <a:lstStyle/>
            <a:p>
              <a:pPr marL="0" marR="0" lvl="0" indent="0" algn="l" rtl="0">
                <a:lnSpc>
                  <a:spcPct val="90000"/>
                </a:lnSpc>
                <a:spcBef>
                  <a:spcPts val="0"/>
                </a:spcBef>
                <a:spcAft>
                  <a:spcPts val="0"/>
                </a:spcAft>
                <a:buClr>
                  <a:schemeClr val="lt1"/>
                </a:buClr>
                <a:buSzPts val="3100"/>
                <a:buFont typeface="Calibri"/>
                <a:buNone/>
              </a:pPr>
              <a:r>
                <a:rPr lang="en-US" sz="3100">
                  <a:solidFill>
                    <a:schemeClr val="lt1"/>
                  </a:solidFill>
                  <a:latin typeface="Calibri"/>
                  <a:ea typeface="Calibri"/>
                  <a:cs typeface="Calibri"/>
                  <a:sym typeface="Calibri"/>
                </a:rPr>
                <a:t>2. Jasa Transportasi </a:t>
              </a:r>
              <a:r>
                <a:rPr lang="en-US" sz="3100" i="1">
                  <a:solidFill>
                    <a:schemeClr val="lt1"/>
                  </a:solidFill>
                  <a:latin typeface="Calibri"/>
                  <a:ea typeface="Calibri"/>
                  <a:cs typeface="Calibri"/>
                  <a:sym typeface="Calibri"/>
                </a:rPr>
                <a:t>(transportations services)</a:t>
              </a:r>
              <a:r>
                <a:rPr lang="en-US" sz="3100">
                  <a:solidFill>
                    <a:schemeClr val="lt1"/>
                  </a:solidFill>
                  <a:latin typeface="Calibri"/>
                  <a:ea typeface="Calibri"/>
                  <a:cs typeface="Calibri"/>
                  <a:sym typeface="Calibri"/>
                </a:rPr>
                <a:t>  </a:t>
              </a:r>
              <a:endParaRPr/>
            </a:p>
          </p:txBody>
        </p:sp>
        <p:sp>
          <p:nvSpPr>
            <p:cNvPr id="260" name="Google Shape;260;p12"/>
            <p:cNvSpPr/>
            <p:nvPr/>
          </p:nvSpPr>
          <p:spPr>
            <a:xfrm>
              <a:off x="0" y="2948062"/>
              <a:ext cx="7772400" cy="112297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2"/>
            <p:cNvSpPr txBox="1"/>
            <p:nvPr/>
          </p:nvSpPr>
          <p:spPr>
            <a:xfrm>
              <a:off x="0" y="2948062"/>
              <a:ext cx="7772400" cy="1122975"/>
            </a:xfrm>
            <a:prstGeom prst="rect">
              <a:avLst/>
            </a:prstGeom>
            <a:noFill/>
            <a:ln>
              <a:noFill/>
            </a:ln>
          </p:spPr>
          <p:txBody>
            <a:bodyPr spcFirstLastPara="1" wrap="square" lIns="246750" tIns="31750" rIns="177800" bIns="31750" anchor="t" anchorCtr="0">
              <a:noAutofit/>
            </a:bodyPr>
            <a:lstStyle/>
            <a:p>
              <a:pPr marL="228600" marR="0" lvl="1" indent="-228600" algn="l" rtl="0">
                <a:lnSpc>
                  <a:spcPct val="90000"/>
                </a:lnSpc>
                <a:spcBef>
                  <a:spcPts val="0"/>
                </a:spcBef>
                <a:spcAft>
                  <a:spcPts val="0"/>
                </a:spcAft>
                <a:buClr>
                  <a:schemeClr val="dk1"/>
                </a:buClr>
                <a:buSzPts val="2500"/>
                <a:buFont typeface="Calibri"/>
                <a:buChar char="•"/>
              </a:pPr>
              <a:r>
                <a:rPr lang="en-US" sz="2500" b="0" i="1" u="none" strike="noStrike" cap="none">
                  <a:solidFill>
                    <a:schemeClr val="dk1"/>
                  </a:solidFill>
                  <a:latin typeface="Calibri"/>
                  <a:ea typeface="Calibri"/>
                  <a:cs typeface="Calibri"/>
                  <a:sym typeface="Calibri"/>
                </a:rPr>
                <a:t>Tour operator, </a:t>
              </a:r>
              <a:r>
                <a:rPr lang="en-US" sz="2500" b="0" i="0" u="none" strike="noStrike" cap="none">
                  <a:solidFill>
                    <a:schemeClr val="dk1"/>
                  </a:solidFill>
                  <a:latin typeface="Calibri"/>
                  <a:ea typeface="Calibri"/>
                  <a:cs typeface="Calibri"/>
                  <a:sym typeface="Calibri"/>
                </a:rPr>
                <a:t>kenderaan sewa, </a:t>
              </a:r>
              <a:r>
                <a:rPr lang="en-US" sz="2500" b="0" i="1" u="none" strike="noStrike" cap="none">
                  <a:solidFill>
                    <a:schemeClr val="dk1"/>
                  </a:solidFill>
                  <a:latin typeface="Calibri"/>
                  <a:ea typeface="Calibri"/>
                  <a:cs typeface="Calibri"/>
                  <a:sym typeface="Calibri"/>
                </a:rPr>
                <a:t>coach, </a:t>
              </a:r>
              <a:r>
                <a:rPr lang="en-US" sz="2500" b="0" i="0" u="none" strike="noStrike" cap="none">
                  <a:solidFill>
                    <a:schemeClr val="dk1"/>
                  </a:solidFill>
                  <a:latin typeface="Calibri"/>
                  <a:ea typeface="Calibri"/>
                  <a:cs typeface="Calibri"/>
                  <a:sym typeface="Calibri"/>
                </a:rPr>
                <a:t>kapal pesiar </a:t>
              </a:r>
              <a:r>
                <a:rPr lang="en-US" sz="2500" b="0" i="1" u="none" strike="noStrike" cap="none">
                  <a:solidFill>
                    <a:schemeClr val="dk1"/>
                  </a:solidFill>
                  <a:latin typeface="Calibri"/>
                  <a:ea typeface="Calibri"/>
                  <a:cs typeface="Calibri"/>
                  <a:sym typeface="Calibri"/>
                </a:rPr>
                <a:t>(cruise), </a:t>
              </a:r>
              <a:r>
                <a:rPr lang="en-US" sz="2500" b="0" i="0" u="none" strike="noStrike" cap="none">
                  <a:solidFill>
                    <a:schemeClr val="dk1"/>
                  </a:solidFill>
                  <a:latin typeface="Calibri"/>
                  <a:ea typeface="Calibri"/>
                  <a:cs typeface="Calibri"/>
                  <a:sym typeface="Calibri"/>
                </a:rPr>
                <a:t>jasa taksi, jasa pesawat terbang, jasa kapal laut, jasa kereta api. </a:t>
              </a:r>
              <a:endParaRPr sz="2500" b="0" i="0" u="none" strike="noStrike" cap="none">
                <a:solidFill>
                  <a:schemeClr val="dk1"/>
                </a:solidFill>
                <a:latin typeface="Calibri"/>
                <a:ea typeface="Calibri"/>
                <a:cs typeface="Calibri"/>
                <a:sym typeface="Calibri"/>
              </a:endParaRPr>
            </a:p>
          </p:txBody>
        </p:sp>
      </p:grpSp>
      <p:sp>
        <p:nvSpPr>
          <p:cNvPr id="262" name="Google Shape;262;p12"/>
          <p:cNvSpPr txBox="1">
            <a:spLocks noGrp="1"/>
          </p:cNvSpPr>
          <p:nvPr>
            <p:ph type="ftr" idx="11"/>
          </p:nvPr>
        </p:nvSpPr>
        <p:spPr>
          <a:xfrm>
            <a:off x="3124200" y="6172200"/>
            <a:ext cx="2667000" cy="457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Azril Azahari</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13"/>
          <p:cNvSpPr txBox="1">
            <a:spLocks noGrp="1"/>
          </p:cNvSpPr>
          <p:nvPr>
            <p:ph type="title"/>
          </p:nvPr>
        </p:nvSpPr>
        <p:spPr>
          <a:xfrm>
            <a:off x="228600" y="59801"/>
            <a:ext cx="70104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en-US"/>
              <a:t>III. </a:t>
            </a:r>
            <a:r>
              <a:rPr lang="en-US" i="1"/>
              <a:t>EVENT</a:t>
            </a:r>
            <a:endParaRPr/>
          </a:p>
        </p:txBody>
      </p:sp>
      <p:sp>
        <p:nvSpPr>
          <p:cNvPr id="268" name="Google Shape;268;p13"/>
          <p:cNvSpPr txBox="1">
            <a:spLocks noGrp="1"/>
          </p:cNvSpPr>
          <p:nvPr>
            <p:ph type="sldNum" idx="12"/>
          </p:nvPr>
        </p:nvSpPr>
        <p:spPr>
          <a:xfrm>
            <a:off x="6773732"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grpSp>
        <p:nvGrpSpPr>
          <p:cNvPr id="269" name="Google Shape;269;p13"/>
          <p:cNvGrpSpPr/>
          <p:nvPr/>
        </p:nvGrpSpPr>
        <p:grpSpPr>
          <a:xfrm>
            <a:off x="838200" y="1365926"/>
            <a:ext cx="7543800" cy="4882474"/>
            <a:chOff x="0" y="26075"/>
            <a:chExt cx="7543800" cy="4882474"/>
          </a:xfrm>
        </p:grpSpPr>
        <p:sp>
          <p:nvSpPr>
            <p:cNvPr id="270" name="Google Shape;270;p13"/>
            <p:cNvSpPr/>
            <p:nvPr/>
          </p:nvSpPr>
          <p:spPr>
            <a:xfrm>
              <a:off x="0" y="26075"/>
              <a:ext cx="7543800" cy="599625"/>
            </a:xfrm>
            <a:prstGeom prst="roundRect">
              <a:avLst>
                <a:gd name="adj" fmla="val 16667"/>
              </a:avLst>
            </a:prstGeom>
            <a:solidFill>
              <a:srgbClr val="821908"/>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3"/>
            <p:cNvSpPr txBox="1"/>
            <p:nvPr/>
          </p:nvSpPr>
          <p:spPr>
            <a:xfrm>
              <a:off x="29271" y="55346"/>
              <a:ext cx="7485258" cy="541083"/>
            </a:xfrm>
            <a:prstGeom prst="rect">
              <a:avLst/>
            </a:prstGeom>
            <a:noFill/>
            <a:ln>
              <a:noFill/>
            </a:ln>
          </p:spPr>
          <p:txBody>
            <a:bodyPr spcFirstLastPara="1" wrap="square" lIns="95250" tIns="95250" rIns="95250" bIns="95250" anchor="ctr" anchorCtr="0">
              <a:noAutofit/>
            </a:bodyPr>
            <a:lstStyle/>
            <a:p>
              <a:pPr marL="0" marR="0" lvl="0" indent="0" algn="l" rtl="0">
                <a:lnSpc>
                  <a:spcPct val="90000"/>
                </a:lnSpc>
                <a:spcBef>
                  <a:spcPts val="0"/>
                </a:spcBef>
                <a:spcAft>
                  <a:spcPts val="0"/>
                </a:spcAft>
                <a:buClr>
                  <a:schemeClr val="lt1"/>
                </a:buClr>
                <a:buSzPts val="2500"/>
                <a:buFont typeface="Calibri"/>
                <a:buNone/>
              </a:pPr>
              <a:r>
                <a:rPr lang="en-US" sz="2500">
                  <a:solidFill>
                    <a:schemeClr val="lt1"/>
                  </a:solidFill>
                  <a:latin typeface="Calibri"/>
                  <a:ea typeface="Calibri"/>
                  <a:cs typeface="Calibri"/>
                  <a:sym typeface="Calibri"/>
                </a:rPr>
                <a:t>1.  Industri Pertemuan (</a:t>
              </a:r>
              <a:r>
                <a:rPr lang="en-US" sz="2500" i="1">
                  <a:solidFill>
                    <a:schemeClr val="lt1"/>
                  </a:solidFill>
                  <a:latin typeface="Calibri"/>
                  <a:ea typeface="Calibri"/>
                  <a:cs typeface="Calibri"/>
                  <a:sym typeface="Calibri"/>
                </a:rPr>
                <a:t>meeting industry</a:t>
              </a:r>
              <a:r>
                <a:rPr lang="en-US" sz="2500">
                  <a:solidFill>
                    <a:schemeClr val="lt1"/>
                  </a:solidFill>
                  <a:latin typeface="Calibri"/>
                  <a:ea typeface="Calibri"/>
                  <a:cs typeface="Calibri"/>
                  <a:sym typeface="Calibri"/>
                </a:rPr>
                <a:t>) </a:t>
              </a:r>
              <a:endParaRPr sz="2500">
                <a:solidFill>
                  <a:schemeClr val="lt1"/>
                </a:solidFill>
                <a:latin typeface="Calibri"/>
                <a:ea typeface="Calibri"/>
                <a:cs typeface="Calibri"/>
                <a:sym typeface="Calibri"/>
              </a:endParaRPr>
            </a:p>
          </p:txBody>
        </p:sp>
        <p:sp>
          <p:nvSpPr>
            <p:cNvPr id="272" name="Google Shape;272;p13"/>
            <p:cNvSpPr/>
            <p:nvPr/>
          </p:nvSpPr>
          <p:spPr>
            <a:xfrm>
              <a:off x="0" y="617149"/>
              <a:ext cx="7543800" cy="621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3"/>
            <p:cNvSpPr txBox="1"/>
            <p:nvPr/>
          </p:nvSpPr>
          <p:spPr>
            <a:xfrm>
              <a:off x="0" y="617149"/>
              <a:ext cx="7543800" cy="621000"/>
            </a:xfrm>
            <a:prstGeom prst="rect">
              <a:avLst/>
            </a:prstGeom>
            <a:noFill/>
            <a:ln>
              <a:noFill/>
            </a:ln>
          </p:spPr>
          <p:txBody>
            <a:bodyPr spcFirstLastPara="1" wrap="square" lIns="239500" tIns="25400" rIns="142225" bIns="25400" anchor="t" anchorCtr="0">
              <a:noAutofit/>
            </a:bodyPr>
            <a:lstStyle/>
            <a:p>
              <a:pPr marL="228600" marR="0" lvl="1" indent="-228600" algn="l" rtl="0">
                <a:lnSpc>
                  <a:spcPct val="90000"/>
                </a:lnSpc>
                <a:spcBef>
                  <a:spcPts val="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rapat, kunjungan insentif (</a:t>
              </a:r>
              <a:r>
                <a:rPr lang="en-US" sz="2000" b="0" i="1" u="none" strike="noStrike" cap="none">
                  <a:solidFill>
                    <a:srgbClr val="000000"/>
                  </a:solidFill>
                  <a:latin typeface="Calibri"/>
                  <a:ea typeface="Calibri"/>
                  <a:cs typeface="Calibri"/>
                  <a:sym typeface="Calibri"/>
                </a:rPr>
                <a:t>incentive travel</a:t>
              </a:r>
              <a:r>
                <a:rPr lang="en-US" sz="2000" b="0" i="0" u="none" strike="noStrike" cap="none">
                  <a:solidFill>
                    <a:srgbClr val="000000"/>
                  </a:solidFill>
                  <a:latin typeface="Calibri"/>
                  <a:ea typeface="Calibri"/>
                  <a:cs typeface="Calibri"/>
                  <a:sym typeface="Calibri"/>
                </a:rPr>
                <a:t>), konferensi, pameran (</a:t>
              </a:r>
              <a:r>
                <a:rPr lang="en-US" sz="2000" b="0" i="1" u="none" strike="noStrike" cap="none">
                  <a:solidFill>
                    <a:srgbClr val="000000"/>
                  </a:solidFill>
                  <a:latin typeface="Calibri"/>
                  <a:ea typeface="Calibri"/>
                  <a:cs typeface="Calibri"/>
                  <a:sym typeface="Calibri"/>
                </a:rPr>
                <a:t>exhibition, exposition, trade shows</a:t>
              </a:r>
              <a:r>
                <a:rPr lang="en-US" sz="2000" b="0" i="0" u="none" strike="noStrike" cap="none">
                  <a:solidFill>
                    <a:srgbClr val="000000"/>
                  </a:solidFill>
                  <a:latin typeface="Calibri"/>
                  <a:ea typeface="Calibri"/>
                  <a:cs typeface="Calibri"/>
                  <a:sym typeface="Calibri"/>
                </a:rPr>
                <a:t>).</a:t>
              </a:r>
              <a:endParaRPr sz="2000" b="0" i="0" u="none" strike="noStrike" cap="none">
                <a:solidFill>
                  <a:schemeClr val="dk1"/>
                </a:solidFill>
                <a:latin typeface="Calibri"/>
                <a:ea typeface="Calibri"/>
                <a:cs typeface="Calibri"/>
                <a:sym typeface="Calibri"/>
              </a:endParaRPr>
            </a:p>
          </p:txBody>
        </p:sp>
        <p:sp>
          <p:nvSpPr>
            <p:cNvPr id="274" name="Google Shape;274;p13"/>
            <p:cNvSpPr/>
            <p:nvPr/>
          </p:nvSpPr>
          <p:spPr>
            <a:xfrm>
              <a:off x="0" y="1238149"/>
              <a:ext cx="7543800" cy="599625"/>
            </a:xfrm>
            <a:prstGeom prst="roundRect">
              <a:avLst>
                <a:gd name="adj" fmla="val 16667"/>
              </a:avLst>
            </a:prstGeom>
            <a:solidFill>
              <a:srgbClr val="C0000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3"/>
            <p:cNvSpPr txBox="1"/>
            <p:nvPr/>
          </p:nvSpPr>
          <p:spPr>
            <a:xfrm>
              <a:off x="29271" y="1267420"/>
              <a:ext cx="7485258" cy="541083"/>
            </a:xfrm>
            <a:prstGeom prst="rect">
              <a:avLst/>
            </a:prstGeom>
            <a:noFill/>
            <a:ln>
              <a:noFill/>
            </a:ln>
          </p:spPr>
          <p:txBody>
            <a:bodyPr spcFirstLastPara="1" wrap="square" lIns="95250" tIns="95250" rIns="95250" bIns="95250" anchor="ctr" anchorCtr="0">
              <a:noAutofit/>
            </a:bodyPr>
            <a:lstStyle/>
            <a:p>
              <a:pPr marL="0" marR="0" lvl="0" indent="0" algn="l" rtl="0">
                <a:lnSpc>
                  <a:spcPct val="90000"/>
                </a:lnSpc>
                <a:spcBef>
                  <a:spcPts val="0"/>
                </a:spcBef>
                <a:spcAft>
                  <a:spcPts val="0"/>
                </a:spcAft>
                <a:buClr>
                  <a:schemeClr val="lt1"/>
                </a:buClr>
                <a:buSzPts val="2500"/>
                <a:buFont typeface="Calibri"/>
                <a:buNone/>
              </a:pPr>
              <a:r>
                <a:rPr lang="en-US" sz="2500">
                  <a:solidFill>
                    <a:schemeClr val="lt1"/>
                  </a:solidFill>
                  <a:latin typeface="Calibri"/>
                  <a:ea typeface="Calibri"/>
                  <a:cs typeface="Calibri"/>
                  <a:sym typeface="Calibri"/>
                </a:rPr>
                <a:t>2. Industri non-pertemuan (</a:t>
              </a:r>
              <a:r>
                <a:rPr lang="en-US" sz="2500" i="1">
                  <a:solidFill>
                    <a:schemeClr val="lt1"/>
                  </a:solidFill>
                  <a:latin typeface="Calibri"/>
                  <a:ea typeface="Calibri"/>
                  <a:cs typeface="Calibri"/>
                  <a:sym typeface="Calibri"/>
                </a:rPr>
                <a:t>non-meeting industry</a:t>
              </a:r>
              <a:r>
                <a:rPr lang="en-US" sz="2500">
                  <a:solidFill>
                    <a:schemeClr val="lt1"/>
                  </a:solidFill>
                  <a:latin typeface="Calibri"/>
                  <a:ea typeface="Calibri"/>
                  <a:cs typeface="Calibri"/>
                  <a:sym typeface="Calibri"/>
                </a:rPr>
                <a:t>) </a:t>
              </a:r>
              <a:endParaRPr sz="2500">
                <a:solidFill>
                  <a:schemeClr val="lt1"/>
                </a:solidFill>
                <a:latin typeface="Calibri"/>
                <a:ea typeface="Calibri"/>
                <a:cs typeface="Calibri"/>
                <a:sym typeface="Calibri"/>
              </a:endParaRPr>
            </a:p>
          </p:txBody>
        </p:sp>
        <p:sp>
          <p:nvSpPr>
            <p:cNvPr id="276" name="Google Shape;276;p13"/>
            <p:cNvSpPr/>
            <p:nvPr/>
          </p:nvSpPr>
          <p:spPr>
            <a:xfrm>
              <a:off x="0" y="1855299"/>
              <a:ext cx="7543800" cy="30532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3"/>
            <p:cNvSpPr txBox="1"/>
            <p:nvPr/>
          </p:nvSpPr>
          <p:spPr>
            <a:xfrm>
              <a:off x="0" y="1855299"/>
              <a:ext cx="7543800" cy="3053250"/>
            </a:xfrm>
            <a:prstGeom prst="rect">
              <a:avLst/>
            </a:prstGeom>
            <a:noFill/>
            <a:ln>
              <a:noFill/>
            </a:ln>
          </p:spPr>
          <p:txBody>
            <a:bodyPr spcFirstLastPara="1" wrap="square" lIns="239500" tIns="25400" rIns="142225" bIns="25400" anchor="t" anchorCtr="0">
              <a:noAutofit/>
            </a:bodyPr>
            <a:lstStyle/>
            <a:p>
              <a:pPr marL="228600" marR="0" lvl="1" indent="-228600" algn="l" rtl="0">
                <a:lnSpc>
                  <a:spcPct val="90000"/>
                </a:lnSpc>
                <a:spcBef>
                  <a:spcPts val="0"/>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Olahraga dan rekreasi (sports and recreational), yaitu: pertandingan (games), turnamen (tournament), outbond, kegiatan sosial (social activities, gathering), </a:t>
              </a:r>
              <a:endParaRPr/>
            </a:p>
            <a:p>
              <a:pPr marL="228600" marR="0" lvl="1" indent="-228600" algn="l" rtl="0">
                <a:lnSpc>
                  <a:spcPct val="90000"/>
                </a:lnSpc>
                <a:spcBef>
                  <a:spcPts val="400"/>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Seni dan kebudayaan (arts and cultural) seperti : festival (festival), konser (concert), kontes (contest), kompetisi (competition), </a:t>
              </a:r>
              <a:endParaRPr/>
            </a:p>
            <a:p>
              <a:pPr marL="228600" marR="0" lvl="1" indent="-228600" algn="l" rtl="0">
                <a:lnSpc>
                  <a:spcPct val="90000"/>
                </a:lnSpc>
                <a:spcBef>
                  <a:spcPts val="400"/>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Politik (political) seperti: pameran angkatan bersenjata (displays of military forces), </a:t>
              </a:r>
              <a:endParaRPr/>
            </a:p>
            <a:p>
              <a:pPr marL="228600" marR="0" lvl="1" indent="-228600" algn="l" rtl="0">
                <a:lnSpc>
                  <a:spcPct val="90000"/>
                </a:lnSpc>
                <a:spcBef>
                  <a:spcPts val="400"/>
                </a:spcBef>
                <a:spcAft>
                  <a:spcPts val="0"/>
                </a:spcAft>
                <a:buClr>
                  <a:schemeClr val="dk1"/>
                </a:buClr>
                <a:buSzPts val="2000"/>
                <a:buFont typeface="Calibri"/>
                <a:buChar char="•"/>
              </a:pPr>
              <a:r>
                <a:rPr lang="en-US" sz="2000" b="0" i="0" u="none" strike="noStrike" cap="none">
                  <a:solidFill>
                    <a:schemeClr val="dk1"/>
                  </a:solidFill>
                  <a:latin typeface="Calibri"/>
                  <a:ea typeface="Calibri"/>
                  <a:cs typeface="Calibri"/>
                  <a:sym typeface="Calibri"/>
                </a:rPr>
                <a:t>Acara khusus (special event) seperti: product launch, pengumpulan dana (fund raising and charity), perayaan (celebration, anniversary, party), upacara (ceremony), pertunjukan besar (spectacle).</a:t>
              </a:r>
              <a:endParaRPr/>
            </a:p>
          </p:txBody>
        </p:sp>
      </p:grpSp>
      <p:sp>
        <p:nvSpPr>
          <p:cNvPr id="278" name="Google Shape;278;p13"/>
          <p:cNvSpPr txBox="1">
            <a:spLocks noGrp="1"/>
          </p:cNvSpPr>
          <p:nvPr>
            <p:ph type="ftr" idx="11"/>
          </p:nvPr>
        </p:nvSpPr>
        <p:spPr>
          <a:xfrm>
            <a:off x="3200400" y="6400800"/>
            <a:ext cx="2667000" cy="457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Azril Azahari</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14"/>
          <p:cNvSpPr txBox="1">
            <a:spLocks noGrp="1"/>
          </p:cNvSpPr>
          <p:nvPr>
            <p:ph type="title"/>
          </p:nvPr>
        </p:nvSpPr>
        <p:spPr>
          <a:xfrm>
            <a:off x="228600" y="59801"/>
            <a:ext cx="70104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en-US"/>
              <a:t>IV. DESTINASI</a:t>
            </a:r>
            <a:r>
              <a:rPr lang="en-US" i="1"/>
              <a:t>(DESTINATION)</a:t>
            </a:r>
            <a:endParaRPr/>
          </a:p>
        </p:txBody>
      </p:sp>
      <p:sp>
        <p:nvSpPr>
          <p:cNvPr id="284" name="Google Shape;284;p14"/>
          <p:cNvSpPr txBox="1">
            <a:spLocks noGrp="1"/>
          </p:cNvSpPr>
          <p:nvPr>
            <p:ph type="sldNum" idx="12"/>
          </p:nvPr>
        </p:nvSpPr>
        <p:spPr>
          <a:xfrm>
            <a:off x="6773732"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grpSp>
        <p:nvGrpSpPr>
          <p:cNvPr id="285" name="Google Shape;285;p14"/>
          <p:cNvGrpSpPr/>
          <p:nvPr/>
        </p:nvGrpSpPr>
        <p:grpSpPr>
          <a:xfrm>
            <a:off x="838200" y="1775889"/>
            <a:ext cx="7772400" cy="4320111"/>
            <a:chOff x="0" y="23289"/>
            <a:chExt cx="7772400" cy="4320111"/>
          </a:xfrm>
        </p:grpSpPr>
        <p:sp>
          <p:nvSpPr>
            <p:cNvPr id="286" name="Google Shape;286;p14"/>
            <p:cNvSpPr/>
            <p:nvPr/>
          </p:nvSpPr>
          <p:spPr>
            <a:xfrm>
              <a:off x="0" y="23289"/>
              <a:ext cx="7772400" cy="1123200"/>
            </a:xfrm>
            <a:prstGeom prst="roundRect">
              <a:avLst>
                <a:gd name="adj" fmla="val 16667"/>
              </a:avLst>
            </a:prstGeom>
            <a:solidFill>
              <a:srgbClr val="063C6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4"/>
            <p:cNvSpPr txBox="1"/>
            <p:nvPr/>
          </p:nvSpPr>
          <p:spPr>
            <a:xfrm>
              <a:off x="54830" y="78119"/>
              <a:ext cx="7662740" cy="1013540"/>
            </a:xfrm>
            <a:prstGeom prst="rect">
              <a:avLst/>
            </a:prstGeom>
            <a:noFill/>
            <a:ln>
              <a:noFill/>
            </a:ln>
          </p:spPr>
          <p:txBody>
            <a:bodyPr spcFirstLastPara="1" wrap="square" lIns="121900" tIns="121900" rIns="121900" bIns="121900" anchor="ctr" anchorCtr="0">
              <a:noAutofit/>
            </a:bodyPr>
            <a:lstStyle/>
            <a:p>
              <a:pPr marL="0" marR="0" lvl="0" indent="0" algn="l" rtl="0">
                <a:lnSpc>
                  <a:spcPct val="90000"/>
                </a:lnSpc>
                <a:spcBef>
                  <a:spcPts val="0"/>
                </a:spcBef>
                <a:spcAft>
                  <a:spcPts val="0"/>
                </a:spcAft>
                <a:buClr>
                  <a:schemeClr val="lt1"/>
                </a:buClr>
                <a:buSzPts val="3200"/>
                <a:buFont typeface="Calibri"/>
                <a:buNone/>
              </a:pPr>
              <a:r>
                <a:rPr lang="en-US" sz="3200">
                  <a:solidFill>
                    <a:schemeClr val="lt1"/>
                  </a:solidFill>
                  <a:latin typeface="Calibri"/>
                  <a:ea typeface="Calibri"/>
                  <a:cs typeface="Calibri"/>
                  <a:sym typeface="Calibri"/>
                </a:rPr>
                <a:t>1. Daya Tarik Wisata </a:t>
              </a:r>
              <a:r>
                <a:rPr lang="en-US" sz="3200" i="1">
                  <a:solidFill>
                    <a:schemeClr val="lt1"/>
                  </a:solidFill>
                  <a:latin typeface="Calibri"/>
                  <a:ea typeface="Calibri"/>
                  <a:cs typeface="Calibri"/>
                  <a:sym typeface="Calibri"/>
                </a:rPr>
                <a:t>(attraction)</a:t>
              </a:r>
              <a:endParaRPr sz="3200">
                <a:solidFill>
                  <a:schemeClr val="lt1"/>
                </a:solidFill>
                <a:latin typeface="Calibri"/>
                <a:ea typeface="Calibri"/>
                <a:cs typeface="Calibri"/>
                <a:sym typeface="Calibri"/>
              </a:endParaRPr>
            </a:p>
          </p:txBody>
        </p:sp>
        <p:sp>
          <p:nvSpPr>
            <p:cNvPr id="288" name="Google Shape;288;p14"/>
            <p:cNvSpPr/>
            <p:nvPr/>
          </p:nvSpPr>
          <p:spPr>
            <a:xfrm>
              <a:off x="0" y="1131525"/>
              <a:ext cx="7772400" cy="10867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4"/>
            <p:cNvSpPr txBox="1"/>
            <p:nvPr/>
          </p:nvSpPr>
          <p:spPr>
            <a:xfrm>
              <a:off x="0" y="1131525"/>
              <a:ext cx="7772400" cy="1086750"/>
            </a:xfrm>
            <a:prstGeom prst="rect">
              <a:avLst/>
            </a:prstGeom>
            <a:noFill/>
            <a:ln>
              <a:noFill/>
            </a:ln>
          </p:spPr>
          <p:txBody>
            <a:bodyPr spcFirstLastPara="1" wrap="square" lIns="246750" tIns="31750" rIns="177800" bIns="31750" anchor="t" anchorCtr="0">
              <a:noAutofit/>
            </a:bodyPr>
            <a:lstStyle/>
            <a:p>
              <a:pPr marL="228600" marR="0" lvl="1" indent="-228600" algn="l" rtl="0">
                <a:lnSpc>
                  <a:spcPct val="90000"/>
                </a:lnSpc>
                <a:spcBef>
                  <a:spcPts val="0"/>
                </a:spcBef>
                <a:spcAft>
                  <a:spcPts val="0"/>
                </a:spcAft>
                <a:buClr>
                  <a:srgbClr val="000000"/>
                </a:buClr>
                <a:buSzPts val="2500"/>
                <a:buFont typeface="Arial"/>
                <a:buChar char="•"/>
              </a:pPr>
              <a:r>
                <a:rPr lang="en-US" sz="2500" b="0" i="0" u="none" strike="noStrike" cap="none">
                  <a:solidFill>
                    <a:srgbClr val="000000"/>
                  </a:solidFill>
                  <a:latin typeface="Arial"/>
                  <a:ea typeface="Arial"/>
                  <a:cs typeface="Arial"/>
                  <a:sym typeface="Arial"/>
                </a:rPr>
                <a:t>Taman (</a:t>
              </a:r>
              <a:r>
                <a:rPr lang="en-US" sz="2500" b="0" i="1" u="none" strike="noStrike" cap="none">
                  <a:solidFill>
                    <a:srgbClr val="000000"/>
                  </a:solidFill>
                  <a:latin typeface="Arial"/>
                  <a:ea typeface="Arial"/>
                  <a:cs typeface="Arial"/>
                  <a:sym typeface="Arial"/>
                </a:rPr>
                <a:t>theme park, national park</a:t>
              </a:r>
              <a:r>
                <a:rPr lang="en-US" sz="2500" b="0" i="0" u="none" strike="noStrike" cap="none">
                  <a:solidFill>
                    <a:srgbClr val="000000"/>
                  </a:solidFill>
                  <a:latin typeface="Arial"/>
                  <a:ea typeface="Arial"/>
                  <a:cs typeface="Arial"/>
                  <a:sym typeface="Arial"/>
                </a:rPr>
                <a:t>), kebun binatang (</a:t>
              </a:r>
              <a:r>
                <a:rPr lang="en-US" sz="2500" b="0" i="1" u="none" strike="noStrike" cap="none">
                  <a:solidFill>
                    <a:srgbClr val="000000"/>
                  </a:solidFill>
                  <a:latin typeface="Arial"/>
                  <a:ea typeface="Arial"/>
                  <a:cs typeface="Arial"/>
                  <a:sym typeface="Arial"/>
                </a:rPr>
                <a:t>zoo</a:t>
              </a:r>
              <a:r>
                <a:rPr lang="en-US" sz="2500" b="0" i="0" u="none" strike="noStrike" cap="none">
                  <a:solidFill>
                    <a:srgbClr val="000000"/>
                  </a:solidFill>
                  <a:latin typeface="Arial"/>
                  <a:ea typeface="Arial"/>
                  <a:cs typeface="Arial"/>
                  <a:sym typeface="Arial"/>
                </a:rPr>
                <a:t>), museum, galeri (</a:t>
              </a:r>
              <a:r>
                <a:rPr lang="en-US" sz="2500" b="0" i="1" u="none" strike="noStrike" cap="none">
                  <a:solidFill>
                    <a:srgbClr val="000000"/>
                  </a:solidFill>
                  <a:latin typeface="Arial"/>
                  <a:ea typeface="Arial"/>
                  <a:cs typeface="Arial"/>
                  <a:sym typeface="Arial"/>
                </a:rPr>
                <a:t>arts gallery</a:t>
              </a:r>
              <a:r>
                <a:rPr lang="en-US" sz="2500" b="0" i="0" u="none" strike="noStrike" cap="none">
                  <a:solidFill>
                    <a:srgbClr val="000000"/>
                  </a:solidFill>
                  <a:latin typeface="Arial"/>
                  <a:ea typeface="Arial"/>
                  <a:cs typeface="Arial"/>
                  <a:sym typeface="Arial"/>
                </a:rPr>
                <a:t>), acara kebudayaan (</a:t>
              </a:r>
              <a:r>
                <a:rPr lang="en-US" sz="2500" b="0" i="1" u="none" strike="noStrike" cap="none">
                  <a:solidFill>
                    <a:srgbClr val="000000"/>
                  </a:solidFill>
                  <a:latin typeface="Arial"/>
                  <a:ea typeface="Arial"/>
                  <a:cs typeface="Arial"/>
                  <a:sym typeface="Arial"/>
                </a:rPr>
                <a:t>cultural</a:t>
              </a:r>
              <a:r>
                <a:rPr lang="en-US" sz="2500" b="0" i="0" u="none" strike="noStrike" cap="none">
                  <a:solidFill>
                    <a:srgbClr val="000000"/>
                  </a:solidFill>
                  <a:latin typeface="Arial"/>
                  <a:ea typeface="Arial"/>
                  <a:cs typeface="Arial"/>
                  <a:sym typeface="Arial"/>
                </a:rPr>
                <a:t>).</a:t>
              </a:r>
              <a:endParaRPr sz="2500" b="0" i="0" u="none" strike="noStrike" cap="none">
                <a:solidFill>
                  <a:schemeClr val="dk1"/>
                </a:solidFill>
                <a:latin typeface="Calibri"/>
                <a:ea typeface="Calibri"/>
                <a:cs typeface="Calibri"/>
                <a:sym typeface="Calibri"/>
              </a:endParaRPr>
            </a:p>
          </p:txBody>
        </p:sp>
        <p:sp>
          <p:nvSpPr>
            <p:cNvPr id="290" name="Google Shape;290;p14"/>
            <p:cNvSpPr/>
            <p:nvPr/>
          </p:nvSpPr>
          <p:spPr>
            <a:xfrm>
              <a:off x="0" y="2218275"/>
              <a:ext cx="7772400" cy="1123200"/>
            </a:xfrm>
            <a:prstGeom prst="roundRect">
              <a:avLst>
                <a:gd name="adj" fmla="val 16667"/>
              </a:avLst>
            </a:prstGeom>
            <a:solidFill>
              <a:srgbClr val="00B0F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4"/>
            <p:cNvSpPr txBox="1"/>
            <p:nvPr/>
          </p:nvSpPr>
          <p:spPr>
            <a:xfrm>
              <a:off x="54830" y="2273105"/>
              <a:ext cx="7662740" cy="1013540"/>
            </a:xfrm>
            <a:prstGeom prst="rect">
              <a:avLst/>
            </a:prstGeom>
            <a:noFill/>
            <a:ln>
              <a:noFill/>
            </a:ln>
          </p:spPr>
          <p:txBody>
            <a:bodyPr spcFirstLastPara="1" wrap="square" lIns="121900" tIns="121900" rIns="121900" bIns="121900" anchor="ctr" anchorCtr="0">
              <a:noAutofit/>
            </a:bodyPr>
            <a:lstStyle/>
            <a:p>
              <a:pPr marL="0" marR="0" lvl="0" indent="0" algn="l" rtl="0">
                <a:lnSpc>
                  <a:spcPct val="90000"/>
                </a:lnSpc>
                <a:spcBef>
                  <a:spcPts val="0"/>
                </a:spcBef>
                <a:spcAft>
                  <a:spcPts val="0"/>
                </a:spcAft>
                <a:buClr>
                  <a:schemeClr val="lt1"/>
                </a:buClr>
                <a:buSzPts val="3200"/>
                <a:buFont typeface="Calibri"/>
                <a:buNone/>
              </a:pPr>
              <a:r>
                <a:rPr lang="en-US" sz="3200">
                  <a:solidFill>
                    <a:schemeClr val="lt1"/>
                  </a:solidFill>
                  <a:latin typeface="Calibri"/>
                  <a:ea typeface="Calibri"/>
                  <a:cs typeface="Calibri"/>
                  <a:sym typeface="Calibri"/>
                </a:rPr>
                <a:t>2. Destinasi </a:t>
              </a:r>
              <a:r>
                <a:rPr lang="en-US" sz="3200" i="1">
                  <a:solidFill>
                    <a:schemeClr val="lt1"/>
                  </a:solidFill>
                  <a:latin typeface="Calibri"/>
                  <a:ea typeface="Calibri"/>
                  <a:cs typeface="Calibri"/>
                  <a:sym typeface="Calibri"/>
                </a:rPr>
                <a:t>(destination)</a:t>
              </a:r>
              <a:endParaRPr sz="3200">
                <a:solidFill>
                  <a:schemeClr val="lt1"/>
                </a:solidFill>
                <a:latin typeface="Calibri"/>
                <a:ea typeface="Calibri"/>
                <a:cs typeface="Calibri"/>
                <a:sym typeface="Calibri"/>
              </a:endParaRPr>
            </a:p>
          </p:txBody>
        </p:sp>
        <p:sp>
          <p:nvSpPr>
            <p:cNvPr id="292" name="Google Shape;292;p14"/>
            <p:cNvSpPr/>
            <p:nvPr/>
          </p:nvSpPr>
          <p:spPr>
            <a:xfrm>
              <a:off x="0" y="3349800"/>
              <a:ext cx="7772400" cy="993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4"/>
            <p:cNvSpPr txBox="1"/>
            <p:nvPr/>
          </p:nvSpPr>
          <p:spPr>
            <a:xfrm>
              <a:off x="0" y="3349800"/>
              <a:ext cx="7772400" cy="993600"/>
            </a:xfrm>
            <a:prstGeom prst="rect">
              <a:avLst/>
            </a:prstGeom>
            <a:noFill/>
            <a:ln>
              <a:noFill/>
            </a:ln>
          </p:spPr>
          <p:txBody>
            <a:bodyPr spcFirstLastPara="1" wrap="square" lIns="246750" tIns="31750" rIns="177800" bIns="31750" anchor="t" anchorCtr="0">
              <a:noAutofit/>
            </a:bodyPr>
            <a:lstStyle/>
            <a:p>
              <a:pPr marL="228600" marR="0" lvl="1" indent="-228600" algn="l" rtl="0">
                <a:lnSpc>
                  <a:spcPct val="90000"/>
                </a:lnSpc>
                <a:spcBef>
                  <a:spcPts val="0"/>
                </a:spcBef>
                <a:spcAft>
                  <a:spcPts val="0"/>
                </a:spcAft>
                <a:buClr>
                  <a:srgbClr val="000000"/>
                </a:buClr>
                <a:buSzPts val="2500"/>
                <a:buFont typeface="Arial"/>
                <a:buChar char="•"/>
              </a:pPr>
              <a:r>
                <a:rPr lang="en-US" sz="2500" b="0" i="0" u="none" strike="noStrike" cap="none">
                  <a:solidFill>
                    <a:srgbClr val="000000"/>
                  </a:solidFill>
                  <a:latin typeface="Arial"/>
                  <a:ea typeface="Arial"/>
                  <a:cs typeface="Arial"/>
                  <a:sym typeface="Arial"/>
                </a:rPr>
                <a:t>desa wisata, kampung budaya, taman wisata, kawasan wisata bahkan kota dan provinsi.</a:t>
              </a:r>
              <a:endParaRPr sz="2500" b="0" i="0" u="none" strike="noStrike" cap="none">
                <a:solidFill>
                  <a:schemeClr val="dk1"/>
                </a:solidFill>
                <a:latin typeface="Calibri"/>
                <a:ea typeface="Calibri"/>
                <a:cs typeface="Calibri"/>
                <a:sym typeface="Calibri"/>
              </a:endParaRPr>
            </a:p>
          </p:txBody>
        </p:sp>
      </p:grpSp>
      <p:sp>
        <p:nvSpPr>
          <p:cNvPr id="294" name="Google Shape;294;p14"/>
          <p:cNvSpPr txBox="1">
            <a:spLocks noGrp="1"/>
          </p:cNvSpPr>
          <p:nvPr>
            <p:ph type="ftr" idx="11"/>
          </p:nvPr>
        </p:nvSpPr>
        <p:spPr>
          <a:xfrm>
            <a:off x="3124200" y="6172200"/>
            <a:ext cx="2667000" cy="457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Azril Azahari</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15"/>
          <p:cNvSpPr txBox="1">
            <a:spLocks noGrp="1"/>
          </p:cNvSpPr>
          <p:nvPr>
            <p:ph type="title"/>
          </p:nvPr>
        </p:nvSpPr>
        <p:spPr>
          <a:xfrm>
            <a:off x="228600" y="59801"/>
            <a:ext cx="70104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endParaRPr/>
          </a:p>
        </p:txBody>
      </p:sp>
      <p:pic>
        <p:nvPicPr>
          <p:cNvPr id="300" name="Google Shape;300;p15"/>
          <p:cNvPicPr preferRelativeResize="0">
            <a:picLocks noGrp="1"/>
          </p:cNvPicPr>
          <p:nvPr>
            <p:ph type="body" idx="1"/>
          </p:nvPr>
        </p:nvPicPr>
        <p:blipFill rotWithShape="1">
          <a:blip r:embed="rId3">
            <a:alphaModFix/>
          </a:blip>
          <a:srcRect/>
          <a:stretch/>
        </p:blipFill>
        <p:spPr>
          <a:xfrm>
            <a:off x="0" y="1234238"/>
            <a:ext cx="9144000" cy="5623762"/>
          </a:xfrm>
          <a:prstGeom prst="rect">
            <a:avLst/>
          </a:prstGeom>
          <a:noFill/>
          <a:ln>
            <a:noFill/>
          </a:ln>
        </p:spPr>
      </p:pic>
      <p:sp>
        <p:nvSpPr>
          <p:cNvPr id="301" name="Google Shape;301;p15"/>
          <p:cNvSpPr txBox="1">
            <a:spLocks noGrp="1"/>
          </p:cNvSpPr>
          <p:nvPr>
            <p:ph type="dt" idx="10"/>
          </p:nvPr>
        </p:nvSpPr>
        <p:spPr>
          <a:xfrm>
            <a:off x="533400" y="6324600"/>
            <a:ext cx="2133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13/1/2014</a:t>
            </a:r>
            <a:endParaRPr/>
          </a:p>
        </p:txBody>
      </p:sp>
      <p:sp>
        <p:nvSpPr>
          <p:cNvPr id="302" name="Google Shape;302;p15"/>
          <p:cNvSpPr txBox="1">
            <a:spLocks noGrp="1"/>
          </p:cNvSpPr>
          <p:nvPr>
            <p:ph type="ftr" idx="11"/>
          </p:nvPr>
        </p:nvSpPr>
        <p:spPr>
          <a:xfrm>
            <a:off x="381000" y="6371910"/>
            <a:ext cx="2667000" cy="457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Azril Azahari</a:t>
            </a:r>
            <a:endParaRPr/>
          </a:p>
        </p:txBody>
      </p:sp>
      <p:sp>
        <p:nvSpPr>
          <p:cNvPr id="303" name="Google Shape;303;p15"/>
          <p:cNvSpPr txBox="1">
            <a:spLocks noGrp="1"/>
          </p:cNvSpPr>
          <p:nvPr>
            <p:ph type="sldNum" idx="12"/>
          </p:nvPr>
        </p:nvSpPr>
        <p:spPr>
          <a:xfrm>
            <a:off x="6773732"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sp>
        <p:nvSpPr>
          <p:cNvPr id="304" name="Google Shape;304;p15"/>
          <p:cNvSpPr txBox="1"/>
          <p:nvPr/>
        </p:nvSpPr>
        <p:spPr>
          <a:xfrm>
            <a:off x="1333500" y="5486400"/>
            <a:ext cx="2057400" cy="297180"/>
          </a:xfrm>
          <a:prstGeom prst="rect">
            <a:avLst/>
          </a:prstGeom>
          <a:noFill/>
          <a:ln>
            <a:noFill/>
          </a:ln>
        </p:spPr>
        <p:txBody>
          <a:bodyPr spcFirstLastPara="1" wrap="square" lIns="91425" tIns="45700" rIns="91425" bIns="45700" anchor="t" anchorCtr="0">
            <a:noAutofit/>
          </a:bodyPr>
          <a:lstStyle/>
          <a:p>
            <a:pPr marL="0" marR="0" lvl="0" indent="0" algn="ctr" rtl="0">
              <a:lnSpc>
                <a:spcPct val="107000"/>
              </a:lnSpc>
              <a:spcBef>
                <a:spcPts val="0"/>
              </a:spcBef>
              <a:spcAft>
                <a:spcPts val="0"/>
              </a:spcAft>
              <a:buNone/>
            </a:pPr>
            <a:r>
              <a:rPr lang="en-US" sz="1400">
                <a:solidFill>
                  <a:schemeClr val="dk1"/>
                </a:solidFill>
                <a:latin typeface="Calibri"/>
                <a:ea typeface="Calibri"/>
                <a:cs typeface="Calibri"/>
                <a:sym typeface="Calibri"/>
              </a:rPr>
              <a:t>Source: Azahari (2008)</a:t>
            </a:r>
            <a:endParaRPr sz="2400">
              <a:solidFill>
                <a:schemeClr val="dk1"/>
              </a:solidFill>
              <a:latin typeface="Calibri"/>
              <a:ea typeface="Calibri"/>
              <a:cs typeface="Calibri"/>
              <a:sym typeface="Calibri"/>
            </a:endParaRPr>
          </a:p>
        </p:txBody>
      </p:sp>
      <p:sp>
        <p:nvSpPr>
          <p:cNvPr id="305" name="Google Shape;305;p15"/>
          <p:cNvSpPr txBox="1"/>
          <p:nvPr/>
        </p:nvSpPr>
        <p:spPr>
          <a:xfrm>
            <a:off x="2752725" y="4645570"/>
            <a:ext cx="127635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rgbClr val="FFFF00"/>
                </a:solidFill>
                <a:latin typeface="Cambria"/>
                <a:ea typeface="Cambria"/>
                <a:cs typeface="Cambria"/>
                <a:sym typeface="Cambria"/>
              </a:rPr>
              <a:t>Build-up</a:t>
            </a:r>
            <a:endParaRPr/>
          </a:p>
        </p:txBody>
      </p:sp>
      <p:sp>
        <p:nvSpPr>
          <p:cNvPr id="306" name="Google Shape;306;p15"/>
          <p:cNvSpPr txBox="1"/>
          <p:nvPr/>
        </p:nvSpPr>
        <p:spPr>
          <a:xfrm>
            <a:off x="3280410" y="3657600"/>
            <a:ext cx="127635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rgbClr val="FFFF00"/>
                </a:solidFill>
                <a:latin typeface="Cambria"/>
                <a:ea typeface="Cambria"/>
                <a:cs typeface="Cambria"/>
                <a:sym typeface="Cambria"/>
              </a:rPr>
              <a:t>Assembly</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16"/>
          <p:cNvSpPr txBox="1">
            <a:spLocks noGrp="1"/>
          </p:cNvSpPr>
          <p:nvPr>
            <p:ph type="title"/>
          </p:nvPr>
        </p:nvSpPr>
        <p:spPr>
          <a:xfrm>
            <a:off x="228600" y="59801"/>
            <a:ext cx="7010400" cy="11430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1"/>
              </a:buClr>
              <a:buSzPct val="100000"/>
              <a:buFont typeface="Calibri"/>
              <a:buNone/>
            </a:pPr>
            <a:r>
              <a:rPr lang="en-US"/>
              <a:t>Perbedaan Kompetensi Dasar</a:t>
            </a:r>
            <a:endParaRPr/>
          </a:p>
        </p:txBody>
      </p:sp>
      <p:sp>
        <p:nvSpPr>
          <p:cNvPr id="312" name="Google Shape;312;p16"/>
          <p:cNvSpPr txBox="1">
            <a:spLocks noGrp="1"/>
          </p:cNvSpPr>
          <p:nvPr>
            <p:ph type="body" idx="1"/>
          </p:nvPr>
        </p:nvSpPr>
        <p:spPr>
          <a:xfrm>
            <a:off x="228600" y="1719432"/>
            <a:ext cx="4268788" cy="639762"/>
          </a:xfrm>
          <a:prstGeom prst="rect">
            <a:avLst/>
          </a:prstGeom>
          <a:solidFill>
            <a:schemeClr val="accent6"/>
          </a:soli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2400"/>
              <a:buNone/>
            </a:pPr>
            <a:r>
              <a:rPr lang="en-US"/>
              <a:t>S1 Pariwisata</a:t>
            </a:r>
            <a:endParaRPr/>
          </a:p>
        </p:txBody>
      </p:sp>
      <p:sp>
        <p:nvSpPr>
          <p:cNvPr id="313" name="Google Shape;313;p16"/>
          <p:cNvSpPr txBox="1">
            <a:spLocks noGrp="1"/>
          </p:cNvSpPr>
          <p:nvPr>
            <p:ph type="body" idx="2"/>
          </p:nvPr>
        </p:nvSpPr>
        <p:spPr>
          <a:xfrm>
            <a:off x="228600" y="2359193"/>
            <a:ext cx="4268788" cy="4362281"/>
          </a:xfrm>
          <a:prstGeom prst="rect">
            <a:avLst/>
          </a:prstGeom>
          <a:solidFill>
            <a:srgbClr val="FCD8D2"/>
          </a:solid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Clr>
                <a:schemeClr val="dk1"/>
              </a:buClr>
              <a:buSzPts val="2400"/>
              <a:buChar char="•"/>
            </a:pPr>
            <a:r>
              <a:rPr lang="en-US"/>
              <a:t>Basic Scientific/Conceptual/ Intelectual/Thinking and Reasoning in Tourism</a:t>
            </a:r>
            <a:endParaRPr/>
          </a:p>
          <a:p>
            <a:pPr marL="0" lvl="0" indent="0" algn="l" rtl="0">
              <a:spcBef>
                <a:spcPts val="480"/>
              </a:spcBef>
              <a:spcAft>
                <a:spcPts val="0"/>
              </a:spcAft>
              <a:buClr>
                <a:schemeClr val="dk1"/>
              </a:buClr>
              <a:buSzPts val="2400"/>
              <a:buNone/>
            </a:pPr>
            <a:endParaRPr/>
          </a:p>
          <a:p>
            <a:pPr marL="342900" lvl="0" indent="-342900" algn="l" rtl="0">
              <a:spcBef>
                <a:spcPts val="480"/>
              </a:spcBef>
              <a:spcAft>
                <a:spcPts val="0"/>
              </a:spcAft>
              <a:buClr>
                <a:srgbClr val="C00000"/>
              </a:buClr>
              <a:buSzPts val="2400"/>
              <a:buChar char="•"/>
            </a:pPr>
            <a:r>
              <a:rPr lang="en-US">
                <a:solidFill>
                  <a:srgbClr val="C00000"/>
                </a:solidFill>
              </a:rPr>
              <a:t>Critical Thinking and Comprehensive of Problem Solving  in Tourism</a:t>
            </a:r>
            <a:endParaRPr/>
          </a:p>
          <a:p>
            <a:pPr marL="342900" lvl="0" indent="-342900" algn="l" rtl="0">
              <a:spcBef>
                <a:spcPts val="480"/>
              </a:spcBef>
              <a:spcAft>
                <a:spcPts val="0"/>
              </a:spcAft>
              <a:buClr>
                <a:srgbClr val="0070C0"/>
              </a:buClr>
              <a:buSzPts val="2400"/>
              <a:buChar char="•"/>
            </a:pPr>
            <a:r>
              <a:rPr lang="en-US">
                <a:solidFill>
                  <a:srgbClr val="0070C0"/>
                </a:solidFill>
              </a:rPr>
              <a:t>Information, Communication, Leadership and Decision Making skills (Advance Managerial Skills)</a:t>
            </a:r>
            <a:endParaRPr/>
          </a:p>
          <a:p>
            <a:pPr marL="342900" lvl="0" indent="-342900" algn="l" rtl="0">
              <a:spcBef>
                <a:spcPts val="480"/>
              </a:spcBef>
              <a:spcAft>
                <a:spcPts val="0"/>
              </a:spcAft>
              <a:buClr>
                <a:srgbClr val="0070C0"/>
              </a:buClr>
              <a:buSzPts val="2400"/>
              <a:buChar char="•"/>
            </a:pPr>
            <a:r>
              <a:rPr lang="en-US">
                <a:solidFill>
                  <a:srgbClr val="0070C0"/>
                </a:solidFill>
              </a:rPr>
              <a:t>Strategic Planning in Tourism</a:t>
            </a:r>
            <a:endParaRPr/>
          </a:p>
          <a:p>
            <a:pPr marL="342900" lvl="0" indent="-190500" algn="l" rtl="0">
              <a:spcBef>
                <a:spcPts val="480"/>
              </a:spcBef>
              <a:spcAft>
                <a:spcPts val="0"/>
              </a:spcAft>
              <a:buClr>
                <a:schemeClr val="dk1"/>
              </a:buClr>
              <a:buSzPts val="2400"/>
              <a:buNone/>
            </a:pPr>
            <a:endParaRPr>
              <a:solidFill>
                <a:srgbClr val="0070C0"/>
              </a:solidFill>
            </a:endParaRPr>
          </a:p>
          <a:p>
            <a:pPr marL="342900" lvl="0" indent="-190500" algn="l" rtl="0">
              <a:spcBef>
                <a:spcPts val="480"/>
              </a:spcBef>
              <a:spcAft>
                <a:spcPts val="0"/>
              </a:spcAft>
              <a:buClr>
                <a:schemeClr val="dk1"/>
              </a:buClr>
              <a:buSzPts val="2400"/>
              <a:buNone/>
            </a:pPr>
            <a:endParaRPr>
              <a:solidFill>
                <a:srgbClr val="0070C0"/>
              </a:solidFill>
            </a:endParaRPr>
          </a:p>
          <a:p>
            <a:pPr marL="342900" lvl="0" indent="-190500" algn="l" rtl="0">
              <a:spcBef>
                <a:spcPts val="480"/>
              </a:spcBef>
              <a:spcAft>
                <a:spcPts val="0"/>
              </a:spcAft>
              <a:buClr>
                <a:schemeClr val="dk1"/>
              </a:buClr>
              <a:buSzPts val="2400"/>
              <a:buNone/>
            </a:pPr>
            <a:endParaRPr/>
          </a:p>
        </p:txBody>
      </p:sp>
      <p:sp>
        <p:nvSpPr>
          <p:cNvPr id="314" name="Google Shape;314;p16"/>
          <p:cNvSpPr txBox="1">
            <a:spLocks noGrp="1"/>
          </p:cNvSpPr>
          <p:nvPr>
            <p:ph type="body" idx="3"/>
          </p:nvPr>
        </p:nvSpPr>
        <p:spPr>
          <a:xfrm>
            <a:off x="4645025" y="1719432"/>
            <a:ext cx="4270375" cy="639762"/>
          </a:xfrm>
          <a:prstGeom prst="rect">
            <a:avLst/>
          </a:prstGeom>
          <a:solidFill>
            <a:srgbClr val="FFC000"/>
          </a:solidFill>
          <a:ln>
            <a:noFill/>
          </a:ln>
        </p:spPr>
        <p:txBody>
          <a:bodyPr spcFirstLastPara="1" wrap="square" lIns="91425" tIns="45700" rIns="91425" bIns="45700" anchor="ctr" anchorCtr="0">
            <a:normAutofit fontScale="92500" lnSpcReduction="20000"/>
          </a:bodyPr>
          <a:lstStyle/>
          <a:p>
            <a:pPr marL="0" lvl="0" indent="0" algn="ctr" rtl="0">
              <a:spcBef>
                <a:spcPts val="0"/>
              </a:spcBef>
              <a:spcAft>
                <a:spcPts val="0"/>
              </a:spcAft>
              <a:buClr>
                <a:schemeClr val="dk1"/>
              </a:buClr>
              <a:buSzPct val="100000"/>
              <a:buNone/>
            </a:pPr>
            <a:r>
              <a:rPr lang="en-US"/>
              <a:t>D4 Industri Perjalanan, D4 Hospitality, D4 MICE &amp; Event</a:t>
            </a:r>
            <a:endParaRPr/>
          </a:p>
        </p:txBody>
      </p:sp>
      <p:sp>
        <p:nvSpPr>
          <p:cNvPr id="315" name="Google Shape;315;p16"/>
          <p:cNvSpPr txBox="1">
            <a:spLocks noGrp="1"/>
          </p:cNvSpPr>
          <p:nvPr>
            <p:ph type="body" idx="4"/>
          </p:nvPr>
        </p:nvSpPr>
        <p:spPr>
          <a:xfrm>
            <a:off x="4645025" y="2359194"/>
            <a:ext cx="4270375" cy="4362280"/>
          </a:xfrm>
          <a:prstGeom prst="rect">
            <a:avLst/>
          </a:prstGeom>
          <a:solidFill>
            <a:srgbClr val="FFE4D2"/>
          </a:solid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400"/>
              <a:buChar char="•"/>
            </a:pPr>
            <a:r>
              <a:rPr lang="en-US"/>
              <a:t>Applied Science (Professionalism) in Tourism </a:t>
            </a:r>
            <a:endParaRPr/>
          </a:p>
          <a:p>
            <a:pPr marL="342900" lvl="0" indent="-190500" algn="l" rtl="0">
              <a:spcBef>
                <a:spcPts val="480"/>
              </a:spcBef>
              <a:spcAft>
                <a:spcPts val="0"/>
              </a:spcAft>
              <a:buClr>
                <a:schemeClr val="dk1"/>
              </a:buClr>
              <a:buSzPts val="2400"/>
              <a:buNone/>
            </a:pPr>
            <a:endParaRPr/>
          </a:p>
          <a:p>
            <a:pPr marL="342900" lvl="0" indent="-342900" algn="l" rtl="0">
              <a:spcBef>
                <a:spcPts val="480"/>
              </a:spcBef>
              <a:spcAft>
                <a:spcPts val="0"/>
              </a:spcAft>
              <a:buClr>
                <a:srgbClr val="C00000"/>
              </a:buClr>
              <a:buSzPts val="2400"/>
              <a:buChar char="•"/>
            </a:pPr>
            <a:r>
              <a:rPr lang="en-US">
                <a:solidFill>
                  <a:srgbClr val="C00000"/>
                </a:solidFill>
              </a:rPr>
              <a:t>Technical/Practical Skills in Tourism</a:t>
            </a:r>
            <a:endParaRPr/>
          </a:p>
          <a:p>
            <a:pPr marL="0" lvl="0" indent="0" algn="l" rtl="0">
              <a:spcBef>
                <a:spcPts val="480"/>
              </a:spcBef>
              <a:spcAft>
                <a:spcPts val="0"/>
              </a:spcAft>
              <a:buClr>
                <a:schemeClr val="dk1"/>
              </a:buClr>
              <a:buSzPts val="2400"/>
              <a:buNone/>
            </a:pPr>
            <a:endParaRPr>
              <a:solidFill>
                <a:srgbClr val="C00000"/>
              </a:solidFill>
            </a:endParaRPr>
          </a:p>
          <a:p>
            <a:pPr marL="342900" lvl="0" indent="-342900" algn="l" rtl="0">
              <a:spcBef>
                <a:spcPts val="480"/>
              </a:spcBef>
              <a:spcAft>
                <a:spcPts val="0"/>
              </a:spcAft>
              <a:buClr>
                <a:srgbClr val="0070C0"/>
              </a:buClr>
              <a:buSzPts val="2400"/>
              <a:buChar char="•"/>
            </a:pPr>
            <a:r>
              <a:rPr lang="en-US">
                <a:solidFill>
                  <a:srgbClr val="0070C0"/>
                </a:solidFill>
              </a:rPr>
              <a:t>Basic Management skills (Managerial Skills)</a:t>
            </a:r>
            <a:endParaRPr/>
          </a:p>
          <a:p>
            <a:pPr marL="342900" lvl="0" indent="-342900" algn="l" rtl="0">
              <a:spcBef>
                <a:spcPts val="480"/>
              </a:spcBef>
              <a:spcAft>
                <a:spcPts val="0"/>
              </a:spcAft>
              <a:buClr>
                <a:srgbClr val="0070C0"/>
              </a:buClr>
              <a:buSzPts val="2400"/>
              <a:buChar char="•"/>
            </a:pPr>
            <a:r>
              <a:rPr lang="en-US">
                <a:solidFill>
                  <a:srgbClr val="0070C0"/>
                </a:solidFill>
              </a:rPr>
              <a:t>Operational Planning in Tourism</a:t>
            </a:r>
            <a:endParaRPr/>
          </a:p>
          <a:p>
            <a:pPr marL="342900" lvl="0" indent="-190500" algn="l" rtl="0">
              <a:spcBef>
                <a:spcPts val="480"/>
              </a:spcBef>
              <a:spcAft>
                <a:spcPts val="0"/>
              </a:spcAft>
              <a:buClr>
                <a:schemeClr val="dk1"/>
              </a:buClr>
              <a:buSzPts val="2400"/>
              <a:buNone/>
            </a:pPr>
            <a:endParaRPr/>
          </a:p>
          <a:p>
            <a:pPr marL="342900" lvl="0" indent="-190500" algn="l" rtl="0">
              <a:spcBef>
                <a:spcPts val="480"/>
              </a:spcBef>
              <a:spcAft>
                <a:spcPts val="0"/>
              </a:spcAft>
              <a:buClr>
                <a:schemeClr val="dk1"/>
              </a:buClr>
              <a:buSzPts val="2400"/>
              <a:buNone/>
            </a:pPr>
            <a:endParaRPr/>
          </a:p>
        </p:txBody>
      </p:sp>
      <p:sp>
        <p:nvSpPr>
          <p:cNvPr id="316" name="Google Shape;316;p16"/>
          <p:cNvSpPr txBox="1">
            <a:spLocks noGrp="1"/>
          </p:cNvSpPr>
          <p:nvPr>
            <p:ph type="sldNum" idx="12"/>
          </p:nvPr>
        </p:nvSpPr>
        <p:spPr>
          <a:xfrm>
            <a:off x="6773732"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sp>
        <p:nvSpPr>
          <p:cNvPr id="317" name="Google Shape;317;p16"/>
          <p:cNvSpPr txBox="1">
            <a:spLocks noGrp="1"/>
          </p:cNvSpPr>
          <p:nvPr>
            <p:ph type="ftr" idx="11"/>
          </p:nvPr>
        </p:nvSpPr>
        <p:spPr>
          <a:xfrm>
            <a:off x="6248400" y="6248400"/>
            <a:ext cx="2667000" cy="457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Azril Azahari</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17"/>
          <p:cNvSpPr txBox="1">
            <a:spLocks noGrp="1"/>
          </p:cNvSpPr>
          <p:nvPr>
            <p:ph type="title"/>
          </p:nvPr>
        </p:nvSpPr>
        <p:spPr>
          <a:xfrm>
            <a:off x="228600" y="4800985"/>
            <a:ext cx="8686800" cy="1362075"/>
          </a:xfrm>
          <a:prstGeom prst="rect">
            <a:avLst/>
          </a:prstGeom>
          <a:gradFill>
            <a:gsLst>
              <a:gs pos="0">
                <a:srgbClr val="2B42A0"/>
              </a:gs>
              <a:gs pos="80000">
                <a:srgbClr val="3958D2"/>
              </a:gs>
              <a:gs pos="100000">
                <a:srgbClr val="3657D6"/>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t" anchorCtr="0">
            <a:normAutofit/>
          </a:bodyPr>
          <a:lstStyle/>
          <a:p>
            <a:pPr marL="0" lvl="0" indent="0" algn="l" rtl="0">
              <a:spcBef>
                <a:spcPts val="0"/>
              </a:spcBef>
              <a:spcAft>
                <a:spcPts val="0"/>
              </a:spcAft>
              <a:buClr>
                <a:srgbClr val="FFFF00"/>
              </a:buClr>
              <a:buSzPts val="4000"/>
              <a:buFont typeface="Arial Rounded"/>
              <a:buNone/>
            </a:pPr>
            <a:r>
              <a:rPr lang="en-US" b="1">
                <a:solidFill>
                  <a:srgbClr val="FFFF00"/>
                </a:solidFill>
                <a:latin typeface="Arial Rounded"/>
                <a:ea typeface="Arial Rounded"/>
                <a:cs typeface="Arial Rounded"/>
                <a:sym typeface="Arial Rounded"/>
              </a:rPr>
              <a:t>KKNI (KERANGKA KUALIFIKASI NASIONAL INDONESIA)</a:t>
            </a:r>
            <a:endParaRPr/>
          </a:p>
        </p:txBody>
      </p:sp>
      <p:sp>
        <p:nvSpPr>
          <p:cNvPr id="323" name="Google Shape;323;p17"/>
          <p:cNvSpPr txBox="1">
            <a:spLocks noGrp="1"/>
          </p:cNvSpPr>
          <p:nvPr>
            <p:ph type="sldNum" idx="12"/>
          </p:nvPr>
        </p:nvSpPr>
        <p:spPr>
          <a:xfrm>
            <a:off x="6773732"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888888"/>
                </a:solidFill>
              </a:rPr>
              <a:t>17</a:t>
            </a:fld>
            <a:endParaRPr>
              <a:solidFill>
                <a:srgbClr val="888888"/>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18"/>
          <p:cNvSpPr txBox="1">
            <a:spLocks noGrp="1"/>
          </p:cNvSpPr>
          <p:nvPr>
            <p:ph type="title"/>
          </p:nvPr>
        </p:nvSpPr>
        <p:spPr>
          <a:xfrm>
            <a:off x="228600" y="59801"/>
            <a:ext cx="70104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en-US"/>
              <a:t>KKNI</a:t>
            </a:r>
            <a:endParaRPr/>
          </a:p>
        </p:txBody>
      </p:sp>
      <p:sp>
        <p:nvSpPr>
          <p:cNvPr id="329" name="Google Shape;329;p18"/>
          <p:cNvSpPr txBox="1">
            <a:spLocks noGrp="1"/>
          </p:cNvSpPr>
          <p:nvPr>
            <p:ph type="body" idx="1"/>
          </p:nvPr>
        </p:nvSpPr>
        <p:spPr>
          <a:xfrm>
            <a:off x="228600" y="1981200"/>
            <a:ext cx="8686800" cy="42672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400"/>
              <a:buChar char="•"/>
            </a:pPr>
            <a:r>
              <a:rPr lang="en-US" sz="2400"/>
              <a:t>KKNI menyatakan sembilan jenjang kualifikasi sumber daya manusia Indonesia yang produktif. Deskripsi kualifikasi pada setiap jenjang KKNI secara komprehensif mempertimbangkan sebuah capaian pembelajaran yang utuh, yang dapat dihasilkan oleh suatu proses pendidikan baik formal, non formal, informal, maupun pengalaman mandiri untuk dapat melakukan kerja secara berkualitas.</a:t>
            </a:r>
            <a:endParaRPr/>
          </a:p>
        </p:txBody>
      </p:sp>
      <p:sp>
        <p:nvSpPr>
          <p:cNvPr id="330" name="Google Shape;330;p18"/>
          <p:cNvSpPr txBox="1">
            <a:spLocks noGrp="1"/>
          </p:cNvSpPr>
          <p:nvPr>
            <p:ph type="dt" idx="10"/>
          </p:nvPr>
        </p:nvSpPr>
        <p:spPr>
          <a:xfrm>
            <a:off x="228600" y="6356350"/>
            <a:ext cx="2133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13/1/2014</a:t>
            </a:r>
            <a:endParaRPr/>
          </a:p>
        </p:txBody>
      </p:sp>
      <p:sp>
        <p:nvSpPr>
          <p:cNvPr id="331" name="Google Shape;331;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Azril Azahari</a:t>
            </a:r>
            <a:endParaRPr/>
          </a:p>
        </p:txBody>
      </p:sp>
      <p:sp>
        <p:nvSpPr>
          <p:cNvPr id="332" name="Google Shape;332;p18"/>
          <p:cNvSpPr txBox="1">
            <a:spLocks noGrp="1"/>
          </p:cNvSpPr>
          <p:nvPr>
            <p:ph type="sldNum" idx="12"/>
          </p:nvPr>
        </p:nvSpPr>
        <p:spPr>
          <a:xfrm>
            <a:off x="6773732"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graphicFrame>
        <p:nvGraphicFramePr>
          <p:cNvPr id="338" name="Google Shape;338;p19"/>
          <p:cNvGraphicFramePr/>
          <p:nvPr/>
        </p:nvGraphicFramePr>
        <p:xfrm>
          <a:off x="0" y="-2"/>
          <a:ext cx="9143975" cy="6857925"/>
        </p:xfrm>
        <a:graphic>
          <a:graphicData uri="http://schemas.openxmlformats.org/drawingml/2006/table">
            <a:tbl>
              <a:tblPr firstRow="1" bandRow="1">
                <a:noFill/>
                <a:tableStyleId>{BC1FC1D6-588E-4726-A6A6-D3D3AB1B6468}</a:tableStyleId>
              </a:tblPr>
              <a:tblGrid>
                <a:gridCol w="1388950">
                  <a:extLst>
                    <a:ext uri="{9D8B030D-6E8A-4147-A177-3AD203B41FA5}">
                      <a16:colId xmlns:a16="http://schemas.microsoft.com/office/drawing/2014/main" val="20000"/>
                    </a:ext>
                  </a:extLst>
                </a:gridCol>
                <a:gridCol w="1246275">
                  <a:extLst>
                    <a:ext uri="{9D8B030D-6E8A-4147-A177-3AD203B41FA5}">
                      <a16:colId xmlns:a16="http://schemas.microsoft.com/office/drawing/2014/main" val="20001"/>
                    </a:ext>
                  </a:extLst>
                </a:gridCol>
                <a:gridCol w="819400">
                  <a:extLst>
                    <a:ext uri="{9D8B030D-6E8A-4147-A177-3AD203B41FA5}">
                      <a16:colId xmlns:a16="http://schemas.microsoft.com/office/drawing/2014/main" val="20002"/>
                    </a:ext>
                  </a:extLst>
                </a:gridCol>
                <a:gridCol w="1415325">
                  <a:extLst>
                    <a:ext uri="{9D8B030D-6E8A-4147-A177-3AD203B41FA5}">
                      <a16:colId xmlns:a16="http://schemas.microsoft.com/office/drawing/2014/main" val="20003"/>
                    </a:ext>
                  </a:extLst>
                </a:gridCol>
                <a:gridCol w="1489825">
                  <a:extLst>
                    <a:ext uri="{9D8B030D-6E8A-4147-A177-3AD203B41FA5}">
                      <a16:colId xmlns:a16="http://schemas.microsoft.com/office/drawing/2014/main" val="20004"/>
                    </a:ext>
                  </a:extLst>
                </a:gridCol>
                <a:gridCol w="1337375">
                  <a:extLst>
                    <a:ext uri="{9D8B030D-6E8A-4147-A177-3AD203B41FA5}">
                      <a16:colId xmlns:a16="http://schemas.microsoft.com/office/drawing/2014/main" val="20005"/>
                    </a:ext>
                  </a:extLst>
                </a:gridCol>
                <a:gridCol w="1446825">
                  <a:extLst>
                    <a:ext uri="{9D8B030D-6E8A-4147-A177-3AD203B41FA5}">
                      <a16:colId xmlns:a16="http://schemas.microsoft.com/office/drawing/2014/main" val="20006"/>
                    </a:ext>
                  </a:extLst>
                </a:gridCol>
              </a:tblGrid>
              <a:tr h="834150">
                <a:tc>
                  <a:txBody>
                    <a:bodyPr/>
                    <a:lstStyle/>
                    <a:p>
                      <a:pPr marL="0" marR="0" lvl="0" indent="0" algn="ctr" rtl="0">
                        <a:spcBef>
                          <a:spcPts val="0"/>
                        </a:spcBef>
                        <a:spcAft>
                          <a:spcPts val="0"/>
                        </a:spcAft>
                        <a:buNone/>
                      </a:pPr>
                      <a:r>
                        <a:rPr lang="en-US" sz="1600" u="none" strike="noStrike" cap="none"/>
                        <a:t>Basic Competency</a:t>
                      </a:r>
                      <a:endParaRPr sz="1600" u="none" strike="noStrike" cap="none">
                        <a:solidFill>
                          <a:schemeClr val="dk1"/>
                        </a:solidFill>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None/>
                      </a:pPr>
                      <a:r>
                        <a:rPr lang="en-US" sz="1800" u="none" strike="noStrike" cap="none"/>
                        <a:t>Career Path</a:t>
                      </a:r>
                      <a:endParaRPr sz="1800" u="none" strike="noStrike" cap="none">
                        <a:solidFill>
                          <a:schemeClr val="dk1"/>
                        </a:solidFill>
                        <a:latin typeface="Calibri"/>
                        <a:ea typeface="Calibri"/>
                        <a:cs typeface="Calibri"/>
                        <a:sym typeface="Calibri"/>
                      </a:endParaRPr>
                    </a:p>
                  </a:txBody>
                  <a:tcPr marL="91450" marR="91450" marT="45725" marB="45725" anchor="ctr"/>
                </a:tc>
                <a:tc gridSpan="2">
                  <a:txBody>
                    <a:bodyPr/>
                    <a:lstStyle/>
                    <a:p>
                      <a:pPr marL="0" marR="0" lvl="0" indent="0" algn="ctr" rtl="0">
                        <a:spcBef>
                          <a:spcPts val="0"/>
                        </a:spcBef>
                        <a:spcAft>
                          <a:spcPts val="0"/>
                        </a:spcAft>
                        <a:buNone/>
                      </a:pPr>
                      <a:r>
                        <a:rPr lang="en-US" sz="1800" u="none" strike="noStrike" cap="none"/>
                        <a:t>IQF/KKNI </a:t>
                      </a:r>
                      <a:endParaRPr/>
                    </a:p>
                    <a:p>
                      <a:pPr marL="0" marR="0" lvl="0" indent="0" algn="ctr" rtl="0">
                        <a:spcBef>
                          <a:spcPts val="0"/>
                        </a:spcBef>
                        <a:spcAft>
                          <a:spcPts val="0"/>
                        </a:spcAft>
                        <a:buNone/>
                      </a:pPr>
                      <a:r>
                        <a:rPr lang="en-US" sz="1800" u="none" strike="noStrike" cap="none"/>
                        <a:t>(PerPres 8/2012)</a:t>
                      </a:r>
                      <a:endParaRPr sz="1800" b="0" u="none" strike="noStrike" cap="none">
                        <a:solidFill>
                          <a:schemeClr val="dk1"/>
                        </a:solidFill>
                        <a:latin typeface="Calibri"/>
                        <a:ea typeface="Calibri"/>
                        <a:cs typeface="Calibri"/>
                        <a:sym typeface="Calibri"/>
                      </a:endParaRPr>
                    </a:p>
                  </a:txBody>
                  <a:tcPr marL="91450" marR="91450" marT="45725" marB="45725" anchor="ctr"/>
                </a:tc>
                <a:tc hMerge="1">
                  <a:txBody>
                    <a:bodyPr/>
                    <a:lstStyle/>
                    <a:p>
                      <a:endParaRPr lang="en-US"/>
                    </a:p>
                  </a:txBody>
                  <a:tcPr/>
                </a:tc>
                <a:tc>
                  <a:txBody>
                    <a:bodyPr/>
                    <a:lstStyle/>
                    <a:p>
                      <a:pPr marL="0" marR="0" lvl="0" indent="0" algn="ctr" rtl="0">
                        <a:spcBef>
                          <a:spcPts val="0"/>
                        </a:spcBef>
                        <a:spcAft>
                          <a:spcPts val="0"/>
                        </a:spcAft>
                        <a:buNone/>
                      </a:pPr>
                      <a:r>
                        <a:rPr lang="en-US" sz="1800" u="none" strike="noStrike" cap="none"/>
                        <a:t>Vocational</a:t>
                      </a:r>
                      <a:endParaRPr sz="1800" u="none" strike="noStrike" cap="none">
                        <a:solidFill>
                          <a:schemeClr val="dk1"/>
                        </a:solidFill>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None/>
                      </a:pPr>
                      <a:r>
                        <a:rPr lang="en-US" sz="1800" u="none" strike="noStrike" cap="none"/>
                        <a:t>Academic</a:t>
                      </a:r>
                      <a:endParaRPr sz="1800" u="none" strike="noStrike" cap="none">
                        <a:solidFill>
                          <a:schemeClr val="dk1"/>
                        </a:solidFill>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None/>
                      </a:pPr>
                      <a:r>
                        <a:rPr lang="en-US" sz="1800" u="none" strike="noStrike" cap="none"/>
                        <a:t>Profession/ Specialist</a:t>
                      </a:r>
                      <a:endParaRPr sz="1800" u="none" strike="noStrike" cap="none">
                        <a:solidFill>
                          <a:schemeClr val="dk1"/>
                        </a:solidFill>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00"/>
                  </a:ext>
                </a:extLst>
              </a:tr>
              <a:tr h="806350">
                <a:tc>
                  <a:txBody>
                    <a:bodyPr/>
                    <a:lstStyle/>
                    <a:p>
                      <a:pPr marL="0" marR="0" lvl="0" indent="0" algn="l" rtl="0">
                        <a:spcBef>
                          <a:spcPts val="0"/>
                        </a:spcBef>
                        <a:spcAft>
                          <a:spcPts val="0"/>
                        </a:spcAft>
                        <a:buNone/>
                      </a:pPr>
                      <a:r>
                        <a:rPr lang="en-US" sz="1200" u="none" strike="noStrike" cap="none"/>
                        <a:t>Original Research  for invention &amp; creative  Dev</a:t>
                      </a:r>
                      <a:endParaRPr sz="1200">
                        <a:solidFill>
                          <a:schemeClr val="dk1"/>
                        </a:solidFill>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None/>
                      </a:pPr>
                      <a:r>
                        <a:rPr lang="en-US" sz="1200"/>
                        <a:t>Sub Specialist</a:t>
                      </a:r>
                      <a:endParaRPr sz="1200">
                        <a:solidFill>
                          <a:schemeClr val="dk1"/>
                        </a:solidFill>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None/>
                      </a:pPr>
                      <a:r>
                        <a:rPr lang="en-US" sz="2400"/>
                        <a:t>9</a:t>
                      </a:r>
                      <a:endParaRPr sz="2400" b="1">
                        <a:solidFill>
                          <a:schemeClr val="dk1"/>
                        </a:solidFill>
                      </a:endParaRPr>
                    </a:p>
                  </a:txBody>
                  <a:tcPr marL="91450" marR="91450" marT="45725" marB="45725" anchor="ctr"/>
                </a:tc>
                <a:tc rowSpan="3">
                  <a:txBody>
                    <a:bodyPr/>
                    <a:lstStyle/>
                    <a:p>
                      <a:pPr marL="0" marR="0" lvl="0" indent="0" algn="ctr" rtl="0">
                        <a:spcBef>
                          <a:spcPts val="0"/>
                        </a:spcBef>
                        <a:spcAft>
                          <a:spcPts val="0"/>
                        </a:spcAft>
                        <a:buNone/>
                      </a:pPr>
                      <a:endParaRPr sz="1800"/>
                    </a:p>
                    <a:p>
                      <a:pPr marL="0" marR="0" lvl="0" indent="0" algn="ctr" rtl="0">
                        <a:spcBef>
                          <a:spcPts val="0"/>
                        </a:spcBef>
                        <a:spcAft>
                          <a:spcPts val="0"/>
                        </a:spcAft>
                        <a:buNone/>
                      </a:pPr>
                      <a:endParaRPr sz="1800"/>
                    </a:p>
                    <a:p>
                      <a:pPr marL="0" marR="0" lvl="0" indent="0" algn="ctr" rtl="0">
                        <a:spcBef>
                          <a:spcPts val="0"/>
                        </a:spcBef>
                        <a:spcAft>
                          <a:spcPts val="0"/>
                        </a:spcAft>
                        <a:buNone/>
                      </a:pPr>
                      <a:endParaRPr sz="1800"/>
                    </a:p>
                    <a:p>
                      <a:pPr marL="0" marR="0" lvl="0" indent="0" algn="ctr" rtl="0">
                        <a:spcBef>
                          <a:spcPts val="0"/>
                        </a:spcBef>
                        <a:spcAft>
                          <a:spcPts val="0"/>
                        </a:spcAft>
                        <a:buNone/>
                      </a:pPr>
                      <a:endParaRPr sz="1800"/>
                    </a:p>
                    <a:p>
                      <a:pPr marL="0" marR="0" lvl="0" indent="0" algn="ctr" rtl="0">
                        <a:spcBef>
                          <a:spcPts val="0"/>
                        </a:spcBef>
                        <a:spcAft>
                          <a:spcPts val="0"/>
                        </a:spcAft>
                        <a:buNone/>
                      </a:pPr>
                      <a:r>
                        <a:rPr lang="en-US" sz="1800"/>
                        <a:t>Ahli</a:t>
                      </a:r>
                      <a:endParaRPr sz="1800" b="1">
                        <a:solidFill>
                          <a:schemeClr val="dk1"/>
                        </a:solidFill>
                        <a:latin typeface="Calibri"/>
                        <a:ea typeface="Calibri"/>
                        <a:cs typeface="Calibri"/>
                        <a:sym typeface="Calibri"/>
                      </a:endParaRPr>
                    </a:p>
                  </a:txBody>
                  <a:tcPr marL="91450" marR="91450" marT="45725" marB="45725"/>
                </a:tc>
                <a:tc>
                  <a:txBody>
                    <a:bodyPr/>
                    <a:lstStyle/>
                    <a:p>
                      <a:pPr marL="0" marR="0" lvl="0" indent="0" algn="ctr" rtl="0">
                        <a:spcBef>
                          <a:spcPts val="0"/>
                        </a:spcBef>
                        <a:spcAft>
                          <a:spcPts val="0"/>
                        </a:spcAft>
                        <a:buNone/>
                      </a:pPr>
                      <a:endParaRPr sz="2000" b="1">
                        <a:solidFill>
                          <a:schemeClr val="dk1"/>
                        </a:solidFill>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None/>
                      </a:pPr>
                      <a:r>
                        <a:rPr lang="en-US" sz="2000"/>
                        <a:t>Dr.Par </a:t>
                      </a:r>
                      <a:endParaRPr sz="2000" b="1">
                        <a:solidFill>
                          <a:schemeClr val="dk1"/>
                        </a:solidFill>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None/>
                      </a:pPr>
                      <a:r>
                        <a:rPr lang="en-US" sz="1100"/>
                        <a:t>Specialist</a:t>
                      </a:r>
                      <a:endParaRPr sz="1100">
                        <a:solidFill>
                          <a:schemeClr val="dk1"/>
                        </a:solidFill>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01"/>
                  </a:ext>
                </a:extLst>
              </a:tr>
              <a:tr h="1418075">
                <a:tc>
                  <a:txBody>
                    <a:bodyPr/>
                    <a:lstStyle/>
                    <a:p>
                      <a:pPr marL="0" marR="0" lvl="0" indent="0" algn="l" rtl="0">
                        <a:spcBef>
                          <a:spcPts val="0"/>
                        </a:spcBef>
                        <a:spcAft>
                          <a:spcPts val="0"/>
                        </a:spcAft>
                        <a:buNone/>
                      </a:pPr>
                      <a:r>
                        <a:rPr lang="en-US" sz="1200"/>
                        <a:t>Research for Innovation &amp; Improvisation</a:t>
                      </a:r>
                      <a:endParaRPr sz="1200">
                        <a:solidFill>
                          <a:schemeClr val="dk1"/>
                        </a:solidFill>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None/>
                      </a:pPr>
                      <a:r>
                        <a:rPr lang="en-US" sz="1200"/>
                        <a:t>Specialist</a:t>
                      </a:r>
                      <a:endParaRPr sz="1200">
                        <a:solidFill>
                          <a:schemeClr val="dk1"/>
                        </a:solidFill>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None/>
                      </a:pPr>
                      <a:r>
                        <a:rPr lang="en-US" sz="2400"/>
                        <a:t>8</a:t>
                      </a:r>
                      <a:endParaRPr sz="2400" b="1">
                        <a:solidFill>
                          <a:schemeClr val="dk1"/>
                        </a:solidFill>
                      </a:endParaRPr>
                    </a:p>
                  </a:txBody>
                  <a:tcPr marL="91450" marR="91450" marT="45725" marB="45725" anchor="ctr"/>
                </a:tc>
                <a:tc vMerge="1">
                  <a:txBody>
                    <a:bodyPr/>
                    <a:lstStyle/>
                    <a:p>
                      <a:endParaRPr lang="en-US"/>
                    </a:p>
                  </a:txBody>
                  <a:tcPr/>
                </a:tc>
                <a:tc>
                  <a:txBody>
                    <a:bodyPr/>
                    <a:lstStyle/>
                    <a:p>
                      <a:pPr marL="0" marR="0" lvl="0" indent="0" algn="ctr" rtl="0">
                        <a:spcBef>
                          <a:spcPts val="0"/>
                        </a:spcBef>
                        <a:spcAft>
                          <a:spcPts val="0"/>
                        </a:spcAft>
                        <a:buNone/>
                      </a:pPr>
                      <a:r>
                        <a:rPr lang="en-US" sz="2000"/>
                        <a:t> </a:t>
                      </a:r>
                      <a:endParaRPr sz="2000" b="1">
                        <a:solidFill>
                          <a:schemeClr val="dk1"/>
                        </a:solidFill>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None/>
                      </a:pPr>
                      <a:r>
                        <a:rPr lang="en-US" sz="2000"/>
                        <a:t>M.Par</a:t>
                      </a:r>
                      <a:endParaRPr sz="2000" b="1">
                        <a:solidFill>
                          <a:schemeClr val="dk1"/>
                        </a:solidFill>
                        <a:latin typeface="Calibri"/>
                        <a:ea typeface="Calibri"/>
                        <a:cs typeface="Calibri"/>
                        <a:sym typeface="Calibri"/>
                      </a:endParaRPr>
                    </a:p>
                  </a:txBody>
                  <a:tcPr marL="91450" marR="91450" marT="45725" marB="45725" anchor="ctr"/>
                </a:tc>
                <a:tc>
                  <a:txBody>
                    <a:bodyPr/>
                    <a:lstStyle/>
                    <a:p>
                      <a:pPr marL="342900" marR="0" lvl="0" indent="-342900" algn="ctr" rtl="0">
                        <a:spcBef>
                          <a:spcPts val="0"/>
                        </a:spcBef>
                        <a:spcAft>
                          <a:spcPts val="0"/>
                        </a:spcAft>
                        <a:buClr>
                          <a:schemeClr val="dk1"/>
                        </a:buClr>
                        <a:buSzPts val="1100"/>
                        <a:buFont typeface="Calibri"/>
                        <a:buNone/>
                      </a:pPr>
                      <a:r>
                        <a:rPr lang="en-US" sz="1100"/>
                        <a:t>Hotelier</a:t>
                      </a:r>
                      <a:endParaRPr/>
                    </a:p>
                    <a:p>
                      <a:pPr marL="342900" marR="0" lvl="0" indent="-342900" algn="ctr" rtl="0">
                        <a:lnSpc>
                          <a:spcPct val="100000"/>
                        </a:lnSpc>
                        <a:spcBef>
                          <a:spcPts val="0"/>
                        </a:spcBef>
                        <a:spcAft>
                          <a:spcPts val="0"/>
                        </a:spcAft>
                        <a:buClr>
                          <a:schemeClr val="dk1"/>
                        </a:buClr>
                        <a:buSzPts val="1100"/>
                        <a:buFont typeface="Calibri"/>
                        <a:buNone/>
                      </a:pPr>
                      <a:r>
                        <a:rPr lang="en-US" sz="1100"/>
                        <a:t>Gastronom/Culinolog </a:t>
                      </a:r>
                      <a:endParaRPr sz="1100"/>
                    </a:p>
                    <a:p>
                      <a:pPr marL="342900" marR="0" lvl="0" indent="-342900" algn="ctr" rtl="0">
                        <a:spcBef>
                          <a:spcPts val="0"/>
                        </a:spcBef>
                        <a:spcAft>
                          <a:spcPts val="0"/>
                        </a:spcAft>
                        <a:buClr>
                          <a:schemeClr val="dk1"/>
                        </a:buClr>
                        <a:buSzPts val="1100"/>
                        <a:buFont typeface="Calibri"/>
                        <a:buNone/>
                      </a:pPr>
                      <a:r>
                        <a:rPr lang="en-US" sz="1100"/>
                        <a:t>Travelier</a:t>
                      </a:r>
                      <a:endParaRPr/>
                    </a:p>
                    <a:p>
                      <a:pPr marL="342900" marR="0" lvl="0" indent="-342900" algn="ctr" rtl="0">
                        <a:spcBef>
                          <a:spcPts val="0"/>
                        </a:spcBef>
                        <a:spcAft>
                          <a:spcPts val="0"/>
                        </a:spcAft>
                        <a:buClr>
                          <a:schemeClr val="dk1"/>
                        </a:buClr>
                        <a:buSzPts val="1100"/>
                        <a:buFont typeface="Calibri"/>
                        <a:buNone/>
                      </a:pPr>
                      <a:r>
                        <a:rPr lang="en-US" sz="1100"/>
                        <a:t>Transportation Sp</a:t>
                      </a:r>
                      <a:endParaRPr/>
                    </a:p>
                    <a:p>
                      <a:pPr marL="342900" marR="0" lvl="0" indent="-342900" algn="ctr" rtl="0">
                        <a:spcBef>
                          <a:spcPts val="0"/>
                        </a:spcBef>
                        <a:spcAft>
                          <a:spcPts val="0"/>
                        </a:spcAft>
                        <a:buClr>
                          <a:schemeClr val="dk1"/>
                        </a:buClr>
                        <a:buSzPts val="1100"/>
                        <a:buFont typeface="Calibri"/>
                        <a:buNone/>
                      </a:pPr>
                      <a:r>
                        <a:rPr lang="en-US" sz="1100"/>
                        <a:t>Attraction Sp</a:t>
                      </a:r>
                      <a:endParaRPr/>
                    </a:p>
                    <a:p>
                      <a:pPr marL="342900" marR="0" lvl="0" indent="-342900" algn="ctr" rtl="0">
                        <a:spcBef>
                          <a:spcPts val="0"/>
                        </a:spcBef>
                        <a:spcAft>
                          <a:spcPts val="0"/>
                        </a:spcAft>
                        <a:buClr>
                          <a:schemeClr val="dk1"/>
                        </a:buClr>
                        <a:buSzPts val="1100"/>
                        <a:buFont typeface="Calibri"/>
                        <a:buNone/>
                      </a:pPr>
                      <a:r>
                        <a:rPr lang="en-US" sz="1100"/>
                        <a:t>Destination Sp</a:t>
                      </a:r>
                      <a:endParaRPr/>
                    </a:p>
                    <a:p>
                      <a:pPr marL="342900" marR="0" lvl="0" indent="-342900" algn="ctr" rtl="0">
                        <a:lnSpc>
                          <a:spcPct val="100000"/>
                        </a:lnSpc>
                        <a:spcBef>
                          <a:spcPts val="0"/>
                        </a:spcBef>
                        <a:spcAft>
                          <a:spcPts val="0"/>
                        </a:spcAft>
                        <a:buClr>
                          <a:schemeClr val="dk1"/>
                        </a:buClr>
                        <a:buSzPts val="1100"/>
                        <a:buFont typeface="Calibri"/>
                        <a:buNone/>
                      </a:pPr>
                      <a:r>
                        <a:rPr lang="en-US" sz="1100"/>
                        <a:t>Event Planner Sp</a:t>
                      </a:r>
                      <a:endParaRPr sz="1100">
                        <a:solidFill>
                          <a:schemeClr val="dk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2"/>
                  </a:ext>
                </a:extLst>
              </a:tr>
              <a:tr h="513425">
                <a:tc>
                  <a:txBody>
                    <a:bodyPr/>
                    <a:lstStyle/>
                    <a:p>
                      <a:pPr marL="0" marR="0" lvl="0" indent="0" algn="l" rtl="0">
                        <a:spcBef>
                          <a:spcPts val="0"/>
                        </a:spcBef>
                        <a:spcAft>
                          <a:spcPts val="0"/>
                        </a:spcAft>
                        <a:buNone/>
                      </a:pPr>
                      <a:r>
                        <a:rPr lang="en-US" sz="1200"/>
                        <a:t>Independent Research</a:t>
                      </a:r>
                      <a:endParaRPr sz="1200">
                        <a:solidFill>
                          <a:schemeClr val="dk1"/>
                        </a:solidFill>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None/>
                      </a:pPr>
                      <a:r>
                        <a:rPr lang="en-US" sz="1200"/>
                        <a:t>Senior Executive</a:t>
                      </a:r>
                      <a:endParaRPr sz="1200">
                        <a:solidFill>
                          <a:schemeClr val="dk1"/>
                        </a:solidFill>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None/>
                      </a:pPr>
                      <a:r>
                        <a:rPr lang="en-US" sz="2400"/>
                        <a:t>7</a:t>
                      </a:r>
                      <a:endParaRPr sz="2400" b="1">
                        <a:solidFill>
                          <a:schemeClr val="dk1"/>
                        </a:solidFill>
                      </a:endParaRPr>
                    </a:p>
                  </a:txBody>
                  <a:tcPr marL="91450" marR="91450" marT="45725" marB="45725" anchor="ctr"/>
                </a:tc>
                <a:tc vMerge="1">
                  <a:txBody>
                    <a:bodyPr/>
                    <a:lstStyle/>
                    <a:p>
                      <a:endParaRPr lang="en-US"/>
                    </a:p>
                  </a:txBody>
                  <a:tcPr/>
                </a:tc>
                <a:tc>
                  <a:txBody>
                    <a:bodyPr/>
                    <a:lstStyle/>
                    <a:p>
                      <a:pPr marL="0" marR="0" lvl="0" indent="0" algn="ctr" rtl="0">
                        <a:spcBef>
                          <a:spcPts val="0"/>
                        </a:spcBef>
                        <a:spcAft>
                          <a:spcPts val="0"/>
                        </a:spcAft>
                        <a:buNone/>
                      </a:pPr>
                      <a:endParaRPr sz="1200">
                        <a:solidFill>
                          <a:schemeClr val="dk1"/>
                        </a:solidFill>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None/>
                      </a:pPr>
                      <a:endParaRPr sz="2000" b="1">
                        <a:solidFill>
                          <a:schemeClr val="dk1"/>
                        </a:solidFill>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None/>
                      </a:pPr>
                      <a:r>
                        <a:rPr lang="en-US" sz="1100"/>
                        <a:t>Hospitalier</a:t>
                      </a:r>
                      <a:endParaRPr sz="1100" b="1">
                        <a:solidFill>
                          <a:schemeClr val="dk1"/>
                        </a:solidFill>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03"/>
                  </a:ext>
                </a:extLst>
              </a:tr>
              <a:tr h="718800">
                <a:tc>
                  <a:txBody>
                    <a:bodyPr/>
                    <a:lstStyle/>
                    <a:p>
                      <a:pPr marL="0" marR="0" lvl="0" indent="0" algn="l" rtl="0">
                        <a:spcBef>
                          <a:spcPts val="0"/>
                        </a:spcBef>
                        <a:spcAft>
                          <a:spcPts val="0"/>
                        </a:spcAft>
                        <a:buNone/>
                      </a:pPr>
                      <a:r>
                        <a:rPr lang="en-US" sz="1200"/>
                        <a:t>Basic  scientific for operation and maintenance</a:t>
                      </a:r>
                      <a:endParaRPr sz="1200">
                        <a:solidFill>
                          <a:schemeClr val="dk1"/>
                        </a:solidFill>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None/>
                      </a:pPr>
                      <a:r>
                        <a:rPr lang="en-US" sz="1200"/>
                        <a:t>Manager</a:t>
                      </a:r>
                      <a:endParaRPr sz="1200">
                        <a:solidFill>
                          <a:schemeClr val="dk1"/>
                        </a:solidFill>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None/>
                      </a:pPr>
                      <a:r>
                        <a:rPr lang="en-US" sz="2400"/>
                        <a:t>6</a:t>
                      </a:r>
                      <a:endParaRPr sz="2400" b="1">
                        <a:solidFill>
                          <a:schemeClr val="dk1"/>
                        </a:solidFill>
                        <a:latin typeface="Calibri"/>
                        <a:ea typeface="Calibri"/>
                        <a:cs typeface="Calibri"/>
                        <a:sym typeface="Calibri"/>
                      </a:endParaRPr>
                    </a:p>
                  </a:txBody>
                  <a:tcPr marL="91450" marR="91450" marT="45725" marB="45725" anchor="ctr"/>
                </a:tc>
                <a:tc rowSpan="3">
                  <a:txBody>
                    <a:bodyPr/>
                    <a:lstStyle/>
                    <a:p>
                      <a:pPr marL="0" marR="0" lvl="0" indent="0" algn="ctr" rtl="0">
                        <a:spcBef>
                          <a:spcPts val="0"/>
                        </a:spcBef>
                        <a:spcAft>
                          <a:spcPts val="0"/>
                        </a:spcAft>
                        <a:buNone/>
                      </a:pPr>
                      <a:r>
                        <a:rPr lang="en-US" sz="1800"/>
                        <a:t>Teknisi/ Analis</a:t>
                      </a:r>
                      <a:endParaRPr sz="1800" b="1">
                        <a:solidFill>
                          <a:schemeClr val="dk1"/>
                        </a:solidFill>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None/>
                      </a:pPr>
                      <a:r>
                        <a:rPr lang="en-US" sz="2000"/>
                        <a:t>S.T.Par </a:t>
                      </a:r>
                      <a:endParaRPr sz="2000" b="1">
                        <a:solidFill>
                          <a:schemeClr val="dk1"/>
                        </a:solidFill>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None/>
                      </a:pPr>
                      <a:r>
                        <a:rPr lang="en-US" sz="2000"/>
                        <a:t>S.Par</a:t>
                      </a:r>
                      <a:endParaRPr sz="2000" b="1">
                        <a:solidFill>
                          <a:schemeClr val="dk1"/>
                        </a:solidFill>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None/>
                      </a:pPr>
                      <a:endParaRPr sz="1200">
                        <a:solidFill>
                          <a:schemeClr val="dk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4"/>
                  </a:ext>
                </a:extLst>
              </a:tr>
              <a:tr h="513425">
                <a:tc>
                  <a:txBody>
                    <a:bodyPr/>
                    <a:lstStyle/>
                    <a:p>
                      <a:pPr marL="0" marR="0" lvl="0" indent="0" algn="l" rtl="0">
                        <a:spcBef>
                          <a:spcPts val="0"/>
                        </a:spcBef>
                        <a:spcAft>
                          <a:spcPts val="0"/>
                        </a:spcAft>
                        <a:buNone/>
                      </a:pPr>
                      <a:r>
                        <a:rPr lang="en-US" sz="1200"/>
                        <a:t>Indepth knowledge</a:t>
                      </a:r>
                      <a:endParaRPr sz="1200">
                        <a:solidFill>
                          <a:schemeClr val="dk1"/>
                        </a:solidFill>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None/>
                      </a:pPr>
                      <a:r>
                        <a:rPr lang="en-US" sz="1200"/>
                        <a:t>Supervisor</a:t>
                      </a:r>
                      <a:endParaRPr sz="1200">
                        <a:solidFill>
                          <a:schemeClr val="dk1"/>
                        </a:solidFill>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None/>
                      </a:pPr>
                      <a:r>
                        <a:rPr lang="en-US" sz="2400"/>
                        <a:t>5</a:t>
                      </a:r>
                      <a:endParaRPr sz="2400" b="1">
                        <a:solidFill>
                          <a:schemeClr val="dk1"/>
                        </a:solidFill>
                        <a:latin typeface="Calibri"/>
                        <a:ea typeface="Calibri"/>
                        <a:cs typeface="Calibri"/>
                        <a:sym typeface="Calibri"/>
                      </a:endParaRPr>
                    </a:p>
                  </a:txBody>
                  <a:tcPr marL="91450" marR="91450" marT="45725" marB="45725" anchor="ctr"/>
                </a:tc>
                <a:tc vMerge="1">
                  <a:txBody>
                    <a:bodyPr/>
                    <a:lstStyle/>
                    <a:p>
                      <a:endParaRPr lang="en-US"/>
                    </a:p>
                  </a:txBody>
                  <a:tcPr/>
                </a:tc>
                <a:tc>
                  <a:txBody>
                    <a:bodyPr/>
                    <a:lstStyle/>
                    <a:p>
                      <a:pPr marL="0" marR="0" lvl="0" indent="0" algn="ctr" rtl="0">
                        <a:spcBef>
                          <a:spcPts val="0"/>
                        </a:spcBef>
                        <a:spcAft>
                          <a:spcPts val="0"/>
                        </a:spcAft>
                        <a:buNone/>
                      </a:pPr>
                      <a:r>
                        <a:rPr lang="en-US" sz="2000"/>
                        <a:t>D3</a:t>
                      </a:r>
                      <a:endParaRPr sz="2000" b="1">
                        <a:solidFill>
                          <a:schemeClr val="dk1"/>
                        </a:solidFill>
                        <a:latin typeface="Calibri"/>
                        <a:ea typeface="Calibri"/>
                        <a:cs typeface="Calibri"/>
                        <a:sym typeface="Calibri"/>
                      </a:endParaRPr>
                    </a:p>
                  </a:txBody>
                  <a:tcPr marL="91450" marR="91450" marT="45725" marB="45725"/>
                </a:tc>
                <a:tc>
                  <a:txBody>
                    <a:bodyPr/>
                    <a:lstStyle/>
                    <a:p>
                      <a:pPr marL="0" marR="0" lvl="0" indent="0" algn="ctr" rtl="0">
                        <a:spcBef>
                          <a:spcPts val="0"/>
                        </a:spcBef>
                        <a:spcAft>
                          <a:spcPts val="0"/>
                        </a:spcAft>
                        <a:buNone/>
                      </a:pPr>
                      <a:endParaRPr sz="1200" b="1">
                        <a:solidFill>
                          <a:schemeClr val="dk1"/>
                        </a:solidFill>
                        <a:latin typeface="Calibri"/>
                        <a:ea typeface="Calibri"/>
                        <a:cs typeface="Calibri"/>
                        <a:sym typeface="Calibri"/>
                      </a:endParaRPr>
                    </a:p>
                  </a:txBody>
                  <a:tcPr marL="91450" marR="91450" marT="45725" marB="45725"/>
                </a:tc>
                <a:tc>
                  <a:txBody>
                    <a:bodyPr/>
                    <a:lstStyle/>
                    <a:p>
                      <a:pPr marL="0" marR="0" lvl="0" indent="0" algn="ctr" rtl="0">
                        <a:spcBef>
                          <a:spcPts val="0"/>
                        </a:spcBef>
                        <a:spcAft>
                          <a:spcPts val="0"/>
                        </a:spcAft>
                        <a:buNone/>
                      </a:pPr>
                      <a:endParaRPr sz="1200">
                        <a:solidFill>
                          <a:schemeClr val="dk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5"/>
                  </a:ext>
                </a:extLst>
              </a:tr>
              <a:tr h="513425">
                <a:tc>
                  <a:txBody>
                    <a:bodyPr/>
                    <a:lstStyle/>
                    <a:p>
                      <a:pPr marL="0" marR="0" lvl="0" indent="0" algn="l" rtl="0">
                        <a:spcBef>
                          <a:spcPts val="0"/>
                        </a:spcBef>
                        <a:spcAft>
                          <a:spcPts val="0"/>
                        </a:spcAft>
                        <a:buNone/>
                      </a:pPr>
                      <a:r>
                        <a:rPr lang="en-US" sz="1200"/>
                        <a:t>Wide knowledge</a:t>
                      </a:r>
                      <a:endParaRPr sz="1200">
                        <a:solidFill>
                          <a:schemeClr val="dk1"/>
                        </a:solidFill>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None/>
                      </a:pPr>
                      <a:r>
                        <a:rPr lang="en-US" sz="1200"/>
                        <a:t>Consultant</a:t>
                      </a:r>
                      <a:endParaRPr sz="1200">
                        <a:solidFill>
                          <a:schemeClr val="dk1"/>
                        </a:solidFill>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None/>
                      </a:pPr>
                      <a:r>
                        <a:rPr lang="en-US" sz="2400"/>
                        <a:t>4</a:t>
                      </a:r>
                      <a:endParaRPr sz="2400" b="1">
                        <a:solidFill>
                          <a:schemeClr val="dk1"/>
                        </a:solidFill>
                        <a:latin typeface="Calibri"/>
                        <a:ea typeface="Calibri"/>
                        <a:cs typeface="Calibri"/>
                        <a:sym typeface="Calibri"/>
                      </a:endParaRPr>
                    </a:p>
                  </a:txBody>
                  <a:tcPr marL="91450" marR="91450" marT="45725" marB="45725" anchor="ctr"/>
                </a:tc>
                <a:tc vMerge="1">
                  <a:txBody>
                    <a:bodyPr/>
                    <a:lstStyle/>
                    <a:p>
                      <a:endParaRPr lang="en-US"/>
                    </a:p>
                  </a:txBody>
                  <a:tcPr/>
                </a:tc>
                <a:tc>
                  <a:txBody>
                    <a:bodyPr/>
                    <a:lstStyle/>
                    <a:p>
                      <a:pPr marL="0" marR="0" lvl="0" indent="0" algn="ctr" rtl="0">
                        <a:spcBef>
                          <a:spcPts val="0"/>
                        </a:spcBef>
                        <a:spcAft>
                          <a:spcPts val="0"/>
                        </a:spcAft>
                        <a:buNone/>
                      </a:pPr>
                      <a:r>
                        <a:rPr lang="en-US" sz="2000"/>
                        <a:t>D2</a:t>
                      </a:r>
                      <a:endParaRPr sz="2000" b="1">
                        <a:solidFill>
                          <a:schemeClr val="dk1"/>
                        </a:solidFill>
                        <a:latin typeface="Calibri"/>
                        <a:ea typeface="Calibri"/>
                        <a:cs typeface="Calibri"/>
                        <a:sym typeface="Calibri"/>
                      </a:endParaRPr>
                    </a:p>
                  </a:txBody>
                  <a:tcPr marL="91450" marR="91450" marT="45725" marB="45725"/>
                </a:tc>
                <a:tc>
                  <a:txBody>
                    <a:bodyPr/>
                    <a:lstStyle/>
                    <a:p>
                      <a:pPr marL="0" marR="0" lvl="0" indent="0" algn="ctr" rtl="0">
                        <a:spcBef>
                          <a:spcPts val="0"/>
                        </a:spcBef>
                        <a:spcAft>
                          <a:spcPts val="0"/>
                        </a:spcAft>
                        <a:buNone/>
                      </a:pPr>
                      <a:endParaRPr sz="1200" b="1">
                        <a:solidFill>
                          <a:schemeClr val="dk1"/>
                        </a:solidFill>
                        <a:latin typeface="Calibri"/>
                        <a:ea typeface="Calibri"/>
                        <a:cs typeface="Calibri"/>
                        <a:sym typeface="Calibri"/>
                      </a:endParaRPr>
                    </a:p>
                  </a:txBody>
                  <a:tcPr marL="91450" marR="91450" marT="45725" marB="45725"/>
                </a:tc>
                <a:tc>
                  <a:txBody>
                    <a:bodyPr/>
                    <a:lstStyle/>
                    <a:p>
                      <a:pPr marL="0" marR="0" lvl="0" indent="0" algn="ctr" rtl="0">
                        <a:spcBef>
                          <a:spcPts val="0"/>
                        </a:spcBef>
                        <a:spcAft>
                          <a:spcPts val="0"/>
                        </a:spcAft>
                        <a:buNone/>
                      </a:pPr>
                      <a:endParaRPr sz="1200">
                        <a:solidFill>
                          <a:schemeClr val="dk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6"/>
                  </a:ext>
                </a:extLst>
              </a:tr>
              <a:tr h="513425">
                <a:tc>
                  <a:txBody>
                    <a:bodyPr/>
                    <a:lstStyle/>
                    <a:p>
                      <a:pPr marL="0" marR="0" lvl="0" indent="0" algn="l" rtl="0">
                        <a:spcBef>
                          <a:spcPts val="0"/>
                        </a:spcBef>
                        <a:spcAft>
                          <a:spcPts val="0"/>
                        </a:spcAft>
                        <a:buNone/>
                      </a:pPr>
                      <a:r>
                        <a:rPr lang="en-US" sz="1200"/>
                        <a:t>Related knowledge</a:t>
                      </a:r>
                      <a:endParaRPr sz="1200">
                        <a:solidFill>
                          <a:schemeClr val="dk1"/>
                        </a:solidFill>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None/>
                      </a:pPr>
                      <a:r>
                        <a:rPr lang="en-US" sz="1200"/>
                        <a:t>Affiliate Consultant</a:t>
                      </a:r>
                      <a:endParaRPr sz="1200">
                        <a:solidFill>
                          <a:schemeClr val="dk1"/>
                        </a:solidFill>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None/>
                      </a:pPr>
                      <a:r>
                        <a:rPr lang="en-US" sz="2400"/>
                        <a:t>3</a:t>
                      </a:r>
                      <a:endParaRPr sz="2400" b="1">
                        <a:solidFill>
                          <a:schemeClr val="dk1"/>
                        </a:solidFill>
                        <a:latin typeface="Calibri"/>
                        <a:ea typeface="Calibri"/>
                        <a:cs typeface="Calibri"/>
                        <a:sym typeface="Calibri"/>
                      </a:endParaRPr>
                    </a:p>
                  </a:txBody>
                  <a:tcPr marL="91450" marR="91450" marT="45725" marB="45725" anchor="ctr"/>
                </a:tc>
                <a:tc rowSpan="3">
                  <a:txBody>
                    <a:bodyPr/>
                    <a:lstStyle/>
                    <a:p>
                      <a:pPr marL="0" marR="0" lvl="0" indent="0" algn="ctr" rtl="0">
                        <a:spcBef>
                          <a:spcPts val="0"/>
                        </a:spcBef>
                        <a:spcAft>
                          <a:spcPts val="0"/>
                        </a:spcAft>
                        <a:buNone/>
                      </a:pPr>
                      <a:r>
                        <a:rPr lang="en-US" sz="1800"/>
                        <a:t>Operator</a:t>
                      </a:r>
                      <a:endParaRPr sz="1800" b="1">
                        <a:solidFill>
                          <a:schemeClr val="dk1"/>
                        </a:solidFill>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None/>
                      </a:pPr>
                      <a:r>
                        <a:rPr lang="en-US" sz="2000"/>
                        <a:t>D1</a:t>
                      </a:r>
                      <a:endParaRPr sz="2000" b="1">
                        <a:solidFill>
                          <a:schemeClr val="dk1"/>
                        </a:solidFill>
                        <a:latin typeface="Calibri"/>
                        <a:ea typeface="Calibri"/>
                        <a:cs typeface="Calibri"/>
                        <a:sym typeface="Calibri"/>
                      </a:endParaRPr>
                    </a:p>
                  </a:txBody>
                  <a:tcPr marL="91450" marR="91450" marT="45725" marB="45725"/>
                </a:tc>
                <a:tc>
                  <a:txBody>
                    <a:bodyPr/>
                    <a:lstStyle/>
                    <a:p>
                      <a:pPr marL="0" marR="0" lvl="0" indent="0" algn="ctr" rtl="0">
                        <a:spcBef>
                          <a:spcPts val="0"/>
                        </a:spcBef>
                        <a:spcAft>
                          <a:spcPts val="0"/>
                        </a:spcAft>
                        <a:buNone/>
                      </a:pPr>
                      <a:endParaRPr sz="1200" b="1">
                        <a:solidFill>
                          <a:schemeClr val="dk1"/>
                        </a:solidFill>
                        <a:latin typeface="Calibri"/>
                        <a:ea typeface="Calibri"/>
                        <a:cs typeface="Calibri"/>
                        <a:sym typeface="Calibri"/>
                      </a:endParaRPr>
                    </a:p>
                  </a:txBody>
                  <a:tcPr marL="91450" marR="91450" marT="45725" marB="45725"/>
                </a:tc>
                <a:tc>
                  <a:txBody>
                    <a:bodyPr/>
                    <a:lstStyle/>
                    <a:p>
                      <a:pPr marL="0" marR="0" lvl="0" indent="0" algn="ctr" rtl="0">
                        <a:spcBef>
                          <a:spcPts val="0"/>
                        </a:spcBef>
                        <a:spcAft>
                          <a:spcPts val="0"/>
                        </a:spcAft>
                        <a:buNone/>
                      </a:pPr>
                      <a:endParaRPr sz="1200">
                        <a:solidFill>
                          <a:schemeClr val="dk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7"/>
                  </a:ext>
                </a:extLst>
              </a:tr>
              <a:tr h="513425">
                <a:tc>
                  <a:txBody>
                    <a:bodyPr/>
                    <a:lstStyle/>
                    <a:p>
                      <a:pPr marL="0" marR="0" lvl="0" indent="0" algn="l" rtl="0">
                        <a:spcBef>
                          <a:spcPts val="0"/>
                        </a:spcBef>
                        <a:spcAft>
                          <a:spcPts val="0"/>
                        </a:spcAft>
                        <a:buNone/>
                      </a:pPr>
                      <a:r>
                        <a:rPr lang="en-US" sz="1200"/>
                        <a:t>Operational Basic knowledge</a:t>
                      </a:r>
                      <a:endParaRPr sz="1200">
                        <a:solidFill>
                          <a:schemeClr val="dk1"/>
                        </a:solidFill>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None/>
                      </a:pPr>
                      <a:r>
                        <a:rPr lang="en-US" sz="1200"/>
                        <a:t>Front Liner</a:t>
                      </a:r>
                      <a:endParaRPr sz="1200">
                        <a:solidFill>
                          <a:schemeClr val="dk1"/>
                        </a:solidFill>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None/>
                      </a:pPr>
                      <a:r>
                        <a:rPr lang="en-US" sz="2400"/>
                        <a:t>2</a:t>
                      </a:r>
                      <a:endParaRPr sz="2400" b="1">
                        <a:solidFill>
                          <a:schemeClr val="dk1"/>
                        </a:solidFill>
                        <a:latin typeface="Calibri"/>
                        <a:ea typeface="Calibri"/>
                        <a:cs typeface="Calibri"/>
                        <a:sym typeface="Calibri"/>
                      </a:endParaRPr>
                    </a:p>
                  </a:txBody>
                  <a:tcPr marL="91450" marR="91450" marT="45725" marB="45725" anchor="ctr"/>
                </a:tc>
                <a:tc vMerge="1">
                  <a:txBody>
                    <a:bodyPr/>
                    <a:lstStyle/>
                    <a:p>
                      <a:endParaRPr lang="en-US"/>
                    </a:p>
                  </a:txBody>
                  <a:tcPr/>
                </a:tc>
                <a:tc gridSpan="2">
                  <a:txBody>
                    <a:bodyPr/>
                    <a:lstStyle/>
                    <a:p>
                      <a:pPr marL="0" marR="0" lvl="0" indent="0" algn="ctr" rtl="0">
                        <a:spcBef>
                          <a:spcPts val="0"/>
                        </a:spcBef>
                        <a:spcAft>
                          <a:spcPts val="0"/>
                        </a:spcAft>
                        <a:buNone/>
                      </a:pPr>
                      <a:r>
                        <a:rPr lang="en-US" sz="1200"/>
                        <a:t>Pendidikan Menengah</a:t>
                      </a:r>
                      <a:endParaRPr sz="1200" b="0">
                        <a:solidFill>
                          <a:schemeClr val="dk1"/>
                        </a:solidFill>
                        <a:latin typeface="Calibri"/>
                        <a:ea typeface="Calibri"/>
                        <a:cs typeface="Calibri"/>
                        <a:sym typeface="Calibri"/>
                      </a:endParaRPr>
                    </a:p>
                  </a:txBody>
                  <a:tcPr marL="91450" marR="91450" marT="45725" marB="45725" anchor="ctr"/>
                </a:tc>
                <a:tc hMerge="1">
                  <a:txBody>
                    <a:bodyPr/>
                    <a:lstStyle/>
                    <a:p>
                      <a:endParaRPr lang="en-US"/>
                    </a:p>
                  </a:txBody>
                  <a:tcPr/>
                </a:tc>
                <a:tc>
                  <a:txBody>
                    <a:bodyPr/>
                    <a:lstStyle/>
                    <a:p>
                      <a:pPr marL="0" marR="0" lvl="0" indent="0" algn="ctr" rtl="0">
                        <a:spcBef>
                          <a:spcPts val="0"/>
                        </a:spcBef>
                        <a:spcAft>
                          <a:spcPts val="0"/>
                        </a:spcAft>
                        <a:buNone/>
                      </a:pPr>
                      <a:endParaRPr sz="1200">
                        <a:solidFill>
                          <a:schemeClr val="dk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8"/>
                  </a:ext>
                </a:extLst>
              </a:tr>
              <a:tr h="513425">
                <a:tc>
                  <a:txBody>
                    <a:bodyPr/>
                    <a:lstStyle/>
                    <a:p>
                      <a:pPr marL="0" marR="0" lvl="0" indent="0" algn="l" rtl="0">
                        <a:spcBef>
                          <a:spcPts val="0"/>
                        </a:spcBef>
                        <a:spcAft>
                          <a:spcPts val="0"/>
                        </a:spcAft>
                        <a:buNone/>
                      </a:pPr>
                      <a:r>
                        <a:rPr lang="en-US" sz="1200"/>
                        <a:t>Limited knowledge</a:t>
                      </a:r>
                      <a:endParaRPr sz="1200">
                        <a:solidFill>
                          <a:schemeClr val="dk1"/>
                        </a:solidFill>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None/>
                      </a:pPr>
                      <a:r>
                        <a:rPr lang="en-US" sz="1200"/>
                        <a:t>Assistant</a:t>
                      </a:r>
                      <a:endParaRPr/>
                    </a:p>
                    <a:p>
                      <a:pPr marL="0" marR="0" lvl="0" indent="0" algn="ctr" rtl="0">
                        <a:spcBef>
                          <a:spcPts val="0"/>
                        </a:spcBef>
                        <a:spcAft>
                          <a:spcPts val="0"/>
                        </a:spcAft>
                        <a:buNone/>
                      </a:pPr>
                      <a:r>
                        <a:rPr lang="en-US" sz="1200"/>
                        <a:t>Front Liner</a:t>
                      </a:r>
                      <a:endParaRPr sz="1200">
                        <a:solidFill>
                          <a:schemeClr val="dk1"/>
                        </a:solidFill>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None/>
                      </a:pPr>
                      <a:r>
                        <a:rPr lang="en-US" sz="2400"/>
                        <a:t>1</a:t>
                      </a:r>
                      <a:endParaRPr sz="2400" b="1">
                        <a:solidFill>
                          <a:schemeClr val="dk1"/>
                        </a:solidFill>
                        <a:latin typeface="Calibri"/>
                        <a:ea typeface="Calibri"/>
                        <a:cs typeface="Calibri"/>
                        <a:sym typeface="Calibri"/>
                      </a:endParaRPr>
                    </a:p>
                  </a:txBody>
                  <a:tcPr marL="91450" marR="91450" marT="45725" marB="45725" anchor="ctr"/>
                </a:tc>
                <a:tc vMerge="1">
                  <a:txBody>
                    <a:bodyPr/>
                    <a:lstStyle/>
                    <a:p>
                      <a:endParaRPr lang="en-US"/>
                    </a:p>
                  </a:txBody>
                  <a:tcPr/>
                </a:tc>
                <a:tc gridSpan="2">
                  <a:txBody>
                    <a:bodyPr/>
                    <a:lstStyle/>
                    <a:p>
                      <a:pPr marL="0" marR="0" lvl="0" indent="0" algn="ctr" rtl="0">
                        <a:spcBef>
                          <a:spcPts val="0"/>
                        </a:spcBef>
                        <a:spcAft>
                          <a:spcPts val="0"/>
                        </a:spcAft>
                        <a:buNone/>
                      </a:pPr>
                      <a:r>
                        <a:rPr lang="en-US" sz="1200"/>
                        <a:t>Pendidikan Dasr</a:t>
                      </a:r>
                      <a:endParaRPr sz="1200" b="0">
                        <a:solidFill>
                          <a:schemeClr val="dk1"/>
                        </a:solidFill>
                        <a:latin typeface="Calibri"/>
                        <a:ea typeface="Calibri"/>
                        <a:cs typeface="Calibri"/>
                        <a:sym typeface="Calibri"/>
                      </a:endParaRPr>
                    </a:p>
                  </a:txBody>
                  <a:tcPr marL="91450" marR="91450" marT="45725" marB="45725" anchor="ctr"/>
                </a:tc>
                <a:tc hMerge="1">
                  <a:txBody>
                    <a:bodyPr/>
                    <a:lstStyle/>
                    <a:p>
                      <a:endParaRPr lang="en-US"/>
                    </a:p>
                  </a:txBody>
                  <a:tcPr/>
                </a:tc>
                <a:tc>
                  <a:txBody>
                    <a:bodyPr/>
                    <a:lstStyle/>
                    <a:p>
                      <a:pPr marL="0" marR="0" lvl="0" indent="0" algn="ctr" rtl="0">
                        <a:spcBef>
                          <a:spcPts val="0"/>
                        </a:spcBef>
                        <a:spcAft>
                          <a:spcPts val="0"/>
                        </a:spcAft>
                        <a:buNone/>
                      </a:pPr>
                      <a:endParaRPr sz="1200">
                        <a:solidFill>
                          <a:schemeClr val="dk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9"/>
                  </a:ext>
                </a:extLst>
              </a:tr>
            </a:tbl>
          </a:graphicData>
        </a:graphic>
      </p:graphicFrame>
      <p:sp>
        <p:nvSpPr>
          <p:cNvPr id="339" name="Google Shape;339;p19"/>
          <p:cNvSpPr txBox="1">
            <a:spLocks noGrp="1"/>
          </p:cNvSpPr>
          <p:nvPr>
            <p:ph type="sldNum" idx="12"/>
          </p:nvPr>
        </p:nvSpPr>
        <p:spPr>
          <a:xfrm>
            <a:off x="6773732"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FFFFFF"/>
                </a:solidFill>
              </a:rPr>
              <a:t>19</a:t>
            </a:fld>
            <a:endParaRPr>
              <a:solidFill>
                <a:srgbClr val="FFFFFF"/>
              </a:solidFill>
            </a:endParaRPr>
          </a:p>
        </p:txBody>
      </p:sp>
      <p:sp>
        <p:nvSpPr>
          <p:cNvPr id="340" name="Google Shape;340;p19"/>
          <p:cNvSpPr txBox="1">
            <a:spLocks noGrp="1"/>
          </p:cNvSpPr>
          <p:nvPr>
            <p:ph type="ftr" idx="11"/>
          </p:nvPr>
        </p:nvSpPr>
        <p:spPr>
          <a:xfrm>
            <a:off x="3657600" y="6396489"/>
            <a:ext cx="2667000" cy="457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Azril Azahari</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
          <p:cNvSpPr txBox="1">
            <a:spLocks noGrp="1"/>
          </p:cNvSpPr>
          <p:nvPr>
            <p:ph type="title"/>
          </p:nvPr>
        </p:nvSpPr>
        <p:spPr>
          <a:xfrm>
            <a:off x="228600" y="59801"/>
            <a:ext cx="70104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en-US"/>
              <a:t>Filsafat Ilmu</a:t>
            </a:r>
            <a:endParaRPr/>
          </a:p>
        </p:txBody>
      </p:sp>
      <p:sp>
        <p:nvSpPr>
          <p:cNvPr id="110" name="Google Shape;110;p2"/>
          <p:cNvSpPr txBox="1">
            <a:spLocks noGrp="1"/>
          </p:cNvSpPr>
          <p:nvPr>
            <p:ph type="body" idx="1"/>
          </p:nvPr>
        </p:nvSpPr>
        <p:spPr>
          <a:xfrm>
            <a:off x="228600" y="1295400"/>
            <a:ext cx="8686800" cy="4953000"/>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Clr>
                <a:schemeClr val="dk1"/>
              </a:buClr>
              <a:buSzPts val="3200"/>
              <a:buChar char="•"/>
            </a:pPr>
            <a:r>
              <a:rPr lang="en-US"/>
              <a:t>Filsafat ilmu adalah analisis dan evaluasi terhadap konsep-konsep dasar dan praktik pada ilmu, seperti sifat dasar dan peran ilmu pada masyarakat</a:t>
            </a:r>
            <a:endParaRPr/>
          </a:p>
          <a:p>
            <a:pPr marL="342900" lvl="0" indent="-342900" algn="l" rtl="0">
              <a:spcBef>
                <a:spcPts val="640"/>
              </a:spcBef>
              <a:spcAft>
                <a:spcPts val="0"/>
              </a:spcAft>
              <a:buClr>
                <a:schemeClr val="dk1"/>
              </a:buClr>
              <a:buSzPts val="3200"/>
              <a:buChar char="•"/>
            </a:pPr>
            <a:r>
              <a:rPr lang="en-US"/>
              <a:t>Tiga bidang utama pada filsafat ilmu adalah:</a:t>
            </a:r>
            <a:endParaRPr/>
          </a:p>
          <a:p>
            <a:pPr marL="742950" lvl="1" indent="-285750" algn="l" rtl="0">
              <a:spcBef>
                <a:spcPts val="560"/>
              </a:spcBef>
              <a:spcAft>
                <a:spcPts val="0"/>
              </a:spcAft>
              <a:buClr>
                <a:schemeClr val="dk1"/>
              </a:buClr>
              <a:buSzPts val="2800"/>
              <a:buChar char="–"/>
            </a:pPr>
            <a:r>
              <a:rPr lang="en-US"/>
              <a:t>Metafisika (ontologi) yaitu realitas dan sifat dasar dari realitas (the nature of reality)</a:t>
            </a:r>
            <a:endParaRPr/>
          </a:p>
          <a:p>
            <a:pPr marL="742950" lvl="1" indent="-285750" algn="l" rtl="0">
              <a:spcBef>
                <a:spcPts val="560"/>
              </a:spcBef>
              <a:spcAft>
                <a:spcPts val="0"/>
              </a:spcAft>
              <a:buClr>
                <a:schemeClr val="dk1"/>
              </a:buClr>
              <a:buSzPts val="2800"/>
              <a:buChar char="–"/>
            </a:pPr>
            <a:r>
              <a:rPr lang="en-US"/>
              <a:t>Epistemologi adalah mempelajari pengetahuan dan sifat dasar pengetahuan</a:t>
            </a:r>
            <a:endParaRPr/>
          </a:p>
          <a:p>
            <a:pPr marL="742950" lvl="1" indent="-285750" algn="l" rtl="0">
              <a:spcBef>
                <a:spcPts val="560"/>
              </a:spcBef>
              <a:spcAft>
                <a:spcPts val="0"/>
              </a:spcAft>
              <a:buClr>
                <a:schemeClr val="dk1"/>
              </a:buClr>
              <a:buSzPts val="2800"/>
              <a:buChar char="–"/>
            </a:pPr>
            <a:r>
              <a:rPr lang="en-US"/>
              <a:t>Aksiologi yaitu mempelajari nilai-nilai serta sifat dasar nilai tersebut</a:t>
            </a:r>
            <a:endParaRPr/>
          </a:p>
        </p:txBody>
      </p:sp>
      <p:sp>
        <p:nvSpPr>
          <p:cNvPr id="111" name="Google Shape;111;p2"/>
          <p:cNvSpPr txBox="1">
            <a:spLocks noGrp="1"/>
          </p:cNvSpPr>
          <p:nvPr>
            <p:ph type="sldNum" idx="12"/>
          </p:nvPr>
        </p:nvSpPr>
        <p:spPr>
          <a:xfrm>
            <a:off x="6773732"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20"/>
          <p:cNvSpPr txBox="1">
            <a:spLocks noGrp="1"/>
          </p:cNvSpPr>
          <p:nvPr>
            <p:ph type="title"/>
          </p:nvPr>
        </p:nvSpPr>
        <p:spPr>
          <a:xfrm>
            <a:off x="228600" y="59801"/>
            <a:ext cx="70104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en-US"/>
              <a:t>Penciri</a:t>
            </a:r>
            <a:endParaRPr/>
          </a:p>
        </p:txBody>
      </p:sp>
      <p:graphicFrame>
        <p:nvGraphicFramePr>
          <p:cNvPr id="346" name="Google Shape;346;p20"/>
          <p:cNvGraphicFramePr/>
          <p:nvPr/>
        </p:nvGraphicFramePr>
        <p:xfrm>
          <a:off x="0" y="1202800"/>
          <a:ext cx="9144025" cy="5272659"/>
        </p:xfrm>
        <a:graphic>
          <a:graphicData uri="http://schemas.openxmlformats.org/drawingml/2006/table">
            <a:tbl>
              <a:tblPr>
                <a:noFill/>
                <a:tableStyleId>{E8EF1477-C38C-414E-ABB1-6FF9E0E68F8B}</a:tableStyleId>
              </a:tblPr>
              <a:tblGrid>
                <a:gridCol w="1485975">
                  <a:extLst>
                    <a:ext uri="{9D8B030D-6E8A-4147-A177-3AD203B41FA5}">
                      <a16:colId xmlns:a16="http://schemas.microsoft.com/office/drawing/2014/main" val="20000"/>
                    </a:ext>
                  </a:extLst>
                </a:gridCol>
                <a:gridCol w="3829025">
                  <a:extLst>
                    <a:ext uri="{9D8B030D-6E8A-4147-A177-3AD203B41FA5}">
                      <a16:colId xmlns:a16="http://schemas.microsoft.com/office/drawing/2014/main" val="20001"/>
                    </a:ext>
                  </a:extLst>
                </a:gridCol>
                <a:gridCol w="3829025">
                  <a:extLst>
                    <a:ext uri="{9D8B030D-6E8A-4147-A177-3AD203B41FA5}">
                      <a16:colId xmlns:a16="http://schemas.microsoft.com/office/drawing/2014/main" val="20002"/>
                    </a:ext>
                  </a:extLst>
                </a:gridCol>
              </a:tblGrid>
              <a:tr h="176725">
                <a:tc>
                  <a:txBody>
                    <a:bodyPr/>
                    <a:lstStyle/>
                    <a:p>
                      <a:pPr marL="0" marR="0" lvl="0" indent="0" algn="ctr" rtl="0">
                        <a:lnSpc>
                          <a:spcPct val="100000"/>
                        </a:lnSpc>
                        <a:spcBef>
                          <a:spcPts val="0"/>
                        </a:spcBef>
                        <a:spcAft>
                          <a:spcPts val="0"/>
                        </a:spcAft>
                        <a:buNone/>
                      </a:pPr>
                      <a:r>
                        <a:rPr lang="en-US" sz="2200" b="1">
                          <a:solidFill>
                            <a:schemeClr val="lt1"/>
                          </a:solidFill>
                          <a:latin typeface="Arial"/>
                          <a:ea typeface="Arial"/>
                          <a:cs typeface="Arial"/>
                          <a:sym typeface="Arial"/>
                        </a:rPr>
                        <a:t> </a:t>
                      </a:r>
                      <a:endParaRPr sz="2200">
                        <a:solidFill>
                          <a:schemeClr val="lt1"/>
                        </a:solidFill>
                        <a:latin typeface="Calibri"/>
                        <a:ea typeface="Calibri"/>
                        <a:cs typeface="Calibri"/>
                        <a:sym typeface="Calibri"/>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5667B1"/>
                    </a:solidFill>
                  </a:tcPr>
                </a:tc>
                <a:tc>
                  <a:txBody>
                    <a:bodyPr/>
                    <a:lstStyle/>
                    <a:p>
                      <a:pPr marL="0" marR="0" lvl="0" indent="0" algn="ctr" rtl="0">
                        <a:lnSpc>
                          <a:spcPct val="100000"/>
                        </a:lnSpc>
                        <a:spcBef>
                          <a:spcPts val="0"/>
                        </a:spcBef>
                        <a:spcAft>
                          <a:spcPts val="0"/>
                        </a:spcAft>
                        <a:buNone/>
                      </a:pPr>
                      <a:r>
                        <a:rPr lang="en-US" sz="2200" b="1">
                          <a:solidFill>
                            <a:schemeClr val="lt1"/>
                          </a:solidFill>
                          <a:latin typeface="Arial"/>
                          <a:ea typeface="Arial"/>
                          <a:cs typeface="Arial"/>
                          <a:sym typeface="Arial"/>
                        </a:rPr>
                        <a:t>Sarjana (S1) Pariwisata</a:t>
                      </a:r>
                      <a:endParaRPr sz="2200">
                        <a:solidFill>
                          <a:schemeClr val="lt1"/>
                        </a:solidFill>
                        <a:latin typeface="Calibri"/>
                        <a:ea typeface="Calibri"/>
                        <a:cs typeface="Calibri"/>
                        <a:sym typeface="Calibri"/>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5667B1"/>
                    </a:solidFill>
                  </a:tcPr>
                </a:tc>
                <a:tc>
                  <a:txBody>
                    <a:bodyPr/>
                    <a:lstStyle/>
                    <a:p>
                      <a:pPr marL="0" marR="0" lvl="0" indent="0" algn="ctr" rtl="0">
                        <a:lnSpc>
                          <a:spcPct val="100000"/>
                        </a:lnSpc>
                        <a:spcBef>
                          <a:spcPts val="0"/>
                        </a:spcBef>
                        <a:spcAft>
                          <a:spcPts val="0"/>
                        </a:spcAft>
                        <a:buNone/>
                      </a:pPr>
                      <a:r>
                        <a:rPr lang="en-US" sz="2200" b="1">
                          <a:solidFill>
                            <a:schemeClr val="lt1"/>
                          </a:solidFill>
                          <a:latin typeface="Arial"/>
                          <a:ea typeface="Arial"/>
                          <a:cs typeface="Arial"/>
                          <a:sym typeface="Arial"/>
                        </a:rPr>
                        <a:t>Sarjana Terapan (D4) Pariwisata</a:t>
                      </a:r>
                      <a:endParaRPr sz="2200">
                        <a:solidFill>
                          <a:schemeClr val="lt1"/>
                        </a:solidFill>
                        <a:latin typeface="Calibri"/>
                        <a:ea typeface="Calibri"/>
                        <a:cs typeface="Calibri"/>
                        <a:sym typeface="Calibri"/>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5667B1"/>
                    </a:solidFill>
                  </a:tcPr>
                </a:tc>
                <a:extLst>
                  <a:ext uri="{0D108BD9-81ED-4DB2-BD59-A6C34878D82A}">
                    <a16:rowId xmlns:a16="http://schemas.microsoft.com/office/drawing/2014/main" val="10000"/>
                  </a:ext>
                </a:extLst>
              </a:tr>
              <a:tr h="1413800">
                <a:tc>
                  <a:txBody>
                    <a:bodyPr/>
                    <a:lstStyle/>
                    <a:p>
                      <a:pPr marL="0" marR="0" lvl="0" indent="0" algn="l" rtl="0">
                        <a:lnSpc>
                          <a:spcPct val="115000"/>
                        </a:lnSpc>
                        <a:spcBef>
                          <a:spcPts val="0"/>
                        </a:spcBef>
                        <a:spcAft>
                          <a:spcPts val="0"/>
                        </a:spcAft>
                        <a:buNone/>
                      </a:pPr>
                      <a:r>
                        <a:rPr lang="en-US" sz="2200" b="1">
                          <a:latin typeface="Arial"/>
                          <a:ea typeface="Arial"/>
                          <a:cs typeface="Arial"/>
                          <a:sym typeface="Arial"/>
                        </a:rPr>
                        <a:t>Penciri</a:t>
                      </a:r>
                      <a:endParaRPr sz="220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2200" b="1">
                          <a:solidFill>
                            <a:srgbClr val="C00000"/>
                          </a:solidFill>
                          <a:latin typeface="Arial"/>
                          <a:ea typeface="Arial"/>
                          <a:cs typeface="Arial"/>
                          <a:sym typeface="Arial"/>
                        </a:rPr>
                        <a:t>Pendidikan akademik</a:t>
                      </a:r>
                      <a:r>
                        <a:rPr lang="en-US" sz="2200">
                          <a:latin typeface="Arial"/>
                          <a:ea typeface="Arial"/>
                          <a:cs typeface="Arial"/>
                          <a:sym typeface="Arial"/>
                        </a:rPr>
                        <a:t>, yang berfokus pada penyiapan lulusan </a:t>
                      </a:r>
                      <a:r>
                        <a:rPr lang="en-US" sz="2200" b="1" i="1">
                          <a:solidFill>
                            <a:srgbClr val="C00000"/>
                          </a:solidFill>
                          <a:latin typeface="Arial"/>
                          <a:ea typeface="Arial"/>
                          <a:cs typeface="Arial"/>
                          <a:sym typeface="Arial"/>
                        </a:rPr>
                        <a:t>menjadi intelektual</a:t>
                      </a:r>
                      <a:r>
                        <a:rPr lang="en-US" sz="2200" b="1">
                          <a:solidFill>
                            <a:srgbClr val="C00000"/>
                          </a:solidFill>
                          <a:latin typeface="Arial"/>
                          <a:ea typeface="Arial"/>
                          <a:cs typeface="Arial"/>
                          <a:sym typeface="Arial"/>
                        </a:rPr>
                        <a:t> dan/atau </a:t>
                      </a:r>
                      <a:r>
                        <a:rPr lang="en-US" sz="2200" b="1" i="1">
                          <a:solidFill>
                            <a:srgbClr val="C00000"/>
                          </a:solidFill>
                          <a:latin typeface="Arial"/>
                          <a:ea typeface="Arial"/>
                          <a:cs typeface="Arial"/>
                          <a:sym typeface="Arial"/>
                        </a:rPr>
                        <a:t>ilmuwan pariwisata </a:t>
                      </a:r>
                      <a:r>
                        <a:rPr lang="en-US" sz="2200">
                          <a:latin typeface="Arial"/>
                          <a:ea typeface="Arial"/>
                          <a:cs typeface="Arial"/>
                          <a:sym typeface="Arial"/>
                        </a:rPr>
                        <a:t>yang berbudaya, mampu </a:t>
                      </a:r>
                      <a:r>
                        <a:rPr lang="en-US" sz="2200" b="1" i="1">
                          <a:solidFill>
                            <a:srgbClr val="C00000"/>
                          </a:solidFill>
                          <a:latin typeface="Arial"/>
                          <a:ea typeface="Arial"/>
                          <a:cs typeface="Arial"/>
                          <a:sym typeface="Arial"/>
                        </a:rPr>
                        <a:t>memasuki dan/atau menciptakan lapangan kerja bidang pariwisata</a:t>
                      </a:r>
                      <a:r>
                        <a:rPr lang="en-US" sz="2200">
                          <a:latin typeface="Arial"/>
                          <a:ea typeface="Arial"/>
                          <a:cs typeface="Arial"/>
                          <a:sym typeface="Arial"/>
                        </a:rPr>
                        <a:t>, serta </a:t>
                      </a:r>
                      <a:r>
                        <a:rPr lang="en-US" sz="2200" b="1" i="1">
                          <a:solidFill>
                            <a:srgbClr val="C00000"/>
                          </a:solidFill>
                          <a:latin typeface="Arial"/>
                          <a:ea typeface="Arial"/>
                          <a:cs typeface="Arial"/>
                          <a:sym typeface="Arial"/>
                        </a:rPr>
                        <a:t>mampu mengembangkan diri menjadi professional di bidang pariwisata</a:t>
                      </a:r>
                      <a:endParaRPr sz="2200" b="1">
                        <a:solidFill>
                          <a:srgbClr val="C00000"/>
                        </a:solidFill>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2200" b="1">
                          <a:solidFill>
                            <a:srgbClr val="C00000"/>
                          </a:solidFill>
                          <a:latin typeface="Arial"/>
                          <a:ea typeface="Arial"/>
                          <a:cs typeface="Arial"/>
                          <a:sym typeface="Arial"/>
                        </a:rPr>
                        <a:t>Pendidikan vokasi</a:t>
                      </a:r>
                      <a:r>
                        <a:rPr lang="en-US" sz="2200">
                          <a:latin typeface="Arial"/>
                          <a:ea typeface="Arial"/>
                          <a:cs typeface="Arial"/>
                          <a:sym typeface="Arial"/>
                        </a:rPr>
                        <a:t>, yang berfokus pada pengembangan </a:t>
                      </a:r>
                      <a:r>
                        <a:rPr lang="en-US" sz="2200" b="1" i="1">
                          <a:solidFill>
                            <a:srgbClr val="C00000"/>
                          </a:solidFill>
                          <a:latin typeface="Arial"/>
                          <a:ea typeface="Arial"/>
                          <a:cs typeface="Arial"/>
                          <a:sym typeface="Arial"/>
                        </a:rPr>
                        <a:t>keterampilan</a:t>
                      </a:r>
                      <a:r>
                        <a:rPr lang="en-US" sz="2200" b="1">
                          <a:solidFill>
                            <a:srgbClr val="C00000"/>
                          </a:solidFill>
                          <a:latin typeface="Arial"/>
                          <a:ea typeface="Arial"/>
                          <a:cs typeface="Arial"/>
                          <a:sym typeface="Arial"/>
                        </a:rPr>
                        <a:t> dan </a:t>
                      </a:r>
                      <a:r>
                        <a:rPr lang="en-US" sz="2200" b="1" i="1">
                          <a:solidFill>
                            <a:srgbClr val="C00000"/>
                          </a:solidFill>
                          <a:latin typeface="Arial"/>
                          <a:ea typeface="Arial"/>
                          <a:cs typeface="Arial"/>
                          <a:sym typeface="Arial"/>
                        </a:rPr>
                        <a:t>penalaran</a:t>
                      </a:r>
                      <a:r>
                        <a:rPr lang="en-US" sz="2200" b="1">
                          <a:solidFill>
                            <a:srgbClr val="C00000"/>
                          </a:solidFill>
                          <a:latin typeface="Arial"/>
                          <a:ea typeface="Arial"/>
                          <a:cs typeface="Arial"/>
                          <a:sym typeface="Arial"/>
                        </a:rPr>
                        <a:t> </a:t>
                      </a:r>
                      <a:r>
                        <a:rPr lang="en-US" sz="2200">
                          <a:latin typeface="Arial"/>
                          <a:ea typeface="Arial"/>
                          <a:cs typeface="Arial"/>
                          <a:sym typeface="Arial"/>
                        </a:rPr>
                        <a:t>dalam </a:t>
                      </a:r>
                      <a:r>
                        <a:rPr lang="en-US" sz="2200" b="1" i="1">
                          <a:solidFill>
                            <a:srgbClr val="C00000"/>
                          </a:solidFill>
                          <a:latin typeface="Arial"/>
                          <a:ea typeface="Arial"/>
                          <a:cs typeface="Arial"/>
                          <a:sym typeface="Arial"/>
                        </a:rPr>
                        <a:t>penerapan</a:t>
                      </a:r>
                      <a:r>
                        <a:rPr lang="en-US" sz="2200" b="1">
                          <a:solidFill>
                            <a:srgbClr val="C00000"/>
                          </a:solidFill>
                          <a:latin typeface="Arial"/>
                          <a:ea typeface="Arial"/>
                          <a:cs typeface="Arial"/>
                          <a:sym typeface="Arial"/>
                        </a:rPr>
                        <a:t> ilmu pariwisata,</a:t>
                      </a:r>
                      <a:r>
                        <a:rPr lang="en-US" sz="2200">
                          <a:latin typeface="Arial"/>
                          <a:ea typeface="Arial"/>
                          <a:cs typeface="Arial"/>
                          <a:sym typeface="Arial"/>
                        </a:rPr>
                        <a:t> sehingga lulusannya akan menjadi </a:t>
                      </a:r>
                      <a:r>
                        <a:rPr lang="en-US" sz="2200" b="1" i="1">
                          <a:solidFill>
                            <a:srgbClr val="C00000"/>
                          </a:solidFill>
                          <a:latin typeface="Arial"/>
                          <a:ea typeface="Arial"/>
                          <a:cs typeface="Arial"/>
                          <a:sym typeface="Arial"/>
                        </a:rPr>
                        <a:t>praktisi yang terampil</a:t>
                      </a:r>
                      <a:r>
                        <a:rPr lang="en-US" sz="2200" b="1">
                          <a:solidFill>
                            <a:srgbClr val="C00000"/>
                          </a:solidFill>
                          <a:latin typeface="Arial"/>
                          <a:ea typeface="Arial"/>
                          <a:cs typeface="Arial"/>
                          <a:sym typeface="Arial"/>
                        </a:rPr>
                        <a:t> </a:t>
                      </a:r>
                      <a:r>
                        <a:rPr lang="en-US" sz="2200">
                          <a:latin typeface="Arial"/>
                          <a:ea typeface="Arial"/>
                          <a:cs typeface="Arial"/>
                          <a:sym typeface="Arial"/>
                        </a:rPr>
                        <a:t>pada saat memasuki dunia kerja.</a:t>
                      </a:r>
                      <a:endParaRPr sz="220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347" name="Google Shape;347;p20"/>
          <p:cNvSpPr txBox="1">
            <a:spLocks noGrp="1"/>
          </p:cNvSpPr>
          <p:nvPr>
            <p:ph type="sldNum" idx="12"/>
          </p:nvPr>
        </p:nvSpPr>
        <p:spPr>
          <a:xfrm>
            <a:off x="6773732"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sp>
        <p:nvSpPr>
          <p:cNvPr id="348" name="Google Shape;348;p20"/>
          <p:cNvSpPr txBox="1">
            <a:spLocks noGrp="1"/>
          </p:cNvSpPr>
          <p:nvPr>
            <p:ph type="ftr" idx="11"/>
          </p:nvPr>
        </p:nvSpPr>
        <p:spPr>
          <a:xfrm>
            <a:off x="3352800" y="6436800"/>
            <a:ext cx="2667000" cy="457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Azril Azahari</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DC9A6-3EF4-CB23-0DA0-CF21D41D792D}"/>
              </a:ext>
            </a:extLst>
          </p:cNvPr>
          <p:cNvSpPr>
            <a:spLocks noGrp="1"/>
          </p:cNvSpPr>
          <p:nvPr>
            <p:ph type="title"/>
          </p:nvPr>
        </p:nvSpPr>
        <p:spPr/>
        <p:txBody>
          <a:bodyPr/>
          <a:lstStyle/>
          <a:p>
            <a:r>
              <a:rPr lang="en-US" dirty="0" err="1"/>
              <a:t>Tugas</a:t>
            </a:r>
            <a:r>
              <a:rPr lang="en-US" dirty="0"/>
              <a:t> 1 </a:t>
            </a:r>
          </a:p>
        </p:txBody>
      </p:sp>
      <p:sp>
        <p:nvSpPr>
          <p:cNvPr id="3" name="Text Placeholder 2">
            <a:extLst>
              <a:ext uri="{FF2B5EF4-FFF2-40B4-BE49-F238E27FC236}">
                <a16:creationId xmlns:a16="http://schemas.microsoft.com/office/drawing/2014/main" id="{CF9BB67C-E76E-9818-1AA9-287BA89A8831}"/>
              </a:ext>
            </a:extLst>
          </p:cNvPr>
          <p:cNvSpPr>
            <a:spLocks noGrp="1"/>
          </p:cNvSpPr>
          <p:nvPr>
            <p:ph type="body" idx="1"/>
          </p:nvPr>
        </p:nvSpPr>
        <p:spPr/>
        <p:txBody>
          <a:bodyPr>
            <a:normAutofit lnSpcReduction="10000"/>
          </a:bodyPr>
          <a:lstStyle/>
          <a:p>
            <a:r>
              <a:rPr lang="en-US" dirty="0" err="1"/>
              <a:t>Buatlah</a:t>
            </a:r>
            <a:r>
              <a:rPr lang="en-US" dirty="0"/>
              <a:t> </a:t>
            </a:r>
            <a:r>
              <a:rPr lang="en-US" dirty="0" err="1"/>
              <a:t>Rangkuman</a:t>
            </a:r>
            <a:r>
              <a:rPr lang="en-US" dirty="0"/>
              <a:t> </a:t>
            </a:r>
            <a:r>
              <a:rPr lang="en-US" dirty="0" err="1"/>
              <a:t>tentang</a:t>
            </a:r>
            <a:r>
              <a:rPr lang="en-US" dirty="0"/>
              <a:t> </a:t>
            </a:r>
            <a:r>
              <a:rPr lang="en-US" dirty="0" err="1"/>
              <a:t>Filsafat</a:t>
            </a:r>
            <a:r>
              <a:rPr lang="en-US" dirty="0"/>
              <a:t> </a:t>
            </a:r>
            <a:r>
              <a:rPr lang="en-US" dirty="0" err="1"/>
              <a:t>ilmu</a:t>
            </a:r>
            <a:r>
              <a:rPr lang="en-US" dirty="0"/>
              <a:t> </a:t>
            </a:r>
            <a:r>
              <a:rPr lang="en-US" dirty="0" err="1"/>
              <a:t>Pariwisata</a:t>
            </a:r>
            <a:r>
              <a:rPr lang="en-US" dirty="0"/>
              <a:t> </a:t>
            </a:r>
            <a:r>
              <a:rPr lang="en-US" dirty="0" err="1"/>
              <a:t>Aspek</a:t>
            </a:r>
            <a:r>
              <a:rPr lang="en-US" dirty="0"/>
              <a:t> </a:t>
            </a:r>
            <a:r>
              <a:rPr lang="en-US" dirty="0" err="1"/>
              <a:t>Ontologi</a:t>
            </a:r>
            <a:r>
              <a:rPr lang="en-US" dirty="0"/>
              <a:t>, </a:t>
            </a:r>
            <a:r>
              <a:rPr lang="en-US" dirty="0" err="1"/>
              <a:t>Aspek</a:t>
            </a:r>
            <a:r>
              <a:rPr lang="en-US" dirty="0"/>
              <a:t> </a:t>
            </a:r>
            <a:r>
              <a:rPr lang="en-US" dirty="0" err="1"/>
              <a:t>Epistemologi</a:t>
            </a:r>
            <a:r>
              <a:rPr lang="en-US" dirty="0"/>
              <a:t> Dan </a:t>
            </a:r>
            <a:r>
              <a:rPr lang="en-US" dirty="0" err="1"/>
              <a:t>Aspek</a:t>
            </a:r>
            <a:r>
              <a:rPr lang="en-US" dirty="0"/>
              <a:t> </a:t>
            </a:r>
            <a:r>
              <a:rPr lang="en-US" dirty="0" err="1"/>
              <a:t>Aksiologi</a:t>
            </a:r>
            <a:r>
              <a:rPr lang="en-US" dirty="0"/>
              <a:t>.</a:t>
            </a:r>
          </a:p>
          <a:p>
            <a:r>
              <a:rPr lang="en-US" dirty="0"/>
              <a:t>Dan </a:t>
            </a:r>
            <a:r>
              <a:rPr lang="en-US" dirty="0" err="1"/>
              <a:t>Carilah</a:t>
            </a:r>
            <a:r>
              <a:rPr lang="en-US" dirty="0"/>
              <a:t> 1 </a:t>
            </a:r>
            <a:r>
              <a:rPr lang="en-US" dirty="0" err="1"/>
              <a:t>Filsafat</a:t>
            </a:r>
            <a:r>
              <a:rPr lang="en-US" dirty="0"/>
              <a:t> </a:t>
            </a:r>
            <a:r>
              <a:rPr lang="en-US" dirty="0" err="1"/>
              <a:t>tentang</a:t>
            </a:r>
            <a:r>
              <a:rPr lang="en-US" dirty="0"/>
              <a:t> </a:t>
            </a:r>
            <a:r>
              <a:rPr lang="en-US" dirty="0" err="1"/>
              <a:t>ilmu</a:t>
            </a:r>
            <a:r>
              <a:rPr lang="en-US" dirty="0"/>
              <a:t> lain (</a:t>
            </a:r>
            <a:r>
              <a:rPr lang="en-US" dirty="0" err="1"/>
              <a:t>apa</a:t>
            </a:r>
            <a:r>
              <a:rPr lang="en-US" dirty="0"/>
              <a:t> </a:t>
            </a:r>
            <a:r>
              <a:rPr lang="en-US" dirty="0" err="1"/>
              <a:t>saja</a:t>
            </a:r>
            <a:r>
              <a:rPr lang="en-US" dirty="0"/>
              <a:t>)</a:t>
            </a:r>
          </a:p>
          <a:p>
            <a:r>
              <a:rPr lang="en-US" dirty="0" err="1"/>
              <a:t>Rangkuman</a:t>
            </a:r>
            <a:r>
              <a:rPr lang="en-US" dirty="0"/>
              <a:t> 2 Halaman </a:t>
            </a:r>
            <a:r>
              <a:rPr lang="en-US" dirty="0" err="1"/>
              <a:t>dengan</a:t>
            </a:r>
            <a:r>
              <a:rPr lang="en-US" dirty="0"/>
              <a:t> Font 11 </a:t>
            </a:r>
            <a:r>
              <a:rPr lang="en-US" dirty="0" err="1"/>
              <a:t>atau</a:t>
            </a:r>
            <a:r>
              <a:rPr lang="en-US" dirty="0"/>
              <a:t> 1, </a:t>
            </a:r>
            <a:r>
              <a:rPr lang="en-US" dirty="0" err="1"/>
              <a:t>Spasi</a:t>
            </a:r>
            <a:r>
              <a:rPr lang="en-US" dirty="0"/>
              <a:t> 1,5 </a:t>
            </a:r>
          </a:p>
          <a:p>
            <a:pPr marL="114300" indent="0">
              <a:buNone/>
            </a:pPr>
            <a:endParaRPr lang="en-US" dirty="0"/>
          </a:p>
          <a:p>
            <a:pPr marL="114300" indent="0">
              <a:buNone/>
            </a:pPr>
            <a:r>
              <a:rPr lang="en-US" dirty="0" err="1"/>
              <a:t>Dikumpulkan</a:t>
            </a:r>
            <a:r>
              <a:rPr lang="en-US" dirty="0"/>
              <a:t> </a:t>
            </a:r>
            <a:r>
              <a:rPr lang="en-US" dirty="0" err="1"/>
              <a:t>melalui</a:t>
            </a:r>
            <a:r>
              <a:rPr lang="en-US" dirty="0"/>
              <a:t> google Drive </a:t>
            </a:r>
            <a:r>
              <a:rPr lang="en-US" dirty="0" err="1"/>
              <a:t>dengan</a:t>
            </a:r>
            <a:r>
              <a:rPr lang="en-US" dirty="0"/>
              <a:t> Format</a:t>
            </a:r>
          </a:p>
          <a:p>
            <a:pPr marL="114300" indent="0">
              <a:buNone/>
            </a:pPr>
            <a:r>
              <a:rPr lang="en-US" dirty="0"/>
              <a:t>Nama </a:t>
            </a:r>
            <a:r>
              <a:rPr lang="en-US" dirty="0" err="1"/>
              <a:t>Lengkap</a:t>
            </a:r>
            <a:r>
              <a:rPr lang="en-US" dirty="0"/>
              <a:t>- </a:t>
            </a:r>
            <a:r>
              <a:rPr lang="en-US"/>
              <a:t>Kelas</a:t>
            </a: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6AB4D297-7B6D-EE0E-CB1E-B9F8B28E26C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21</a:t>
            </a:fld>
            <a:endParaRPr lang="en-US"/>
          </a:p>
        </p:txBody>
      </p:sp>
    </p:spTree>
    <p:extLst>
      <p:ext uri="{BB962C8B-B14F-4D97-AF65-F5344CB8AC3E}">
        <p14:creationId xmlns:p14="http://schemas.microsoft.com/office/powerpoint/2010/main" val="2103852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3"/>
          <p:cNvSpPr txBox="1">
            <a:spLocks noGrp="1"/>
          </p:cNvSpPr>
          <p:nvPr>
            <p:ph type="title"/>
          </p:nvPr>
        </p:nvSpPr>
        <p:spPr>
          <a:xfrm>
            <a:off x="228600" y="59801"/>
            <a:ext cx="70104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en-US"/>
              <a:t>Filsafat Ilmu Pariwisata (1)</a:t>
            </a:r>
            <a:endParaRPr/>
          </a:p>
        </p:txBody>
      </p:sp>
      <p:sp>
        <p:nvSpPr>
          <p:cNvPr id="117" name="Google Shape;117;p3"/>
          <p:cNvSpPr txBox="1">
            <a:spLocks noGrp="1"/>
          </p:cNvSpPr>
          <p:nvPr>
            <p:ph type="body" idx="1"/>
          </p:nvPr>
        </p:nvSpPr>
        <p:spPr>
          <a:xfrm>
            <a:off x="228600" y="1676400"/>
            <a:ext cx="8686800" cy="4724400"/>
          </a:xfrm>
          <a:prstGeom prst="rect">
            <a:avLst/>
          </a:prstGeom>
          <a:noFill/>
          <a:ln>
            <a:noFill/>
          </a:ln>
        </p:spPr>
        <p:txBody>
          <a:bodyPr spcFirstLastPara="1" wrap="square" lIns="91425" tIns="45700" rIns="91425" bIns="45700" anchor="t" anchorCtr="0">
            <a:normAutofit fontScale="92500" lnSpcReduction="20000"/>
          </a:bodyPr>
          <a:lstStyle/>
          <a:p>
            <a:pPr marL="342900" lvl="0" indent="-342900" algn="l" rtl="0">
              <a:spcBef>
                <a:spcPts val="0"/>
              </a:spcBef>
              <a:spcAft>
                <a:spcPts val="0"/>
              </a:spcAft>
              <a:buClr>
                <a:schemeClr val="dk1"/>
              </a:buClr>
              <a:buSzPct val="100000"/>
              <a:buChar char="•"/>
            </a:pPr>
            <a:r>
              <a:rPr lang="en-US"/>
              <a:t>Ilmu Pariwisata dilihat dari aspek ontologi (isi dan realitas). Ilmu pariwisata mempelajari segala sesuatu yang berkaitan dengan fenomena kepariwisataan, yaitu:</a:t>
            </a:r>
            <a:endParaRPr/>
          </a:p>
          <a:p>
            <a:pPr marL="742950" lvl="1" indent="-285750" algn="l" rtl="0">
              <a:spcBef>
                <a:spcPts val="518"/>
              </a:spcBef>
              <a:spcAft>
                <a:spcPts val="0"/>
              </a:spcAft>
              <a:buClr>
                <a:schemeClr val="dk1"/>
              </a:buClr>
              <a:buSzPct val="100000"/>
              <a:buChar char="–"/>
            </a:pPr>
            <a:r>
              <a:rPr lang="en-US"/>
              <a:t>Pergerakan wisatawan: perjalanan dan kunjungan para wisatawan dengan menggunakan berbagai fasilitas jasa perjalanan dan transportasi</a:t>
            </a:r>
            <a:endParaRPr/>
          </a:p>
          <a:p>
            <a:pPr marL="742950" lvl="1" indent="-285750" algn="l" rtl="0">
              <a:spcBef>
                <a:spcPts val="518"/>
              </a:spcBef>
              <a:spcAft>
                <a:spcPts val="0"/>
              </a:spcAft>
              <a:buClr>
                <a:schemeClr val="dk1"/>
              </a:buClr>
              <a:buSzPct val="100000"/>
              <a:buChar char="–"/>
            </a:pPr>
            <a:r>
              <a:rPr lang="en-US"/>
              <a:t>Aktivitas masyarakat: kegiatan masyarakat dalam memfasilitasi pergerakan wisatawan dalam bentuk: hospitaliti, destinasi dan atraksi, dan event</a:t>
            </a:r>
            <a:endParaRPr/>
          </a:p>
          <a:p>
            <a:pPr marL="742950" lvl="1" indent="-285750" algn="l" rtl="0">
              <a:spcBef>
                <a:spcPts val="518"/>
              </a:spcBef>
              <a:spcAft>
                <a:spcPts val="0"/>
              </a:spcAft>
              <a:buClr>
                <a:schemeClr val="dk1"/>
              </a:buClr>
              <a:buSzPct val="100000"/>
              <a:buChar char="–"/>
            </a:pPr>
            <a:r>
              <a:rPr lang="en-US"/>
              <a:t>Berbagai konsekuensi dari hubungan wisatawan dengan masyarakat</a:t>
            </a:r>
            <a:endParaRPr/>
          </a:p>
          <a:p>
            <a:pPr marL="742950" lvl="1" indent="-121284" algn="l" rtl="0">
              <a:spcBef>
                <a:spcPts val="518"/>
              </a:spcBef>
              <a:spcAft>
                <a:spcPts val="0"/>
              </a:spcAft>
              <a:buClr>
                <a:schemeClr val="dk1"/>
              </a:buClr>
              <a:buSzPct val="100000"/>
              <a:buNone/>
            </a:pPr>
            <a:endParaRPr/>
          </a:p>
        </p:txBody>
      </p:sp>
      <p:sp>
        <p:nvSpPr>
          <p:cNvPr id="118" name="Google Shape;118;p3"/>
          <p:cNvSpPr txBox="1">
            <a:spLocks noGrp="1"/>
          </p:cNvSpPr>
          <p:nvPr>
            <p:ph type="sldNum" idx="12"/>
          </p:nvPr>
        </p:nvSpPr>
        <p:spPr>
          <a:xfrm>
            <a:off x="6773732"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4"/>
          <p:cNvSpPr txBox="1">
            <a:spLocks noGrp="1"/>
          </p:cNvSpPr>
          <p:nvPr>
            <p:ph type="title"/>
          </p:nvPr>
        </p:nvSpPr>
        <p:spPr>
          <a:xfrm>
            <a:off x="228600" y="59801"/>
            <a:ext cx="70104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en-US"/>
              <a:t>Filsafat Ilmu Pariwisata (3)</a:t>
            </a:r>
            <a:endParaRPr/>
          </a:p>
        </p:txBody>
      </p:sp>
      <p:sp>
        <p:nvSpPr>
          <p:cNvPr id="124" name="Google Shape;124;p4"/>
          <p:cNvSpPr txBox="1">
            <a:spLocks noGrp="1"/>
          </p:cNvSpPr>
          <p:nvPr>
            <p:ph type="body" idx="1"/>
          </p:nvPr>
        </p:nvSpPr>
        <p:spPr>
          <a:xfrm>
            <a:off x="228600" y="1600200"/>
            <a:ext cx="8534400" cy="46482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en-US"/>
              <a:t>Ilmu pariwisata dilihat dari aspek epistemologi (metode): ilmu pariwisata mengkaji kebenaran ilmiah dengan menggunakan pendekatan dan metode ilmiah yang didasarkan pada logika berpikir rasional dan dapat diuji secara empirik. Pendekatan ilmu pariwisata ini menggunakan pendekatan sistem, kelembagaan dan produk.</a:t>
            </a:r>
            <a:endParaRPr/>
          </a:p>
        </p:txBody>
      </p:sp>
      <p:sp>
        <p:nvSpPr>
          <p:cNvPr id="125" name="Google Shape;125;p4"/>
          <p:cNvSpPr txBox="1">
            <a:spLocks noGrp="1"/>
          </p:cNvSpPr>
          <p:nvPr>
            <p:ph type="sldNum" idx="12"/>
          </p:nvPr>
        </p:nvSpPr>
        <p:spPr>
          <a:xfrm>
            <a:off x="6773732"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5"/>
          <p:cNvSpPr txBox="1">
            <a:spLocks noGrp="1"/>
          </p:cNvSpPr>
          <p:nvPr>
            <p:ph type="title"/>
          </p:nvPr>
        </p:nvSpPr>
        <p:spPr>
          <a:xfrm>
            <a:off x="228600" y="59801"/>
            <a:ext cx="70104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en-US"/>
              <a:t>Filsafat Ilmu Pariwisata (4)</a:t>
            </a:r>
            <a:endParaRPr/>
          </a:p>
        </p:txBody>
      </p:sp>
      <p:sp>
        <p:nvSpPr>
          <p:cNvPr id="131" name="Google Shape;131;p5"/>
          <p:cNvSpPr txBox="1">
            <a:spLocks noGrp="1"/>
          </p:cNvSpPr>
          <p:nvPr>
            <p:ph type="body" idx="1"/>
          </p:nvPr>
        </p:nvSpPr>
        <p:spPr>
          <a:xfrm>
            <a:off x="228600" y="1676400"/>
            <a:ext cx="8534400" cy="4572000"/>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Clr>
                <a:schemeClr val="dk1"/>
              </a:buClr>
              <a:buSzPts val="3200"/>
              <a:buChar char="•"/>
            </a:pPr>
            <a:r>
              <a:rPr lang="en-US"/>
              <a:t>Ilmu pariwisata dilihat dari aspek aksiologi (nilai-nilai atau manfaat): ilmu pariwisata harus dapat memberikan manfaat bagi kesejahteraan masyarakat sehingga mampu memberikan kontribusi yang positif pada pembangunan, yang diukur dari efek dan dampak pergerakan wisatawan. Hal ini dapat diukur dari peningkatan kegiatan ekonomi, pemahaman terhadap budaya, pemanfaatan potensi sumber daya alam dan manusia</a:t>
            </a:r>
            <a:endParaRPr/>
          </a:p>
        </p:txBody>
      </p:sp>
      <p:sp>
        <p:nvSpPr>
          <p:cNvPr id="132" name="Google Shape;132;p5"/>
          <p:cNvSpPr txBox="1">
            <a:spLocks noGrp="1"/>
          </p:cNvSpPr>
          <p:nvPr>
            <p:ph type="sldNum" idx="12"/>
          </p:nvPr>
        </p:nvSpPr>
        <p:spPr>
          <a:xfrm>
            <a:off x="6773732"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6"/>
          <p:cNvSpPr txBox="1">
            <a:spLocks noGrp="1"/>
          </p:cNvSpPr>
          <p:nvPr>
            <p:ph type="title"/>
          </p:nvPr>
        </p:nvSpPr>
        <p:spPr>
          <a:xfrm>
            <a:off x="228600" y="59801"/>
            <a:ext cx="70104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en-US"/>
              <a:t>FILSAFAT PARIWISATA</a:t>
            </a:r>
            <a:endParaRPr/>
          </a:p>
        </p:txBody>
      </p:sp>
      <p:grpSp>
        <p:nvGrpSpPr>
          <p:cNvPr id="138" name="Google Shape;138;p6"/>
          <p:cNvGrpSpPr/>
          <p:nvPr/>
        </p:nvGrpSpPr>
        <p:grpSpPr>
          <a:xfrm>
            <a:off x="228600" y="1297818"/>
            <a:ext cx="8686800" cy="4948162"/>
            <a:chOff x="0" y="2418"/>
            <a:chExt cx="8686800" cy="4948162"/>
          </a:xfrm>
        </p:grpSpPr>
        <p:sp>
          <p:nvSpPr>
            <p:cNvPr id="139" name="Google Shape;139;p6"/>
            <p:cNvSpPr/>
            <p:nvPr/>
          </p:nvSpPr>
          <p:spPr>
            <a:xfrm rot="5400000">
              <a:off x="5268551" y="-1979266"/>
              <a:ext cx="1276945" cy="5559552"/>
            </a:xfrm>
            <a:prstGeom prst="round2SameRect">
              <a:avLst>
                <a:gd name="adj1" fmla="val 16667"/>
                <a:gd name="adj2" fmla="val 0"/>
              </a:avLst>
            </a:prstGeom>
            <a:solidFill>
              <a:srgbClr val="CFD2EB">
                <a:alpha val="89803"/>
              </a:srgbClr>
            </a:solidFill>
            <a:ln w="25400" cap="flat" cmpd="sng">
              <a:solidFill>
                <a:srgbClr val="CFD2EB">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6"/>
            <p:cNvSpPr txBox="1"/>
            <p:nvPr/>
          </p:nvSpPr>
          <p:spPr>
            <a:xfrm>
              <a:off x="3127248" y="224372"/>
              <a:ext cx="5497217" cy="1152275"/>
            </a:xfrm>
            <a:prstGeom prst="rect">
              <a:avLst/>
            </a:prstGeom>
            <a:noFill/>
            <a:ln>
              <a:noFill/>
            </a:ln>
          </p:spPr>
          <p:txBody>
            <a:bodyPr spcFirstLastPara="1" wrap="square" lIns="64750" tIns="32375" rIns="64750" bIns="32375" anchor="ctr" anchorCtr="0">
              <a:noAutofit/>
            </a:bodyPr>
            <a:lstStyle/>
            <a:p>
              <a:pPr marL="171450" marR="0" lvl="1" indent="-171450" algn="l" rtl="0">
                <a:lnSpc>
                  <a:spcPct val="90000"/>
                </a:lnSpc>
                <a:spcBef>
                  <a:spcPts val="0"/>
                </a:spcBef>
                <a:spcAft>
                  <a:spcPts val="0"/>
                </a:spcAft>
                <a:buClr>
                  <a:schemeClr val="dk1"/>
                </a:buClr>
                <a:buSzPts val="1700"/>
                <a:buFont typeface="Calibri"/>
                <a:buChar char="•"/>
              </a:pPr>
              <a:r>
                <a:rPr lang="en-US" sz="1700" b="0" i="0" u="none" strike="noStrike" cap="none">
                  <a:solidFill>
                    <a:schemeClr val="dk1"/>
                  </a:solidFill>
                  <a:latin typeface="Calibri"/>
                  <a:ea typeface="Calibri"/>
                  <a:cs typeface="Calibri"/>
                  <a:sym typeface="Calibri"/>
                </a:rPr>
                <a:t>Pergerakan Wisatawan </a:t>
              </a:r>
              <a:r>
                <a:rPr lang="en-US" sz="1700" b="0" i="1" u="none" strike="noStrike" cap="none">
                  <a:solidFill>
                    <a:schemeClr val="dk1"/>
                  </a:solidFill>
                  <a:latin typeface="Calibri"/>
                  <a:ea typeface="Calibri"/>
                  <a:cs typeface="Calibri"/>
                  <a:sym typeface="Calibri"/>
                </a:rPr>
                <a:t>(travel &amp; transp serv)</a:t>
              </a:r>
              <a:r>
                <a:rPr lang="en-US" sz="1700" b="0" i="0" u="none" strike="noStrike" cap="none">
                  <a:solidFill>
                    <a:schemeClr val="dk1"/>
                  </a:solidFill>
                  <a:latin typeface="Calibri"/>
                  <a:ea typeface="Calibri"/>
                  <a:cs typeface="Calibri"/>
                  <a:sym typeface="Calibri"/>
                </a:rPr>
                <a:t> </a:t>
              </a:r>
              <a:endParaRPr/>
            </a:p>
            <a:p>
              <a:pPr marL="171450" marR="0" lvl="1" indent="-171450" algn="l" rtl="0">
                <a:lnSpc>
                  <a:spcPct val="90000"/>
                </a:lnSpc>
                <a:spcBef>
                  <a:spcPts val="255"/>
                </a:spcBef>
                <a:spcAft>
                  <a:spcPts val="0"/>
                </a:spcAft>
                <a:buClr>
                  <a:schemeClr val="dk1"/>
                </a:buClr>
                <a:buSzPts val="1700"/>
                <a:buFont typeface="Calibri"/>
                <a:buChar char="•"/>
              </a:pPr>
              <a:r>
                <a:rPr lang="en-US" sz="1700" b="0" i="0" u="none" strike="noStrike" cap="none">
                  <a:solidFill>
                    <a:schemeClr val="dk1"/>
                  </a:solidFill>
                  <a:latin typeface="Calibri"/>
                  <a:ea typeface="Calibri"/>
                  <a:cs typeface="Calibri"/>
                  <a:sym typeface="Calibri"/>
                </a:rPr>
                <a:t>Aktivitas Masyarakat </a:t>
              </a:r>
              <a:r>
                <a:rPr lang="en-US" sz="1700" b="0" i="1" u="none" strike="noStrike" cap="none">
                  <a:solidFill>
                    <a:schemeClr val="dk1"/>
                  </a:solidFill>
                  <a:latin typeface="Calibri"/>
                  <a:ea typeface="Calibri"/>
                  <a:cs typeface="Calibri"/>
                  <a:sym typeface="Calibri"/>
                </a:rPr>
                <a:t>(hosp, attr &amp; dest, event)  </a:t>
              </a:r>
              <a:endParaRPr sz="1700" b="0" i="0" u="none" strike="noStrike" cap="none">
                <a:solidFill>
                  <a:schemeClr val="dk1"/>
                </a:solidFill>
                <a:latin typeface="Calibri"/>
                <a:ea typeface="Calibri"/>
                <a:cs typeface="Calibri"/>
                <a:sym typeface="Calibri"/>
              </a:endParaRPr>
            </a:p>
            <a:p>
              <a:pPr marL="171450" marR="0" lvl="1" indent="-171450" algn="l" rtl="0">
                <a:lnSpc>
                  <a:spcPct val="90000"/>
                </a:lnSpc>
                <a:spcBef>
                  <a:spcPts val="255"/>
                </a:spcBef>
                <a:spcAft>
                  <a:spcPts val="0"/>
                </a:spcAft>
                <a:buClr>
                  <a:schemeClr val="dk1"/>
                </a:buClr>
                <a:buSzPts val="1700"/>
                <a:buFont typeface="Calibri"/>
                <a:buChar char="•"/>
              </a:pPr>
              <a:r>
                <a:rPr lang="en-US" sz="1700" b="0" i="0" u="none" strike="noStrike" cap="none">
                  <a:solidFill>
                    <a:schemeClr val="dk1"/>
                  </a:solidFill>
                  <a:latin typeface="Calibri"/>
                  <a:ea typeface="Calibri"/>
                  <a:cs typeface="Calibri"/>
                  <a:sym typeface="Calibri"/>
                </a:rPr>
                <a:t>Implikasi </a:t>
              </a:r>
              <a:r>
                <a:rPr lang="en-US" sz="1700" b="0" i="1" u="none" strike="noStrike" cap="none">
                  <a:solidFill>
                    <a:schemeClr val="dk1"/>
                  </a:solidFill>
                  <a:latin typeface="Calibri"/>
                  <a:ea typeface="Calibri"/>
                  <a:cs typeface="Calibri"/>
                  <a:sym typeface="Calibri"/>
                </a:rPr>
                <a:t>(comm based tourism, agro-based               tourism, ecotourism, edu-based tourism)</a:t>
              </a:r>
              <a:endParaRPr sz="1700" b="0" i="0" u="none" strike="noStrike" cap="none">
                <a:solidFill>
                  <a:schemeClr val="dk1"/>
                </a:solidFill>
                <a:latin typeface="Calibri"/>
                <a:ea typeface="Calibri"/>
                <a:cs typeface="Calibri"/>
                <a:sym typeface="Calibri"/>
              </a:endParaRPr>
            </a:p>
          </p:txBody>
        </p:sp>
        <p:sp>
          <p:nvSpPr>
            <p:cNvPr id="141" name="Google Shape;141;p6"/>
            <p:cNvSpPr/>
            <p:nvPr/>
          </p:nvSpPr>
          <p:spPr>
            <a:xfrm>
              <a:off x="0" y="2418"/>
              <a:ext cx="3127248" cy="1596181"/>
            </a:xfrm>
            <a:prstGeom prst="roundRect">
              <a:avLst>
                <a:gd name="adj" fmla="val 16667"/>
              </a:avLst>
            </a:prstGeom>
            <a:solidFill>
              <a:srgbClr val="202F6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6"/>
            <p:cNvSpPr txBox="1"/>
            <p:nvPr/>
          </p:nvSpPr>
          <p:spPr>
            <a:xfrm>
              <a:off x="77919" y="80337"/>
              <a:ext cx="2971410" cy="1440343"/>
            </a:xfrm>
            <a:prstGeom prst="rect">
              <a:avLst/>
            </a:prstGeom>
            <a:noFill/>
            <a:ln>
              <a:noFill/>
            </a:ln>
          </p:spPr>
          <p:txBody>
            <a:bodyPr spcFirstLastPara="1" wrap="square" lIns="118100" tIns="59050" rIns="118100" bIns="59050" anchor="ctr" anchorCtr="0">
              <a:noAutofit/>
            </a:bodyPr>
            <a:lstStyle/>
            <a:p>
              <a:pPr marL="0" marR="0" lvl="0" indent="0" algn="ctr" rtl="0">
                <a:lnSpc>
                  <a:spcPct val="90000"/>
                </a:lnSpc>
                <a:spcBef>
                  <a:spcPts val="0"/>
                </a:spcBef>
                <a:spcAft>
                  <a:spcPts val="0"/>
                </a:spcAft>
                <a:buClr>
                  <a:schemeClr val="lt1"/>
                </a:buClr>
                <a:buSzPts val="3100"/>
                <a:buFont typeface="Calibri"/>
                <a:buNone/>
              </a:pPr>
              <a:r>
                <a:rPr lang="en-US" sz="3100" b="0" i="0" u="none" strike="noStrike" cap="none">
                  <a:solidFill>
                    <a:schemeClr val="lt1"/>
                  </a:solidFill>
                  <a:latin typeface="Calibri"/>
                  <a:ea typeface="Calibri"/>
                  <a:cs typeface="Calibri"/>
                  <a:sym typeface="Calibri"/>
                </a:rPr>
                <a:t>Aspek Isi </a:t>
              </a:r>
              <a:r>
                <a:rPr lang="en-US" sz="3100" b="0" i="1" u="none" strike="noStrike" cap="none">
                  <a:solidFill>
                    <a:schemeClr val="lt1"/>
                  </a:solidFill>
                  <a:latin typeface="Calibri"/>
                  <a:ea typeface="Calibri"/>
                  <a:cs typeface="Calibri"/>
                  <a:sym typeface="Calibri"/>
                </a:rPr>
                <a:t>(Metaphysics/ Ontology)</a:t>
              </a:r>
              <a:endParaRPr/>
            </a:p>
          </p:txBody>
        </p:sp>
        <p:sp>
          <p:nvSpPr>
            <p:cNvPr id="143" name="Google Shape;143;p6"/>
            <p:cNvSpPr/>
            <p:nvPr/>
          </p:nvSpPr>
          <p:spPr>
            <a:xfrm rot="5400000">
              <a:off x="5268551" y="-303276"/>
              <a:ext cx="1276945" cy="5559552"/>
            </a:xfrm>
            <a:prstGeom prst="round2SameRect">
              <a:avLst>
                <a:gd name="adj1" fmla="val 16667"/>
                <a:gd name="adj2" fmla="val 0"/>
              </a:avLst>
            </a:prstGeom>
            <a:solidFill>
              <a:srgbClr val="CFD2EB">
                <a:alpha val="89803"/>
              </a:srgbClr>
            </a:solidFill>
            <a:ln w="25400" cap="flat" cmpd="sng">
              <a:solidFill>
                <a:srgbClr val="CFD2EB">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6"/>
            <p:cNvSpPr txBox="1"/>
            <p:nvPr/>
          </p:nvSpPr>
          <p:spPr>
            <a:xfrm>
              <a:off x="3127248" y="1900362"/>
              <a:ext cx="5497217" cy="1152275"/>
            </a:xfrm>
            <a:prstGeom prst="rect">
              <a:avLst/>
            </a:prstGeom>
            <a:noFill/>
            <a:ln>
              <a:noFill/>
            </a:ln>
          </p:spPr>
          <p:txBody>
            <a:bodyPr spcFirstLastPara="1" wrap="square" lIns="64750" tIns="32375" rIns="64750" bIns="32375" anchor="ctr" anchorCtr="0">
              <a:noAutofit/>
            </a:bodyPr>
            <a:lstStyle/>
            <a:p>
              <a:pPr marL="171450" marR="0" lvl="1" indent="-171450" algn="l" rtl="0">
                <a:lnSpc>
                  <a:spcPct val="90000"/>
                </a:lnSpc>
                <a:spcBef>
                  <a:spcPts val="0"/>
                </a:spcBef>
                <a:spcAft>
                  <a:spcPts val="0"/>
                </a:spcAft>
                <a:buClr>
                  <a:schemeClr val="dk1"/>
                </a:buClr>
                <a:buSzPts val="1700"/>
                <a:buFont typeface="Calibri"/>
                <a:buChar char="•"/>
              </a:pPr>
              <a:r>
                <a:rPr lang="en-US" sz="1700" b="0" i="0" u="none" strike="noStrike" cap="none">
                  <a:solidFill>
                    <a:schemeClr val="dk1"/>
                  </a:solidFill>
                  <a:latin typeface="Calibri"/>
                  <a:ea typeface="Calibri"/>
                  <a:cs typeface="Calibri"/>
                  <a:sym typeface="Calibri"/>
                </a:rPr>
                <a:t>Metode Ilmiah</a:t>
              </a:r>
              <a:endParaRPr sz="1700" b="0" i="0" u="none" strike="noStrike" cap="none">
                <a:solidFill>
                  <a:schemeClr val="dk1"/>
                </a:solidFill>
                <a:latin typeface="Calibri"/>
                <a:ea typeface="Calibri"/>
                <a:cs typeface="Calibri"/>
                <a:sym typeface="Calibri"/>
              </a:endParaRPr>
            </a:p>
            <a:p>
              <a:pPr marL="171450" marR="0" lvl="1" indent="-171450" algn="l" rtl="0">
                <a:lnSpc>
                  <a:spcPct val="90000"/>
                </a:lnSpc>
                <a:spcBef>
                  <a:spcPts val="255"/>
                </a:spcBef>
                <a:spcAft>
                  <a:spcPts val="0"/>
                </a:spcAft>
                <a:buClr>
                  <a:schemeClr val="dk1"/>
                </a:buClr>
                <a:buSzPts val="1700"/>
                <a:buFont typeface="Calibri"/>
                <a:buChar char="•"/>
              </a:pPr>
              <a:r>
                <a:rPr lang="en-US" sz="1700" b="0" i="0" u="none" strike="noStrike" cap="none">
                  <a:solidFill>
                    <a:schemeClr val="dk1"/>
                  </a:solidFill>
                  <a:latin typeface="Calibri"/>
                  <a:ea typeface="Calibri"/>
                  <a:cs typeface="Calibri"/>
                  <a:sym typeface="Calibri"/>
                </a:rPr>
                <a:t>Pendekatan Sistem, Kelembagaan, dan Produk</a:t>
              </a:r>
              <a:endParaRPr sz="1700" b="0" i="0" u="none" strike="noStrike" cap="none">
                <a:solidFill>
                  <a:schemeClr val="dk1"/>
                </a:solidFill>
                <a:latin typeface="Calibri"/>
                <a:ea typeface="Calibri"/>
                <a:cs typeface="Calibri"/>
                <a:sym typeface="Calibri"/>
              </a:endParaRPr>
            </a:p>
          </p:txBody>
        </p:sp>
        <p:sp>
          <p:nvSpPr>
            <p:cNvPr id="145" name="Google Shape;145;p6"/>
            <p:cNvSpPr/>
            <p:nvPr/>
          </p:nvSpPr>
          <p:spPr>
            <a:xfrm>
              <a:off x="0" y="1678409"/>
              <a:ext cx="3127248" cy="1596181"/>
            </a:xfrm>
            <a:prstGeom prst="roundRect">
              <a:avLst>
                <a:gd name="adj" fmla="val 16667"/>
              </a:avLst>
            </a:prstGeom>
            <a:solidFill>
              <a:srgbClr val="4C66C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6"/>
            <p:cNvSpPr txBox="1"/>
            <p:nvPr/>
          </p:nvSpPr>
          <p:spPr>
            <a:xfrm>
              <a:off x="77919" y="1756328"/>
              <a:ext cx="2971410" cy="1440343"/>
            </a:xfrm>
            <a:prstGeom prst="rect">
              <a:avLst/>
            </a:prstGeom>
            <a:noFill/>
            <a:ln>
              <a:noFill/>
            </a:ln>
          </p:spPr>
          <p:txBody>
            <a:bodyPr spcFirstLastPara="1" wrap="square" lIns="118100" tIns="59050" rIns="118100" bIns="59050" anchor="ctr" anchorCtr="0">
              <a:noAutofit/>
            </a:bodyPr>
            <a:lstStyle/>
            <a:p>
              <a:pPr marL="0" marR="0" lvl="0" indent="0" algn="ctr" rtl="0">
                <a:lnSpc>
                  <a:spcPct val="90000"/>
                </a:lnSpc>
                <a:spcBef>
                  <a:spcPts val="0"/>
                </a:spcBef>
                <a:spcAft>
                  <a:spcPts val="0"/>
                </a:spcAft>
                <a:buClr>
                  <a:schemeClr val="lt1"/>
                </a:buClr>
                <a:buSzPts val="3100"/>
                <a:buFont typeface="Calibri"/>
                <a:buNone/>
              </a:pPr>
              <a:r>
                <a:rPr lang="en-US" sz="3100" b="0" i="0" u="none" strike="noStrike" cap="none">
                  <a:solidFill>
                    <a:schemeClr val="lt1"/>
                  </a:solidFill>
                  <a:latin typeface="Calibri"/>
                  <a:ea typeface="Calibri"/>
                  <a:cs typeface="Calibri"/>
                  <a:sym typeface="Calibri"/>
                </a:rPr>
                <a:t>Aspek Metode </a:t>
              </a:r>
              <a:r>
                <a:rPr lang="en-US" sz="3100" b="0" i="1" u="none" strike="noStrike" cap="none">
                  <a:solidFill>
                    <a:schemeClr val="lt1"/>
                  </a:solidFill>
                  <a:latin typeface="Calibri"/>
                  <a:ea typeface="Calibri"/>
                  <a:cs typeface="Calibri"/>
                  <a:sym typeface="Calibri"/>
                </a:rPr>
                <a:t>(Epistemology)</a:t>
              </a:r>
              <a:endParaRPr/>
            </a:p>
          </p:txBody>
        </p:sp>
        <p:sp>
          <p:nvSpPr>
            <p:cNvPr id="147" name="Google Shape;147;p6"/>
            <p:cNvSpPr/>
            <p:nvPr/>
          </p:nvSpPr>
          <p:spPr>
            <a:xfrm rot="5400000">
              <a:off x="5268551" y="1372714"/>
              <a:ext cx="1276945" cy="5559552"/>
            </a:xfrm>
            <a:prstGeom prst="round2SameRect">
              <a:avLst>
                <a:gd name="adj1" fmla="val 16667"/>
                <a:gd name="adj2" fmla="val 0"/>
              </a:avLst>
            </a:prstGeom>
            <a:solidFill>
              <a:srgbClr val="CFD2EB">
                <a:alpha val="89803"/>
              </a:srgbClr>
            </a:solidFill>
            <a:ln w="25400" cap="flat" cmpd="sng">
              <a:solidFill>
                <a:srgbClr val="CFD2EB">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6"/>
            <p:cNvSpPr txBox="1"/>
            <p:nvPr/>
          </p:nvSpPr>
          <p:spPr>
            <a:xfrm>
              <a:off x="3127248" y="3576353"/>
              <a:ext cx="5497217" cy="1152275"/>
            </a:xfrm>
            <a:prstGeom prst="rect">
              <a:avLst/>
            </a:prstGeom>
            <a:noFill/>
            <a:ln>
              <a:noFill/>
            </a:ln>
          </p:spPr>
          <p:txBody>
            <a:bodyPr spcFirstLastPara="1" wrap="square" lIns="64750" tIns="32375" rIns="64750" bIns="32375" anchor="ctr" anchorCtr="0">
              <a:noAutofit/>
            </a:bodyPr>
            <a:lstStyle/>
            <a:p>
              <a:pPr marL="171450" marR="0" lvl="1" indent="-57150" algn="l" rtl="0">
                <a:lnSpc>
                  <a:spcPct val="9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a:p>
              <a:pPr marL="171450" marR="0" lvl="1" indent="-171450" algn="l" rtl="0">
                <a:lnSpc>
                  <a:spcPct val="90000"/>
                </a:lnSpc>
                <a:spcBef>
                  <a:spcPts val="27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Effect dan Impact pergerakan wisatawan                      dan aktivitas masy yg memfasilistasinya              (kegiatan ekonomi, pemahaman budaya,      pemanfaatan potensi sunberdaya alam                         dan manusia)</a:t>
              </a:r>
              <a:endParaRPr/>
            </a:p>
            <a:p>
              <a:pPr marL="171450" marR="0" lvl="1" indent="-57150" algn="l" rtl="0">
                <a:lnSpc>
                  <a:spcPct val="90000"/>
                </a:lnSpc>
                <a:spcBef>
                  <a:spcPts val="27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49" name="Google Shape;149;p6"/>
            <p:cNvSpPr/>
            <p:nvPr/>
          </p:nvSpPr>
          <p:spPr>
            <a:xfrm>
              <a:off x="0" y="3354399"/>
              <a:ext cx="3127248" cy="1596181"/>
            </a:xfrm>
            <a:prstGeom prst="roundRect">
              <a:avLst>
                <a:gd name="adj" fmla="val 16667"/>
              </a:avLst>
            </a:prstGeom>
            <a:solidFill>
              <a:srgbClr val="00B0F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6"/>
            <p:cNvSpPr txBox="1"/>
            <p:nvPr/>
          </p:nvSpPr>
          <p:spPr>
            <a:xfrm>
              <a:off x="77919" y="3432318"/>
              <a:ext cx="2971410" cy="1440343"/>
            </a:xfrm>
            <a:prstGeom prst="rect">
              <a:avLst/>
            </a:prstGeom>
            <a:noFill/>
            <a:ln>
              <a:noFill/>
            </a:ln>
          </p:spPr>
          <p:txBody>
            <a:bodyPr spcFirstLastPara="1" wrap="square" lIns="118100" tIns="59050" rIns="118100" bIns="59050" anchor="ctr" anchorCtr="0">
              <a:noAutofit/>
            </a:bodyPr>
            <a:lstStyle/>
            <a:p>
              <a:pPr marL="0" marR="0" lvl="0" indent="0" algn="ctr" rtl="0">
                <a:lnSpc>
                  <a:spcPct val="90000"/>
                </a:lnSpc>
                <a:spcBef>
                  <a:spcPts val="0"/>
                </a:spcBef>
                <a:spcAft>
                  <a:spcPts val="0"/>
                </a:spcAft>
                <a:buClr>
                  <a:schemeClr val="lt1"/>
                </a:buClr>
                <a:buSzPts val="3100"/>
                <a:buFont typeface="Calibri"/>
                <a:buNone/>
              </a:pPr>
              <a:r>
                <a:rPr lang="en-US" sz="3100" b="0" i="0" u="none" strike="noStrike" cap="none">
                  <a:solidFill>
                    <a:schemeClr val="lt1"/>
                  </a:solidFill>
                  <a:latin typeface="Calibri"/>
                  <a:ea typeface="Calibri"/>
                  <a:cs typeface="Calibri"/>
                  <a:sym typeface="Calibri"/>
                </a:rPr>
                <a:t>Aspek Kelembagaan Sosial </a:t>
              </a:r>
              <a:r>
                <a:rPr lang="en-US" sz="3100" b="0" i="1" u="none" strike="noStrike" cap="none">
                  <a:solidFill>
                    <a:schemeClr val="lt1"/>
                  </a:solidFill>
                  <a:latin typeface="Calibri"/>
                  <a:ea typeface="Calibri"/>
                  <a:cs typeface="Calibri"/>
                  <a:sym typeface="Calibri"/>
                </a:rPr>
                <a:t>(Axiology)</a:t>
              </a:r>
              <a:endParaRPr/>
            </a:p>
          </p:txBody>
        </p:sp>
      </p:grpSp>
      <p:sp>
        <p:nvSpPr>
          <p:cNvPr id="151" name="Google Shape;151;p6"/>
          <p:cNvSpPr txBox="1">
            <a:spLocks noGrp="1"/>
          </p:cNvSpPr>
          <p:nvPr>
            <p:ph type="sldNum" idx="12"/>
          </p:nvPr>
        </p:nvSpPr>
        <p:spPr>
          <a:xfrm>
            <a:off x="6773732"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sp>
        <p:nvSpPr>
          <p:cNvPr id="152" name="Google Shape;152;p6"/>
          <p:cNvSpPr/>
          <p:nvPr/>
        </p:nvSpPr>
        <p:spPr>
          <a:xfrm>
            <a:off x="7765228" y="4907392"/>
            <a:ext cx="1104452" cy="1066800"/>
          </a:xfrm>
          <a:prstGeom prst="roundRect">
            <a:avLst>
              <a:gd name="adj" fmla="val 16667"/>
            </a:avLst>
          </a:prstGeom>
          <a:solidFill>
            <a:srgbClr val="00B0F0"/>
          </a:solidFill>
          <a:ln w="25400" cap="flat" cmpd="sng">
            <a:solidFill>
              <a:srgbClr val="384B9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Untuk apa</a:t>
            </a:r>
            <a:endParaRPr sz="1800" b="0" i="0" u="none" strike="noStrike" cap="none">
              <a:solidFill>
                <a:schemeClr val="lt1"/>
              </a:solidFill>
              <a:latin typeface="Calibri"/>
              <a:ea typeface="Calibri"/>
              <a:cs typeface="Calibri"/>
              <a:sym typeface="Calibri"/>
            </a:endParaRPr>
          </a:p>
        </p:txBody>
      </p:sp>
      <p:sp>
        <p:nvSpPr>
          <p:cNvPr id="153" name="Google Shape;153;p6"/>
          <p:cNvSpPr/>
          <p:nvPr/>
        </p:nvSpPr>
        <p:spPr>
          <a:xfrm>
            <a:off x="8077200" y="3230936"/>
            <a:ext cx="792480" cy="1036264"/>
          </a:xfrm>
          <a:prstGeom prst="roundRect">
            <a:avLst>
              <a:gd name="adj" fmla="val 16667"/>
            </a:avLst>
          </a:prstGeom>
          <a:solidFill>
            <a:schemeClr val="accent1"/>
          </a:solidFill>
          <a:ln w="25400" cap="flat" cmpd="sng">
            <a:solidFill>
              <a:srgbClr val="384B9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Caranya</a:t>
            </a:r>
            <a:endParaRPr sz="1800" b="0" i="0" u="none" strike="noStrike" cap="none">
              <a:solidFill>
                <a:schemeClr val="lt1"/>
              </a:solidFill>
              <a:latin typeface="Calibri"/>
              <a:ea typeface="Calibri"/>
              <a:cs typeface="Calibri"/>
              <a:sym typeface="Calibri"/>
            </a:endParaRPr>
          </a:p>
        </p:txBody>
      </p:sp>
      <p:sp>
        <p:nvSpPr>
          <p:cNvPr id="154" name="Google Shape;154;p6"/>
          <p:cNvSpPr/>
          <p:nvPr/>
        </p:nvSpPr>
        <p:spPr>
          <a:xfrm>
            <a:off x="7765228" y="1554480"/>
            <a:ext cx="1104452" cy="1066800"/>
          </a:xfrm>
          <a:prstGeom prst="roundRect">
            <a:avLst>
              <a:gd name="adj" fmla="val 16667"/>
            </a:avLst>
          </a:prstGeom>
          <a:solidFill>
            <a:srgbClr val="202F6A"/>
          </a:solidFill>
          <a:ln w="25400" cap="flat" cmpd="sng">
            <a:solidFill>
              <a:srgbClr val="384B9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Apa yang dikaji</a:t>
            </a:r>
            <a:endParaRPr sz="1800" b="0" i="0" u="none" strike="noStrike" cap="none">
              <a:solidFill>
                <a:schemeClr val="lt1"/>
              </a:solidFill>
              <a:latin typeface="Calibri"/>
              <a:ea typeface="Calibri"/>
              <a:cs typeface="Calibri"/>
              <a:sym typeface="Calibri"/>
            </a:endParaRPr>
          </a:p>
        </p:txBody>
      </p:sp>
      <p:sp>
        <p:nvSpPr>
          <p:cNvPr id="155" name="Google Shape;155;p6"/>
          <p:cNvSpPr txBox="1">
            <a:spLocks noGrp="1"/>
          </p:cNvSpPr>
          <p:nvPr>
            <p:ph type="ftr" idx="11"/>
          </p:nvPr>
        </p:nvSpPr>
        <p:spPr>
          <a:xfrm>
            <a:off x="2971800" y="6324600"/>
            <a:ext cx="2667000" cy="457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Azril Azahari</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7"/>
          <p:cNvSpPr txBox="1">
            <a:spLocks noGrp="1"/>
          </p:cNvSpPr>
          <p:nvPr>
            <p:ph type="title"/>
          </p:nvPr>
        </p:nvSpPr>
        <p:spPr>
          <a:xfrm>
            <a:off x="228600" y="59801"/>
            <a:ext cx="7010400" cy="11430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1"/>
              </a:buClr>
              <a:buSzPct val="100000"/>
              <a:buFont typeface="Calibri"/>
              <a:buNone/>
            </a:pPr>
            <a:r>
              <a:rPr lang="en-US"/>
              <a:t>Kilas Balik Pengembangan Ilmu Pariwisata di Indonesia</a:t>
            </a:r>
            <a:endParaRPr/>
          </a:p>
        </p:txBody>
      </p:sp>
      <p:sp>
        <p:nvSpPr>
          <p:cNvPr id="161" name="Google Shape;161;p7"/>
          <p:cNvSpPr txBox="1">
            <a:spLocks noGrp="1"/>
          </p:cNvSpPr>
          <p:nvPr>
            <p:ph type="body" idx="1"/>
          </p:nvPr>
        </p:nvSpPr>
        <p:spPr>
          <a:xfrm>
            <a:off x="228600" y="1600200"/>
            <a:ext cx="8534400" cy="4648200"/>
          </a:xfrm>
          <a:prstGeom prst="rect">
            <a:avLst/>
          </a:prstGeom>
          <a:noFill/>
          <a:ln>
            <a:noFill/>
          </a:ln>
        </p:spPr>
        <p:txBody>
          <a:bodyPr spcFirstLastPara="1" wrap="square" lIns="91425" tIns="45700" rIns="91425" bIns="45700" anchor="t" anchorCtr="0">
            <a:normAutofit fontScale="92500" lnSpcReduction="20000"/>
          </a:bodyPr>
          <a:lstStyle/>
          <a:p>
            <a:pPr marL="342900" lvl="0" indent="-342900" algn="l" rtl="0">
              <a:spcBef>
                <a:spcPts val="0"/>
              </a:spcBef>
              <a:spcAft>
                <a:spcPts val="0"/>
              </a:spcAft>
              <a:buClr>
                <a:schemeClr val="dk1"/>
              </a:buClr>
              <a:buSzPct val="100000"/>
              <a:buChar char="•"/>
            </a:pPr>
            <a:r>
              <a:rPr lang="en-US"/>
              <a:t>Setelah kurang lebih 20 tahun memperjuangkan agar Ilmu Pariwisata diakui di Indonesia, pada tanggal 13 Februari 2008, para ahli pariwisata Indonesia mengadakan pertemuan dengan Direktur Jenderal Pendidikan Tinggi untuk melakukan pembahasan dan akhirnya menghasilkan dokumen momentum pengakuan pariwisata sebagai ilmu mandiri</a:t>
            </a:r>
            <a:endParaRPr/>
          </a:p>
          <a:p>
            <a:pPr marL="342900" lvl="0" indent="-342900" algn="l" rtl="0">
              <a:spcBef>
                <a:spcPts val="592"/>
              </a:spcBef>
              <a:spcAft>
                <a:spcPts val="0"/>
              </a:spcAft>
              <a:buClr>
                <a:schemeClr val="dk1"/>
              </a:buClr>
              <a:buSzPct val="100000"/>
              <a:buChar char="•"/>
            </a:pPr>
            <a:r>
              <a:rPr lang="en-US"/>
              <a:t>Sejak saat itu mulai dibuka perijinan program studi S1 Pariwisata, dimulai dari pemberian ijin bagi STP Bandung dan STP Bali</a:t>
            </a:r>
            <a:endParaRPr/>
          </a:p>
        </p:txBody>
      </p:sp>
      <p:sp>
        <p:nvSpPr>
          <p:cNvPr id="162" name="Google Shape;162;p7"/>
          <p:cNvSpPr txBox="1">
            <a:spLocks noGrp="1"/>
          </p:cNvSpPr>
          <p:nvPr>
            <p:ph type="sldNum" idx="12"/>
          </p:nvPr>
        </p:nvSpPr>
        <p:spPr>
          <a:xfrm>
            <a:off x="6773732"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8"/>
          <p:cNvSpPr txBox="1">
            <a:spLocks noGrp="1"/>
          </p:cNvSpPr>
          <p:nvPr>
            <p:ph type="title"/>
          </p:nvPr>
        </p:nvSpPr>
        <p:spPr>
          <a:xfrm>
            <a:off x="228600" y="59801"/>
            <a:ext cx="70104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en-US"/>
              <a:t>ILMU PARIWISATA</a:t>
            </a:r>
            <a:endParaRPr/>
          </a:p>
        </p:txBody>
      </p:sp>
      <p:sp>
        <p:nvSpPr>
          <p:cNvPr id="168" name="Google Shape;168;p8"/>
          <p:cNvSpPr txBox="1">
            <a:spLocks noGrp="1"/>
          </p:cNvSpPr>
          <p:nvPr>
            <p:ph type="body" idx="1"/>
          </p:nvPr>
        </p:nvSpPr>
        <p:spPr>
          <a:xfrm>
            <a:off x="228600" y="1295400"/>
            <a:ext cx="8686800" cy="4953000"/>
          </a:xfrm>
          <a:prstGeom prst="rect">
            <a:avLst/>
          </a:prstGeom>
          <a:noFill/>
          <a:ln>
            <a:noFill/>
          </a:ln>
        </p:spPr>
        <p:txBody>
          <a:bodyPr spcFirstLastPara="1" wrap="square" lIns="91425" tIns="45700" rIns="91425" bIns="45700" anchor="t" anchorCtr="0">
            <a:normAutofit/>
          </a:bodyPr>
          <a:lstStyle/>
          <a:p>
            <a:pPr marL="342900" lvl="0" indent="-139700" algn="l" rtl="0">
              <a:spcBef>
                <a:spcPts val="0"/>
              </a:spcBef>
              <a:spcAft>
                <a:spcPts val="0"/>
              </a:spcAft>
              <a:buClr>
                <a:schemeClr val="dk1"/>
              </a:buClr>
              <a:buSzPts val="3200"/>
              <a:buNone/>
            </a:pPr>
            <a:endParaRPr/>
          </a:p>
        </p:txBody>
      </p:sp>
      <p:sp>
        <p:nvSpPr>
          <p:cNvPr id="169" name="Google Shape;169;p8"/>
          <p:cNvSpPr txBox="1">
            <a:spLocks noGrp="1"/>
          </p:cNvSpPr>
          <p:nvPr>
            <p:ph type="dt" idx="10"/>
          </p:nvPr>
        </p:nvSpPr>
        <p:spPr>
          <a:xfrm>
            <a:off x="228600" y="6356350"/>
            <a:ext cx="2133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13/1/2014</a:t>
            </a:r>
            <a:endParaRPr/>
          </a:p>
        </p:txBody>
      </p:sp>
      <p:sp>
        <p:nvSpPr>
          <p:cNvPr id="170" name="Google Shape;170;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Azril Azahari</a:t>
            </a:r>
            <a:endParaRPr/>
          </a:p>
        </p:txBody>
      </p:sp>
      <p:sp>
        <p:nvSpPr>
          <p:cNvPr id="171" name="Google Shape;171;p8"/>
          <p:cNvSpPr txBox="1">
            <a:spLocks noGrp="1"/>
          </p:cNvSpPr>
          <p:nvPr>
            <p:ph type="sldNum" idx="12"/>
          </p:nvPr>
        </p:nvSpPr>
        <p:spPr>
          <a:xfrm>
            <a:off x="6773732"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pic>
        <p:nvPicPr>
          <p:cNvPr id="172" name="Google Shape;172;p8"/>
          <p:cNvPicPr preferRelativeResize="0"/>
          <p:nvPr/>
        </p:nvPicPr>
        <p:blipFill rotWithShape="1">
          <a:blip r:embed="rId3">
            <a:alphaModFix/>
          </a:blip>
          <a:srcRect/>
          <a:stretch/>
        </p:blipFill>
        <p:spPr>
          <a:xfrm rot="-5400000">
            <a:off x="1142999" y="-1142999"/>
            <a:ext cx="6858001" cy="9144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9"/>
          <p:cNvSpPr txBox="1">
            <a:spLocks noGrp="1"/>
          </p:cNvSpPr>
          <p:nvPr>
            <p:ph type="title"/>
          </p:nvPr>
        </p:nvSpPr>
        <p:spPr>
          <a:xfrm>
            <a:off x="304800" y="76200"/>
            <a:ext cx="66294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en-US" sz="4400" b="1">
                <a:latin typeface="Calibri"/>
                <a:ea typeface="Calibri"/>
                <a:cs typeface="Calibri"/>
                <a:sym typeface="Calibri"/>
              </a:rPr>
              <a:t>Tourism as Science</a:t>
            </a:r>
            <a:r>
              <a:rPr lang="en-US">
                <a:latin typeface="Calibri"/>
                <a:ea typeface="Calibri"/>
                <a:cs typeface="Calibri"/>
                <a:sym typeface="Calibri"/>
              </a:rPr>
              <a:t> </a:t>
            </a:r>
            <a:r>
              <a:rPr lang="en-US" sz="2000">
                <a:solidFill>
                  <a:srgbClr val="FFFF00"/>
                </a:solidFill>
                <a:latin typeface="Calibri"/>
                <a:ea typeface="Calibri"/>
                <a:cs typeface="Calibri"/>
                <a:sym typeface="Calibri"/>
              </a:rPr>
              <a:t>13 Februari 2008</a:t>
            </a:r>
            <a:endParaRPr/>
          </a:p>
        </p:txBody>
      </p:sp>
      <p:sp>
        <p:nvSpPr>
          <p:cNvPr id="179" name="Google Shape;179;p9"/>
          <p:cNvSpPr txBox="1"/>
          <p:nvPr/>
        </p:nvSpPr>
        <p:spPr>
          <a:xfrm>
            <a:off x="0" y="1700808"/>
            <a:ext cx="9144000" cy="5157192"/>
          </a:xfrm>
          <a:prstGeom prst="rect">
            <a:avLst/>
          </a:prstGeom>
          <a:noFill/>
          <a:ln>
            <a:noFill/>
          </a:ln>
        </p:spPr>
        <p:txBody>
          <a:bodyPr spcFirstLastPara="1" wrap="square" lIns="91425" tIns="45700" rIns="91425" bIns="45700" anchor="t" anchorCtr="0">
            <a:normAutofit/>
          </a:bodyPr>
          <a:lstStyle/>
          <a:p>
            <a:pPr marL="457200" marR="0" lvl="0" indent="-457200" algn="ctr" rtl="0">
              <a:spcBef>
                <a:spcPts val="0"/>
              </a:spcBef>
              <a:spcAft>
                <a:spcPts val="0"/>
              </a:spcAft>
              <a:buClr>
                <a:srgbClr val="4203E7"/>
              </a:buClr>
              <a:buSzPts val="2240"/>
              <a:buFont typeface="Noto Sans Symbols"/>
              <a:buNone/>
            </a:pPr>
            <a:r>
              <a:rPr lang="en-US" sz="2800" b="0" i="0" u="none" strike="noStrike" cap="none">
                <a:solidFill>
                  <a:srgbClr val="021828"/>
                </a:solidFill>
                <a:latin typeface="Calibri"/>
                <a:ea typeface="Calibri"/>
                <a:cs typeface="Calibri"/>
                <a:sym typeface="Calibri"/>
              </a:rPr>
              <a:t>Major Competency Standard (Interdisciplinary)</a:t>
            </a:r>
            <a:endParaRPr/>
          </a:p>
        </p:txBody>
      </p:sp>
      <p:sp>
        <p:nvSpPr>
          <p:cNvPr id="180" name="Google Shape;180;p9"/>
          <p:cNvSpPr/>
          <p:nvPr/>
        </p:nvSpPr>
        <p:spPr>
          <a:xfrm>
            <a:off x="2619828" y="2373856"/>
            <a:ext cx="4175760" cy="4312920"/>
          </a:xfrm>
          <a:prstGeom prst="ellipse">
            <a:avLst/>
          </a:prstGeom>
          <a:noFill/>
          <a:ln w="57150" cap="flat" cmpd="sng">
            <a:solidFill>
              <a:srgbClr val="00B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81" name="Google Shape;181;p9"/>
          <p:cNvSpPr/>
          <p:nvPr/>
        </p:nvSpPr>
        <p:spPr>
          <a:xfrm>
            <a:off x="4397375" y="2704563"/>
            <a:ext cx="2079625" cy="2209800"/>
          </a:xfrm>
          <a:prstGeom prst="ellipse">
            <a:avLst/>
          </a:prstGeom>
          <a:noFill/>
          <a:ln w="57150" cap="flat" cmpd="sng">
            <a:solidFill>
              <a:srgbClr val="FF33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182" name="Google Shape;182;p9"/>
          <p:cNvSpPr/>
          <p:nvPr/>
        </p:nvSpPr>
        <p:spPr>
          <a:xfrm>
            <a:off x="2949575" y="2718516"/>
            <a:ext cx="2079625" cy="2209800"/>
          </a:xfrm>
          <a:prstGeom prst="ellipse">
            <a:avLst/>
          </a:prstGeom>
          <a:noFill/>
          <a:ln w="57150" cap="flat" cmpd="sng">
            <a:solidFill>
              <a:srgbClr val="0070C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183" name="Google Shape;183;p9"/>
          <p:cNvSpPr/>
          <p:nvPr/>
        </p:nvSpPr>
        <p:spPr>
          <a:xfrm>
            <a:off x="4397375" y="4114800"/>
            <a:ext cx="2079625" cy="2209800"/>
          </a:xfrm>
          <a:prstGeom prst="ellipse">
            <a:avLst/>
          </a:prstGeom>
          <a:noFill/>
          <a:ln w="57150" cap="flat" cmpd="sng">
            <a:solidFill>
              <a:srgbClr val="FFFF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184" name="Google Shape;184;p9"/>
          <p:cNvSpPr/>
          <p:nvPr/>
        </p:nvSpPr>
        <p:spPr>
          <a:xfrm>
            <a:off x="2949575" y="4114800"/>
            <a:ext cx="2079625" cy="2209800"/>
          </a:xfrm>
          <a:prstGeom prst="ellipse">
            <a:avLst/>
          </a:prstGeom>
          <a:noFill/>
          <a:ln w="57150" cap="flat" cmpd="sng">
            <a:solidFill>
              <a:srgbClr val="CC009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FF"/>
              </a:solidFill>
              <a:latin typeface="Calibri"/>
              <a:ea typeface="Calibri"/>
              <a:cs typeface="Calibri"/>
              <a:sym typeface="Calibri"/>
            </a:endParaRPr>
          </a:p>
        </p:txBody>
      </p:sp>
      <p:sp>
        <p:nvSpPr>
          <p:cNvPr id="185" name="Google Shape;185;p9"/>
          <p:cNvSpPr txBox="1"/>
          <p:nvPr/>
        </p:nvSpPr>
        <p:spPr>
          <a:xfrm>
            <a:off x="2971800" y="3505200"/>
            <a:ext cx="1485900" cy="381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a:solidFill>
                  <a:srgbClr val="021828"/>
                </a:solidFill>
                <a:latin typeface="Arial"/>
                <a:ea typeface="Arial"/>
                <a:cs typeface="Arial"/>
                <a:sym typeface="Arial"/>
              </a:rPr>
              <a:t>Hospitality</a:t>
            </a:r>
            <a:endParaRPr/>
          </a:p>
          <a:p>
            <a:pPr marL="0" marR="0" lvl="0" indent="0" algn="l" rtl="0">
              <a:spcBef>
                <a:spcPts val="0"/>
              </a:spcBef>
              <a:spcAft>
                <a:spcPts val="0"/>
              </a:spcAft>
              <a:buNone/>
            </a:pPr>
            <a:endParaRPr sz="1800">
              <a:solidFill>
                <a:srgbClr val="021828"/>
              </a:solidFill>
              <a:latin typeface="Arial"/>
              <a:ea typeface="Arial"/>
              <a:cs typeface="Arial"/>
              <a:sym typeface="Arial"/>
            </a:endParaRPr>
          </a:p>
        </p:txBody>
      </p:sp>
      <p:sp>
        <p:nvSpPr>
          <p:cNvPr id="186" name="Google Shape;186;p9"/>
          <p:cNvSpPr txBox="1"/>
          <p:nvPr/>
        </p:nvSpPr>
        <p:spPr>
          <a:xfrm>
            <a:off x="4644008" y="3140968"/>
            <a:ext cx="2016224" cy="60121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a:solidFill>
                  <a:srgbClr val="021828"/>
                </a:solidFill>
                <a:latin typeface="Arial"/>
                <a:ea typeface="Arial"/>
                <a:cs typeface="Arial"/>
                <a:sym typeface="Arial"/>
              </a:rPr>
              <a:t>Travel &amp; Transportation Services</a:t>
            </a:r>
            <a:endParaRPr sz="2000">
              <a:solidFill>
                <a:srgbClr val="021828"/>
              </a:solidFill>
              <a:latin typeface="Arial"/>
              <a:ea typeface="Arial"/>
              <a:cs typeface="Arial"/>
              <a:sym typeface="Arial"/>
            </a:endParaRPr>
          </a:p>
          <a:p>
            <a:pPr marL="0" marR="0" lvl="0" indent="0" algn="l" rtl="0">
              <a:spcBef>
                <a:spcPts val="0"/>
              </a:spcBef>
              <a:spcAft>
                <a:spcPts val="0"/>
              </a:spcAft>
              <a:buNone/>
            </a:pPr>
            <a:endParaRPr sz="1800">
              <a:solidFill>
                <a:srgbClr val="021828"/>
              </a:solidFill>
              <a:latin typeface="Arial"/>
              <a:ea typeface="Arial"/>
              <a:cs typeface="Arial"/>
              <a:sym typeface="Arial"/>
            </a:endParaRPr>
          </a:p>
        </p:txBody>
      </p:sp>
      <p:sp>
        <p:nvSpPr>
          <p:cNvPr id="187" name="Google Shape;187;p9"/>
          <p:cNvSpPr txBox="1"/>
          <p:nvPr/>
        </p:nvSpPr>
        <p:spPr>
          <a:xfrm>
            <a:off x="5334000" y="5181600"/>
            <a:ext cx="1050925" cy="381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a:solidFill>
                  <a:srgbClr val="021828"/>
                </a:solidFill>
                <a:latin typeface="Arial"/>
                <a:ea typeface="Arial"/>
                <a:cs typeface="Arial"/>
                <a:sym typeface="Arial"/>
              </a:rPr>
              <a:t>Events</a:t>
            </a:r>
            <a:endParaRPr sz="2000">
              <a:solidFill>
                <a:srgbClr val="021828"/>
              </a:solidFill>
              <a:latin typeface="Arial"/>
              <a:ea typeface="Arial"/>
              <a:cs typeface="Arial"/>
              <a:sym typeface="Arial"/>
            </a:endParaRPr>
          </a:p>
          <a:p>
            <a:pPr marL="0" marR="0" lvl="0" indent="0" algn="l" rtl="0">
              <a:spcBef>
                <a:spcPts val="0"/>
              </a:spcBef>
              <a:spcAft>
                <a:spcPts val="0"/>
              </a:spcAft>
              <a:buNone/>
            </a:pPr>
            <a:endParaRPr sz="1800">
              <a:solidFill>
                <a:srgbClr val="021828"/>
              </a:solidFill>
              <a:latin typeface="Arial"/>
              <a:ea typeface="Arial"/>
              <a:cs typeface="Arial"/>
              <a:sym typeface="Arial"/>
            </a:endParaRPr>
          </a:p>
        </p:txBody>
      </p:sp>
      <p:sp>
        <p:nvSpPr>
          <p:cNvPr id="188" name="Google Shape;188;p9"/>
          <p:cNvSpPr txBox="1"/>
          <p:nvPr/>
        </p:nvSpPr>
        <p:spPr>
          <a:xfrm>
            <a:off x="2627784" y="4941168"/>
            <a:ext cx="2136775" cy="381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a:solidFill>
                  <a:srgbClr val="021828"/>
                </a:solidFill>
                <a:latin typeface="Arial"/>
                <a:ea typeface="Arial"/>
                <a:cs typeface="Arial"/>
                <a:sym typeface="Arial"/>
              </a:rPr>
              <a:t>Attraction &amp; Destination</a:t>
            </a:r>
            <a:endParaRPr sz="2000">
              <a:solidFill>
                <a:srgbClr val="021828"/>
              </a:solidFill>
              <a:latin typeface="Arial"/>
              <a:ea typeface="Arial"/>
              <a:cs typeface="Arial"/>
              <a:sym typeface="Arial"/>
            </a:endParaRPr>
          </a:p>
          <a:p>
            <a:pPr marL="0" marR="0" lvl="0" indent="0" algn="l" rtl="0">
              <a:spcBef>
                <a:spcPts val="0"/>
              </a:spcBef>
              <a:spcAft>
                <a:spcPts val="0"/>
              </a:spcAft>
              <a:buNone/>
            </a:pPr>
            <a:endParaRPr sz="1800">
              <a:solidFill>
                <a:srgbClr val="021828"/>
              </a:solidFill>
              <a:latin typeface="Arial"/>
              <a:ea typeface="Arial"/>
              <a:cs typeface="Arial"/>
              <a:sym typeface="Arial"/>
            </a:endParaRPr>
          </a:p>
        </p:txBody>
      </p:sp>
      <p:sp>
        <p:nvSpPr>
          <p:cNvPr id="189" name="Google Shape;189;p9"/>
          <p:cNvSpPr txBox="1"/>
          <p:nvPr/>
        </p:nvSpPr>
        <p:spPr>
          <a:xfrm>
            <a:off x="381000" y="4038600"/>
            <a:ext cx="213360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rgbClr val="021828"/>
                </a:solidFill>
                <a:latin typeface="Dancing Script"/>
                <a:ea typeface="Dancing Script"/>
                <a:cs typeface="Dancing Script"/>
                <a:sym typeface="Dancing Script"/>
              </a:rPr>
              <a:t>Tourism</a:t>
            </a:r>
            <a:endParaRPr/>
          </a:p>
        </p:txBody>
      </p:sp>
      <p:sp>
        <p:nvSpPr>
          <p:cNvPr id="190" name="Google Shape;190;p9"/>
          <p:cNvSpPr txBox="1">
            <a:spLocks noGrp="1"/>
          </p:cNvSpPr>
          <p:nvPr>
            <p:ph type="sldNum" idx="12"/>
          </p:nvPr>
        </p:nvSpPr>
        <p:spPr>
          <a:xfrm>
            <a:off x="6773732"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sp>
        <p:nvSpPr>
          <p:cNvPr id="191" name="Google Shape;191;p9"/>
          <p:cNvSpPr txBox="1">
            <a:spLocks noGrp="1"/>
          </p:cNvSpPr>
          <p:nvPr>
            <p:ph type="ftr" idx="11"/>
          </p:nvPr>
        </p:nvSpPr>
        <p:spPr>
          <a:xfrm>
            <a:off x="5943600" y="6400800"/>
            <a:ext cx="2667000" cy="457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Azril Azahari</a:t>
            </a:r>
            <a:endParaRPr/>
          </a:p>
        </p:txBody>
      </p:sp>
    </p:spTree>
  </p:cSld>
  <p:clrMapOvr>
    <a:masterClrMapping/>
  </p:clrMapOvr>
</p:sld>
</file>

<file path=ppt/theme/theme1.xml><?xml version="1.0" encoding="utf-8"?>
<a:theme xmlns:a="http://schemas.openxmlformats.org/drawingml/2006/main" name="Office Theme">
  <a:themeElements>
    <a:clrScheme name="Slipstream">
      <a:dk1>
        <a:srgbClr val="000000"/>
      </a:dk1>
      <a:lt1>
        <a:srgbClr val="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TotalTime>
  <Words>1270</Words>
  <Application>Microsoft Macintosh PowerPoint</Application>
  <PresentationFormat>On-screen Show (4:3)</PresentationFormat>
  <Paragraphs>224</Paragraphs>
  <Slides>21</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Calibri</vt:lpstr>
      <vt:lpstr>Dancing Script</vt:lpstr>
      <vt:lpstr>Noto Sans Symbols</vt:lpstr>
      <vt:lpstr>Arial Rounded</vt:lpstr>
      <vt:lpstr>Arial</vt:lpstr>
      <vt:lpstr>Cambria</vt:lpstr>
      <vt:lpstr>Arial Narrow</vt:lpstr>
      <vt:lpstr>Office Theme</vt:lpstr>
      <vt:lpstr>PERKEMBANGAN ILMU PARIWISATA DI INDONESIA</vt:lpstr>
      <vt:lpstr>Filsafat Ilmu</vt:lpstr>
      <vt:lpstr>Filsafat Ilmu Pariwisata (1)</vt:lpstr>
      <vt:lpstr>Filsafat Ilmu Pariwisata (3)</vt:lpstr>
      <vt:lpstr>Filsafat Ilmu Pariwisata (4)</vt:lpstr>
      <vt:lpstr>FILSAFAT PARIWISATA</vt:lpstr>
      <vt:lpstr>Kilas Balik Pengembangan Ilmu Pariwisata di Indonesia</vt:lpstr>
      <vt:lpstr>ILMU PARIWISATA</vt:lpstr>
      <vt:lpstr>Tourism as Science 13 Februari 2008</vt:lpstr>
      <vt:lpstr>STRUKTUR ILMU PARIWISATA</vt:lpstr>
      <vt:lpstr>I. H0SPITALITI (HOSPITALITY</vt:lpstr>
      <vt:lpstr>II. PERJALANAN (TRAVEL)</vt:lpstr>
      <vt:lpstr>III. EVENT</vt:lpstr>
      <vt:lpstr>IV. DESTINASI(DESTINATION)</vt:lpstr>
      <vt:lpstr>PowerPoint Presentation</vt:lpstr>
      <vt:lpstr>Perbedaan Kompetensi Dasar</vt:lpstr>
      <vt:lpstr>KKNI (KERANGKA KUALIFIKASI NASIONAL INDONESIA)</vt:lpstr>
      <vt:lpstr>KKNI</vt:lpstr>
      <vt:lpstr>PowerPoint Presentation</vt:lpstr>
      <vt:lpstr>Penciri</vt:lpstr>
      <vt:lpstr>Tugas 1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PERKEMBANGAN ILMU PARIWISATA DI INDONESIA</dc:title>
  <dc:creator>Azril Azahari</dc:creator>
  <cp:lastModifiedBy>vithaoctavanny</cp:lastModifiedBy>
  <cp:revision>3</cp:revision>
  <dcterms:created xsi:type="dcterms:W3CDTF">2020-10-06T02:16:44Z</dcterms:created>
  <dcterms:modified xsi:type="dcterms:W3CDTF">2024-09-20T07:37:44Z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TC018813599991</vt:lpwstr>
  </property>
</Properties>
</file>