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6"/>
    <p:restoredTop sz="94694"/>
  </p:normalViewPr>
  <p:slideViewPr>
    <p:cSldViewPr>
      <p:cViewPr varScale="1">
        <p:scale>
          <a:sx n="112" d="100"/>
          <a:sy n="112" d="100"/>
        </p:scale>
        <p:origin x="208" y="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14EA1-A3D4-459D-A16F-0BDD7731DB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DE5514-802D-49E0-80FE-A79AC1A73322}">
      <dgm:prSet/>
      <dgm:spPr/>
      <dgm:t>
        <a:bodyPr/>
        <a:lstStyle/>
        <a:p>
          <a:r>
            <a:rPr lang="en-US"/>
            <a:t>Dampak pariwisata, baik positif maupun negatif, tergantung atas kemampuan mengelola pariwisata</a:t>
          </a:r>
        </a:p>
      </dgm:t>
    </dgm:pt>
    <dgm:pt modelId="{2A179632-910A-4750-857B-7AAEB27D8433}" type="parTrans" cxnId="{348A4B20-806D-4A51-881E-2E8C720CC9C6}">
      <dgm:prSet/>
      <dgm:spPr/>
      <dgm:t>
        <a:bodyPr/>
        <a:lstStyle/>
        <a:p>
          <a:endParaRPr lang="en-US"/>
        </a:p>
      </dgm:t>
    </dgm:pt>
    <dgm:pt modelId="{158A7181-282F-4D26-ACDB-934D3C6EDE61}" type="sibTrans" cxnId="{348A4B20-806D-4A51-881E-2E8C720CC9C6}">
      <dgm:prSet/>
      <dgm:spPr/>
      <dgm:t>
        <a:bodyPr/>
        <a:lstStyle/>
        <a:p>
          <a:endParaRPr lang="en-US"/>
        </a:p>
      </dgm:t>
    </dgm:pt>
    <dgm:pt modelId="{F00F6471-F1D8-46D1-B306-7666DBCD9218}">
      <dgm:prSet/>
      <dgm:spPr/>
      <dgm:t>
        <a:bodyPr/>
        <a:lstStyle/>
        <a:p>
          <a:r>
            <a:rPr lang="en-US"/>
            <a:t>Apabila pariwisata dibiarkan berkembang tanpa pengelolaan yang tepat, maka kemungkinan terjadinya dampak negatif menjadi lebih besar</a:t>
          </a:r>
        </a:p>
      </dgm:t>
    </dgm:pt>
    <dgm:pt modelId="{23570BFF-01E4-4192-8452-4A99D82C273E}" type="parTrans" cxnId="{1939401C-C578-420D-B2AA-45EC5439D8FA}">
      <dgm:prSet/>
      <dgm:spPr/>
      <dgm:t>
        <a:bodyPr/>
        <a:lstStyle/>
        <a:p>
          <a:endParaRPr lang="en-US"/>
        </a:p>
      </dgm:t>
    </dgm:pt>
    <dgm:pt modelId="{F33521FC-E31E-48C0-8E9D-A87A6EFF0EC5}" type="sibTrans" cxnId="{1939401C-C578-420D-B2AA-45EC5439D8FA}">
      <dgm:prSet/>
      <dgm:spPr/>
      <dgm:t>
        <a:bodyPr/>
        <a:lstStyle/>
        <a:p>
          <a:endParaRPr lang="en-US"/>
        </a:p>
      </dgm:t>
    </dgm:pt>
    <dgm:pt modelId="{6D7FF8B0-D8E6-4074-A70A-47D633E84C3A}">
      <dgm:prSet/>
      <dgm:spPr/>
      <dgm:t>
        <a:bodyPr/>
        <a:lstStyle/>
        <a:p>
          <a:r>
            <a:rPr lang="en-US"/>
            <a:t>Pariwisata sebagai suatu ilmu, dapat berkontribusi mendidik pengelola yang handal dan berkontribusi dengan penelitian untuk mendasari berbagai kebijakan pariwisata</a:t>
          </a:r>
        </a:p>
      </dgm:t>
    </dgm:pt>
    <dgm:pt modelId="{FBE2323A-EDBF-4BFD-BE8B-F4234EA2C91F}" type="parTrans" cxnId="{B3A282D2-4780-4DE1-9C6C-247053491DC8}">
      <dgm:prSet/>
      <dgm:spPr/>
      <dgm:t>
        <a:bodyPr/>
        <a:lstStyle/>
        <a:p>
          <a:endParaRPr lang="en-US"/>
        </a:p>
      </dgm:t>
    </dgm:pt>
    <dgm:pt modelId="{21ADC31B-7A1C-4048-946B-252FA9B519D8}" type="sibTrans" cxnId="{B3A282D2-4780-4DE1-9C6C-247053491DC8}">
      <dgm:prSet/>
      <dgm:spPr/>
      <dgm:t>
        <a:bodyPr/>
        <a:lstStyle/>
        <a:p>
          <a:endParaRPr lang="en-US"/>
        </a:p>
      </dgm:t>
    </dgm:pt>
    <dgm:pt modelId="{257C79F3-D560-1E43-8B85-A1E45EDA0D78}" type="pres">
      <dgm:prSet presAssocID="{7B214EA1-A3D4-459D-A16F-0BDD7731DBF5}" presName="linear" presStyleCnt="0">
        <dgm:presLayoutVars>
          <dgm:animLvl val="lvl"/>
          <dgm:resizeHandles val="exact"/>
        </dgm:presLayoutVars>
      </dgm:prSet>
      <dgm:spPr/>
    </dgm:pt>
    <dgm:pt modelId="{EC040EFF-4187-3041-8089-FF7F3185DEBD}" type="pres">
      <dgm:prSet presAssocID="{38DE5514-802D-49E0-80FE-A79AC1A733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883600-7E78-CA46-999B-7B34076F0DDE}" type="pres">
      <dgm:prSet presAssocID="{158A7181-282F-4D26-ACDB-934D3C6EDE61}" presName="spacer" presStyleCnt="0"/>
      <dgm:spPr/>
    </dgm:pt>
    <dgm:pt modelId="{DDE59BE0-0FEB-204E-9BB6-03725EE80BF3}" type="pres">
      <dgm:prSet presAssocID="{F00F6471-F1D8-46D1-B306-7666DBCD92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5C0AEF-F6A3-3340-AC56-52CCC541D8BC}" type="pres">
      <dgm:prSet presAssocID="{F33521FC-E31E-48C0-8E9D-A87A6EFF0EC5}" presName="spacer" presStyleCnt="0"/>
      <dgm:spPr/>
    </dgm:pt>
    <dgm:pt modelId="{F3AD9492-7B8D-E34D-84FF-02B1437F7093}" type="pres">
      <dgm:prSet presAssocID="{6D7FF8B0-D8E6-4074-A70A-47D633E84C3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BADE18-1929-D942-9F56-B18E1D7105AD}" type="presOf" srcId="{7B214EA1-A3D4-459D-A16F-0BDD7731DBF5}" destId="{257C79F3-D560-1E43-8B85-A1E45EDA0D78}" srcOrd="0" destOrd="0" presId="urn:microsoft.com/office/officeart/2005/8/layout/vList2"/>
    <dgm:cxn modelId="{1939401C-C578-420D-B2AA-45EC5439D8FA}" srcId="{7B214EA1-A3D4-459D-A16F-0BDD7731DBF5}" destId="{F00F6471-F1D8-46D1-B306-7666DBCD9218}" srcOrd="1" destOrd="0" parTransId="{23570BFF-01E4-4192-8452-4A99D82C273E}" sibTransId="{F33521FC-E31E-48C0-8E9D-A87A6EFF0EC5}"/>
    <dgm:cxn modelId="{348A4B20-806D-4A51-881E-2E8C720CC9C6}" srcId="{7B214EA1-A3D4-459D-A16F-0BDD7731DBF5}" destId="{38DE5514-802D-49E0-80FE-A79AC1A73322}" srcOrd="0" destOrd="0" parTransId="{2A179632-910A-4750-857B-7AAEB27D8433}" sibTransId="{158A7181-282F-4D26-ACDB-934D3C6EDE61}"/>
    <dgm:cxn modelId="{36CDE9A4-A237-2949-B380-9F720C708845}" type="presOf" srcId="{38DE5514-802D-49E0-80FE-A79AC1A73322}" destId="{EC040EFF-4187-3041-8089-FF7F3185DEBD}" srcOrd="0" destOrd="0" presId="urn:microsoft.com/office/officeart/2005/8/layout/vList2"/>
    <dgm:cxn modelId="{4B1F01B6-CF2D-CD48-9A81-BD8D4FA1E264}" type="presOf" srcId="{F00F6471-F1D8-46D1-B306-7666DBCD9218}" destId="{DDE59BE0-0FEB-204E-9BB6-03725EE80BF3}" srcOrd="0" destOrd="0" presId="urn:microsoft.com/office/officeart/2005/8/layout/vList2"/>
    <dgm:cxn modelId="{04E67ACD-666B-444B-8753-32BADCF87DB3}" type="presOf" srcId="{6D7FF8B0-D8E6-4074-A70A-47D633E84C3A}" destId="{F3AD9492-7B8D-E34D-84FF-02B1437F7093}" srcOrd="0" destOrd="0" presId="urn:microsoft.com/office/officeart/2005/8/layout/vList2"/>
    <dgm:cxn modelId="{B3A282D2-4780-4DE1-9C6C-247053491DC8}" srcId="{7B214EA1-A3D4-459D-A16F-0BDD7731DBF5}" destId="{6D7FF8B0-D8E6-4074-A70A-47D633E84C3A}" srcOrd="2" destOrd="0" parTransId="{FBE2323A-EDBF-4BFD-BE8B-F4234EA2C91F}" sibTransId="{21ADC31B-7A1C-4048-946B-252FA9B519D8}"/>
    <dgm:cxn modelId="{0C4FD954-57ED-0B48-A694-E5B9F423D31B}" type="presParOf" srcId="{257C79F3-D560-1E43-8B85-A1E45EDA0D78}" destId="{EC040EFF-4187-3041-8089-FF7F3185DEBD}" srcOrd="0" destOrd="0" presId="urn:microsoft.com/office/officeart/2005/8/layout/vList2"/>
    <dgm:cxn modelId="{8849B150-0F7F-554B-9D21-B2DF867F3C37}" type="presParOf" srcId="{257C79F3-D560-1E43-8B85-A1E45EDA0D78}" destId="{44883600-7E78-CA46-999B-7B34076F0DDE}" srcOrd="1" destOrd="0" presId="urn:microsoft.com/office/officeart/2005/8/layout/vList2"/>
    <dgm:cxn modelId="{DB82FA5C-2BBB-D844-B0C2-44E52DB2A025}" type="presParOf" srcId="{257C79F3-D560-1E43-8B85-A1E45EDA0D78}" destId="{DDE59BE0-0FEB-204E-9BB6-03725EE80BF3}" srcOrd="2" destOrd="0" presId="urn:microsoft.com/office/officeart/2005/8/layout/vList2"/>
    <dgm:cxn modelId="{F852C52D-52D2-8F4F-87DC-4AB8B5CC76EA}" type="presParOf" srcId="{257C79F3-D560-1E43-8B85-A1E45EDA0D78}" destId="{1B5C0AEF-F6A3-3340-AC56-52CCC541D8BC}" srcOrd="3" destOrd="0" presId="urn:microsoft.com/office/officeart/2005/8/layout/vList2"/>
    <dgm:cxn modelId="{AEFC41C8-032B-5243-B8B7-973F4CD1E4E4}" type="presParOf" srcId="{257C79F3-D560-1E43-8B85-A1E45EDA0D78}" destId="{F3AD9492-7B8D-E34D-84FF-02B1437F70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40EFF-4187-3041-8089-FF7F3185DEBD}">
      <dsp:nvSpPr>
        <dsp:cNvPr id="0" name=""/>
        <dsp:cNvSpPr/>
      </dsp:nvSpPr>
      <dsp:spPr>
        <a:xfrm>
          <a:off x="0" y="118389"/>
          <a:ext cx="5906181" cy="16204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Dampak pariwisata, baik positif maupun negatif, tergantung atas kemampuan mengelola pariwisata</a:t>
          </a:r>
        </a:p>
      </dsp:txBody>
      <dsp:txXfrm>
        <a:off x="79106" y="197495"/>
        <a:ext cx="5747969" cy="1462274"/>
      </dsp:txXfrm>
    </dsp:sp>
    <dsp:sp modelId="{DDE59BE0-0FEB-204E-9BB6-03725EE80BF3}">
      <dsp:nvSpPr>
        <dsp:cNvPr id="0" name=""/>
        <dsp:cNvSpPr/>
      </dsp:nvSpPr>
      <dsp:spPr>
        <a:xfrm>
          <a:off x="0" y="1805115"/>
          <a:ext cx="5906181" cy="1620486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Apabila pariwisata dibiarkan berkembang tanpa pengelolaan yang tepat, maka kemungkinan terjadinya dampak negatif menjadi lebih besar</a:t>
          </a:r>
        </a:p>
      </dsp:txBody>
      <dsp:txXfrm>
        <a:off x="79106" y="1884221"/>
        <a:ext cx="5747969" cy="1462274"/>
      </dsp:txXfrm>
    </dsp:sp>
    <dsp:sp modelId="{F3AD9492-7B8D-E34D-84FF-02B1437F7093}">
      <dsp:nvSpPr>
        <dsp:cNvPr id="0" name=""/>
        <dsp:cNvSpPr/>
      </dsp:nvSpPr>
      <dsp:spPr>
        <a:xfrm>
          <a:off x="0" y="3491842"/>
          <a:ext cx="5906181" cy="162048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Pariwisata sebagai suatu ilmu, dapat berkontribusi mendidik pengelola yang handal dan berkontribusi dengan penelitian untuk mendasari berbagai kebijakan pariwisata</a:t>
          </a:r>
        </a:p>
      </dsp:txBody>
      <dsp:txXfrm>
        <a:off x="79106" y="3570948"/>
        <a:ext cx="5747969" cy="1462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99B2-E9B8-0846-8156-DC5A376C194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190A1-BDC8-EE4C-B12A-80F2A6179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5077" y="836117"/>
            <a:ext cx="8223884" cy="1478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45720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94"/>
              <a:ext cx="12192000" cy="68458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1663" y="2286000"/>
              <a:ext cx="9741535" cy="2804160"/>
            </a:xfrm>
            <a:custGeom>
              <a:avLst/>
              <a:gdLst/>
              <a:ahLst/>
              <a:cxnLst/>
              <a:rect l="l" t="t" r="r" b="b"/>
              <a:pathLst>
                <a:path w="9741535" h="2804160">
                  <a:moveTo>
                    <a:pt x="9741408" y="0"/>
                  </a:moveTo>
                  <a:lnTo>
                    <a:pt x="0" y="0"/>
                  </a:lnTo>
                  <a:lnTo>
                    <a:pt x="0" y="2804160"/>
                  </a:lnTo>
                  <a:lnTo>
                    <a:pt x="9741408" y="2804160"/>
                  </a:lnTo>
                  <a:lnTo>
                    <a:pt x="9741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28800" y="2859214"/>
            <a:ext cx="8401685" cy="2379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7300"/>
              </a:lnSpc>
              <a:spcBef>
                <a:spcPts val="90"/>
              </a:spcBef>
            </a:pPr>
            <a:r>
              <a:rPr sz="4800" b="1" dirty="0">
                <a:solidFill>
                  <a:srgbClr val="FFFFFF"/>
                </a:solidFill>
                <a:latin typeface="Times New Roman"/>
                <a:cs typeface="Times New Roman"/>
              </a:rPr>
              <a:t>KONTRAK</a:t>
            </a:r>
            <a:r>
              <a:rPr sz="48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PEMBELAJARAN </a:t>
            </a:r>
            <a:r>
              <a:rPr sz="4800" b="1" spc="-185" dirty="0">
                <a:solidFill>
                  <a:srgbClr val="FFFFFF"/>
                </a:solidFill>
                <a:latin typeface="Times New Roman"/>
                <a:cs typeface="Times New Roman"/>
              </a:rPr>
              <a:t>MATA</a:t>
            </a:r>
            <a:r>
              <a:rPr sz="4800" b="1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FFFFFF"/>
                </a:solidFill>
                <a:latin typeface="Times New Roman"/>
                <a:cs typeface="Times New Roman"/>
              </a:rPr>
              <a:t>KULIAH</a:t>
            </a:r>
            <a:r>
              <a:rPr sz="4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PERILAKU </a:t>
            </a:r>
            <a:r>
              <a:rPr sz="48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WIS</a:t>
            </a:r>
            <a:r>
              <a:rPr sz="48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800" b="1" spc="-27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800" b="1" spc="-4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800" b="1" spc="-43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48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96200" y="5656878"/>
            <a:ext cx="441198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Hindun</a:t>
            </a:r>
            <a:r>
              <a:rPr sz="24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Nurhidayati,</a:t>
            </a:r>
            <a:r>
              <a:rPr sz="2400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S.Sos,</a:t>
            </a:r>
            <a:r>
              <a:rPr sz="24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chemeClr val="tx1"/>
                </a:solidFill>
                <a:latin typeface="Calibri"/>
                <a:cs typeface="Calibri"/>
              </a:rPr>
              <a:t>M.I.Kom</a:t>
            </a:r>
            <a:endParaRPr lang="en-US" sz="24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400" spc="-10" dirty="0" err="1">
                <a:solidFill>
                  <a:schemeClr val="tx1"/>
                </a:solidFill>
                <a:latin typeface="Calibri"/>
                <a:cs typeface="Calibri"/>
              </a:rPr>
              <a:t>Vitha</a:t>
            </a:r>
            <a:r>
              <a:rPr lang="en-ID" sz="24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ID" sz="2400" spc="-10" dirty="0" err="1">
                <a:solidFill>
                  <a:schemeClr val="tx1"/>
                </a:solidFill>
                <a:latin typeface="Calibri"/>
                <a:cs typeface="Calibri"/>
              </a:rPr>
              <a:t>Octavanny</a:t>
            </a:r>
            <a:r>
              <a:rPr lang="en-ID" sz="2400" spc="-1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ID" sz="2400" spc="-10" dirty="0" err="1">
                <a:solidFill>
                  <a:schemeClr val="tx1"/>
                </a:solidFill>
                <a:latin typeface="Calibri"/>
                <a:cs typeface="Calibri"/>
              </a:rPr>
              <a:t>MM.Par</a:t>
            </a:r>
            <a:endParaRPr lang="en-US" sz="24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4100">
                <a:latin typeface="Arial"/>
                <a:ea typeface="Arial"/>
                <a:cs typeface="Arial"/>
                <a:sym typeface="Arial"/>
              </a:rPr>
              <a:t>Pariwisata sebagai kajian akademis</a:t>
            </a:r>
            <a:endParaRPr lang="en-US" sz="4100"/>
          </a:p>
        </p:txBody>
      </p:sp>
      <p:pic>
        <p:nvPicPr>
          <p:cNvPr id="3" name="Picture 2" descr="A person smiling in front of a flag&#10;&#10;Description automatically generated">
            <a:extLst>
              <a:ext uri="{FF2B5EF4-FFF2-40B4-BE49-F238E27FC236}">
                <a16:creationId xmlns:a16="http://schemas.microsoft.com/office/drawing/2014/main" id="{2191BB45-6352-4176-DA83-F0C6768B6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483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192" name="Google Shape;192;p18"/>
          <p:cNvSpPr txBox="1"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mengelola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pariwisata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butuh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ilmu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kemampuan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manajerial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”</a:t>
            </a:r>
            <a:endParaRPr lang="en-US" dirty="0"/>
          </a:p>
          <a:p>
            <a:pPr marL="457200" lvl="1" indent="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(Mari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Elka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Pangestu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Menteri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Pariwisata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dan Ekonomi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Kreatif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pada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Lokakarya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Eksistensi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Ilmu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Pariwisata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dan Program S1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Pariwisata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13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Februari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2014)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Pariwisata sebagai kajian akademis, mengapa penting?</a:t>
            </a:r>
            <a:endParaRPr/>
          </a:p>
        </p:txBody>
      </p:sp>
      <p:pic>
        <p:nvPicPr>
          <p:cNvPr id="198" name="Google Shape;198;p1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2601837" y="2103438"/>
            <a:ext cx="6988325" cy="393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 txBox="1"/>
          <p:nvPr/>
        </p:nvSpPr>
        <p:spPr>
          <a:xfrm>
            <a:off x="3071813" y="5373687"/>
            <a:ext cx="70707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Dampak lingkungan dari pariwisata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0" descr="A group of people sitting on a stage&#10;&#10;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667497" y="1413549"/>
            <a:ext cx="6880072" cy="3870040"/>
          </a:xfrm>
          <a:prstGeom prst="rect">
            <a:avLst/>
          </a:prstGeom>
          <a:noFill/>
        </p:spPr>
      </p:pic>
      <p:sp>
        <p:nvSpPr>
          <p:cNvPr id="206" name="Google Shape;206;p20"/>
          <p:cNvSpPr txBox="1"/>
          <p:nvPr/>
        </p:nvSpPr>
        <p:spPr>
          <a:xfrm>
            <a:off x="643337" y="2184036"/>
            <a:ext cx="2888439" cy="386963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ts val="3200"/>
            </a:pPr>
            <a:r>
              <a:rPr lang="en-US" sz="3600" b="1" dirty="0" err="1">
                <a:solidFill>
                  <a:schemeClr val="tx1"/>
                </a:solidFill>
                <a:sym typeface="Arial"/>
              </a:rPr>
              <a:t>Dampak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Sosial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Budaya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3765200" cy="5709931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3600"/>
            </a:pP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Pariwisata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sebagai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kajian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akademis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mengapa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penting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en-US" dirty="0"/>
          </a:p>
        </p:txBody>
      </p:sp>
      <p:graphicFrame>
        <p:nvGraphicFramePr>
          <p:cNvPr id="214" name="Google Shape;212;p21">
            <a:extLst>
              <a:ext uri="{FF2B5EF4-FFF2-40B4-BE49-F238E27FC236}">
                <a16:creationId xmlns:a16="http://schemas.microsoft.com/office/drawing/2014/main" id="{39F6682B-D39E-79D7-9B29-C111E8350D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D9DB051D-13FE-E0E5-96DC-4F73068C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845FB-AE8D-8178-47DA-0296467D8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endParaRPr lang="en-US" sz="3600" dirty="0"/>
          </a:p>
          <a:p>
            <a:pPr algn="ctr">
              <a:spcAft>
                <a:spcPts val="600"/>
              </a:spcAft>
            </a:pPr>
            <a:endParaRPr lang="en-US" sz="3600" dirty="0"/>
          </a:p>
          <a:p>
            <a:pPr algn="ctr">
              <a:spcAft>
                <a:spcPts val="600"/>
              </a:spcAft>
            </a:pPr>
            <a:r>
              <a:rPr lang="en-US" sz="3600" dirty="0" err="1"/>
              <a:t>Terima</a:t>
            </a:r>
            <a:r>
              <a:rPr lang="en-US" sz="3600" dirty="0"/>
              <a:t> </a:t>
            </a:r>
            <a:r>
              <a:rPr lang="en-US" sz="3600" dirty="0" err="1"/>
              <a:t>kasih</a:t>
            </a:r>
            <a:endParaRPr lang="en-US" sz="3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4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868423"/>
              <a:ext cx="12192000" cy="4989830"/>
            </a:xfrm>
            <a:custGeom>
              <a:avLst/>
              <a:gdLst/>
              <a:ahLst/>
              <a:cxnLst/>
              <a:rect l="l" t="t" r="r" b="b"/>
              <a:pathLst>
                <a:path w="12192000" h="4989830">
                  <a:moveTo>
                    <a:pt x="12192000" y="4989574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4989574"/>
                  </a:lnTo>
                  <a:lnTo>
                    <a:pt x="12192000" y="498957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2587" y="1993849"/>
            <a:ext cx="10887710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Tata</a:t>
            </a:r>
            <a:r>
              <a:rPr sz="3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Tertib</a:t>
            </a:r>
            <a:r>
              <a:rPr sz="36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Perkuliahan</a:t>
            </a:r>
            <a:r>
              <a:rPr sz="36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640080" indent="-6273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40080" algn="l"/>
              </a:tabLs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3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memakai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kaos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oblong.</a:t>
            </a:r>
            <a:endParaRPr sz="3600">
              <a:latin typeface="Calibri"/>
              <a:cs typeface="Calibri"/>
            </a:endParaRPr>
          </a:p>
          <a:p>
            <a:pPr marL="640080" indent="-627380">
              <a:lnSpc>
                <a:spcPct val="100000"/>
              </a:lnSpc>
              <a:buFont typeface="Wingdings"/>
              <a:buChar char=""/>
              <a:tabLst>
                <a:tab pos="640080" algn="l"/>
              </a:tabLs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Berperilaku</a:t>
            </a:r>
            <a:r>
              <a:rPr sz="3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sopan.</a:t>
            </a:r>
            <a:endParaRPr sz="3600">
              <a:latin typeface="Calibri"/>
              <a:cs typeface="Calibri"/>
            </a:endParaRPr>
          </a:p>
          <a:p>
            <a:pPr marL="640080" indent="-6273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40080" algn="l"/>
              </a:tabLs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Kehadiran</a:t>
            </a:r>
            <a:r>
              <a:rPr sz="3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(toleransi</a:t>
            </a:r>
            <a:r>
              <a:rPr sz="36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keterlambatan…)</a:t>
            </a:r>
            <a:endParaRPr sz="3600">
              <a:latin typeface="Calibri"/>
              <a:cs typeface="Calibri"/>
            </a:endParaRPr>
          </a:p>
          <a:p>
            <a:pPr marL="640080" indent="-627380">
              <a:lnSpc>
                <a:spcPct val="100000"/>
              </a:lnSpc>
              <a:buFont typeface="Wingdings"/>
              <a:buChar char=""/>
              <a:tabLst>
                <a:tab pos="640080" algn="l"/>
              </a:tabLs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Memberi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keterangan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saat</a:t>
            </a:r>
            <a:r>
              <a:rPr sz="3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dapat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mengikuti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kuliah.</a:t>
            </a:r>
            <a:endParaRPr sz="3600">
              <a:latin typeface="Calibri"/>
              <a:cs typeface="Calibri"/>
            </a:endParaRPr>
          </a:p>
          <a:p>
            <a:pPr marL="640080" indent="-627380">
              <a:lnSpc>
                <a:spcPct val="100000"/>
              </a:lnSpc>
              <a:buFont typeface="Wingdings"/>
              <a:buChar char=""/>
              <a:tabLst>
                <a:tab pos="640080" algn="l"/>
              </a:tabLs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Mematikan</a:t>
            </a:r>
            <a:r>
              <a:rPr sz="3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Hp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saat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perkuliahan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berlangsung.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2"/>
            <a:ext cx="12192000" cy="680923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807464"/>
            <a:ext cx="12192000" cy="5026660"/>
          </a:xfrm>
          <a:custGeom>
            <a:avLst/>
            <a:gdLst/>
            <a:ahLst/>
            <a:cxnLst/>
            <a:rect l="l" t="t" r="r" b="b"/>
            <a:pathLst>
              <a:path w="12192000" h="5026659">
                <a:moveTo>
                  <a:pt x="12192000" y="0"/>
                </a:moveTo>
                <a:lnTo>
                  <a:pt x="0" y="0"/>
                </a:lnTo>
                <a:lnTo>
                  <a:pt x="0" y="5026152"/>
                </a:lnTo>
                <a:lnTo>
                  <a:pt x="12192000" y="50261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1873072"/>
            <a:ext cx="15633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Penilaian</a:t>
            </a:r>
            <a:r>
              <a:rPr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963" y="2263901"/>
            <a:ext cx="11736705" cy="4345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9275" indent="-536575">
              <a:lnSpc>
                <a:spcPts val="2965"/>
              </a:lnSpc>
              <a:spcBef>
                <a:spcPts val="90"/>
              </a:spcBef>
              <a:buAutoNum type="alphaLcPeriod"/>
              <a:tabLst>
                <a:tab pos="54927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Keaktifan</a:t>
            </a:r>
            <a:r>
              <a:rPr sz="2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mahasiswa</a:t>
            </a:r>
            <a:endParaRPr sz="2600">
              <a:latin typeface="Calibri"/>
              <a:cs typeface="Calibri"/>
            </a:endParaRPr>
          </a:p>
          <a:p>
            <a:pPr marL="549275" indent="-536575">
              <a:lnSpc>
                <a:spcPts val="2810"/>
              </a:lnSpc>
              <a:buAutoNum type="alphaLcPeriod"/>
              <a:tabLst>
                <a:tab pos="54927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Ketepatan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kehadiran</a:t>
            </a:r>
            <a:endParaRPr sz="2600">
              <a:latin typeface="Calibri"/>
              <a:cs typeface="Calibri"/>
            </a:endParaRPr>
          </a:p>
          <a:p>
            <a:pPr marL="549275" indent="-536575">
              <a:lnSpc>
                <a:spcPts val="2810"/>
              </a:lnSpc>
              <a:buAutoNum type="alphaLcPeriod"/>
              <a:tabLst>
                <a:tab pos="54927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Kerapian</a:t>
            </a:r>
            <a:endParaRPr sz="2600">
              <a:latin typeface="Calibri"/>
              <a:cs typeface="Calibri"/>
            </a:endParaRPr>
          </a:p>
          <a:p>
            <a:pPr marL="549275" indent="-536575">
              <a:lnSpc>
                <a:spcPts val="2810"/>
              </a:lnSpc>
              <a:buAutoNum type="alphaLcPeriod"/>
              <a:tabLst>
                <a:tab pos="54927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Perilaku</a:t>
            </a:r>
            <a:endParaRPr sz="2600">
              <a:latin typeface="Calibri"/>
              <a:cs typeface="Calibri"/>
            </a:endParaRPr>
          </a:p>
          <a:p>
            <a:pPr marL="549275" indent="-536575">
              <a:lnSpc>
                <a:spcPts val="2810"/>
              </a:lnSpc>
              <a:buAutoNum type="alphaLcPeriod"/>
              <a:tabLst>
                <a:tab pos="54927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Ujian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(UAS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UTS)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ujian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susulan</a:t>
            </a:r>
            <a:endParaRPr sz="2600">
              <a:latin typeface="Calibri"/>
              <a:cs typeface="Calibri"/>
            </a:endParaRPr>
          </a:p>
          <a:p>
            <a:pPr marL="549275" marR="5080" indent="-537210">
              <a:lnSpc>
                <a:spcPct val="90000"/>
              </a:lnSpc>
              <a:spcBef>
                <a:spcPts val="155"/>
              </a:spcBef>
              <a:buAutoNum type="alphaLcPeriod"/>
              <a:tabLst>
                <a:tab pos="549275" algn="l"/>
              </a:tabLst>
            </a:pP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Kecurangan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bentuk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apapun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ditolerir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kelas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ini.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Pelanggaran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Kecurangan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akan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berakibat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2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Lulus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2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diberi</a:t>
            </a:r>
            <a:r>
              <a:rPr sz="2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nilai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nilai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sama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sekali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berarti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bisa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mengikuti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remedial.</a:t>
            </a:r>
            <a:endParaRPr sz="2600">
              <a:latin typeface="Calibri"/>
              <a:cs typeface="Calibri"/>
            </a:endParaRPr>
          </a:p>
          <a:p>
            <a:pPr marL="549275" indent="-536575">
              <a:lnSpc>
                <a:spcPts val="2655"/>
              </a:lnSpc>
              <a:buAutoNum type="alphaLcPeriod"/>
              <a:tabLst>
                <a:tab pos="54927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Komposisi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nilai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804545" lvl="1" indent="-334645">
              <a:lnSpc>
                <a:spcPts val="2810"/>
              </a:lnSpc>
              <a:buFont typeface="Wingdings"/>
              <a:buChar char=""/>
              <a:tabLst>
                <a:tab pos="80454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UTS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2600">
              <a:latin typeface="Calibri"/>
              <a:cs typeface="Calibri"/>
            </a:endParaRPr>
          </a:p>
          <a:p>
            <a:pPr marL="804545" lvl="1" indent="-334645">
              <a:lnSpc>
                <a:spcPts val="2810"/>
              </a:lnSpc>
              <a:buFont typeface="Wingdings"/>
              <a:buChar char=""/>
              <a:tabLst>
                <a:tab pos="80454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UAS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40%</a:t>
            </a:r>
            <a:endParaRPr sz="2600">
              <a:latin typeface="Calibri"/>
              <a:cs typeface="Calibri"/>
            </a:endParaRPr>
          </a:p>
          <a:p>
            <a:pPr marL="804545" lvl="1" indent="-334645">
              <a:lnSpc>
                <a:spcPts val="2965"/>
              </a:lnSpc>
              <a:buFont typeface="Wingdings"/>
              <a:buChar char=""/>
              <a:tabLst>
                <a:tab pos="804545" algn="l"/>
              </a:tabLst>
            </a:pP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Tugas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382"/>
            <a:ext cx="12192000" cy="6809740"/>
            <a:chOff x="0" y="24382"/>
            <a:chExt cx="12192000" cy="6809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382"/>
              <a:ext cx="12192000" cy="68092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886712"/>
              <a:ext cx="12192000" cy="4947285"/>
            </a:xfrm>
            <a:custGeom>
              <a:avLst/>
              <a:gdLst/>
              <a:ahLst/>
              <a:cxnLst/>
              <a:rect l="l" t="t" r="r" b="b"/>
              <a:pathLst>
                <a:path w="12192000" h="4947284">
                  <a:moveTo>
                    <a:pt x="12192000" y="0"/>
                  </a:moveTo>
                  <a:lnTo>
                    <a:pt x="0" y="0"/>
                  </a:lnTo>
                  <a:lnTo>
                    <a:pt x="0" y="4946904"/>
                  </a:lnTo>
                  <a:lnTo>
                    <a:pt x="12192000" y="49469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6795" y="2089861"/>
            <a:ext cx="7316470" cy="344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Penilaian</a:t>
            </a:r>
            <a:r>
              <a:rPr sz="28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Tugas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549275" indent="-536575">
              <a:lnSpc>
                <a:spcPct val="100000"/>
              </a:lnSpc>
              <a:buAutoNum type="alphaLcPeriod"/>
              <a:tabLst>
                <a:tab pos="54927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Mandiri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Kelompok.</a:t>
            </a:r>
            <a:endParaRPr sz="2800">
              <a:latin typeface="Calibri"/>
              <a:cs typeface="Calibri"/>
            </a:endParaRPr>
          </a:p>
          <a:p>
            <a:pPr marL="549275" indent="-536575">
              <a:lnSpc>
                <a:spcPct val="100000"/>
              </a:lnSpc>
              <a:buAutoNum type="alphaLcPeriod"/>
              <a:tabLst>
                <a:tab pos="54927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Presentasi</a:t>
            </a:r>
            <a:r>
              <a:rPr sz="28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996950" lvl="1" indent="-44767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996950" algn="l"/>
              </a:tabLst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Kekompakan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kesiapan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presentasi</a:t>
            </a:r>
            <a:endParaRPr sz="2800">
              <a:latin typeface="Calibri"/>
              <a:cs typeface="Calibri"/>
            </a:endParaRPr>
          </a:p>
          <a:p>
            <a:pPr marL="996950" lvl="1" indent="-447675">
              <a:lnSpc>
                <a:spcPct val="100000"/>
              </a:lnSpc>
              <a:buFont typeface="Wingdings"/>
              <a:buChar char=""/>
              <a:tabLst>
                <a:tab pos="99695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Isi/materi</a:t>
            </a:r>
            <a:endParaRPr sz="2800">
              <a:latin typeface="Calibri"/>
              <a:cs typeface="Calibri"/>
            </a:endParaRPr>
          </a:p>
          <a:p>
            <a:pPr marL="996950" lvl="1" indent="-447675">
              <a:lnSpc>
                <a:spcPct val="100000"/>
              </a:lnSpc>
              <a:buFont typeface="Wingdings"/>
              <a:buChar char=""/>
              <a:tabLst>
                <a:tab pos="99695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Penampilan</a:t>
            </a:r>
            <a:endParaRPr sz="2800">
              <a:latin typeface="Calibri"/>
              <a:cs typeface="Calibri"/>
            </a:endParaRPr>
          </a:p>
          <a:p>
            <a:pPr marL="996950" lvl="1" indent="-44767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99695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Keaktifan</a:t>
            </a:r>
            <a:endParaRPr sz="2800">
              <a:latin typeface="Calibri"/>
              <a:cs typeface="Calibri"/>
            </a:endParaRPr>
          </a:p>
          <a:p>
            <a:pPr marL="335915" indent="-323215">
              <a:lnSpc>
                <a:spcPct val="100000"/>
              </a:lnSpc>
              <a:buAutoNum type="alphaLcPeriod"/>
              <a:tabLst>
                <a:tab pos="33591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pengumpulan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tugas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susulan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99"/>
            <a:ext cx="12192000" cy="6846570"/>
            <a:chOff x="0" y="11999"/>
            <a:chExt cx="12192000" cy="6846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999"/>
              <a:ext cx="12192000" cy="6839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868424"/>
              <a:ext cx="12192000" cy="4989830"/>
            </a:xfrm>
            <a:custGeom>
              <a:avLst/>
              <a:gdLst/>
              <a:ahLst/>
              <a:cxnLst/>
              <a:rect l="l" t="t" r="r" b="b"/>
              <a:pathLst>
                <a:path w="12192000" h="4989830">
                  <a:moveTo>
                    <a:pt x="12192000" y="4989574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4989574"/>
                  </a:lnTo>
                  <a:lnTo>
                    <a:pt x="12192000" y="498957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6328" y="2277313"/>
            <a:ext cx="7254875" cy="3989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Materi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Bahasan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buFont typeface="Wingdings"/>
              <a:buChar char=""/>
              <a:tabLst>
                <a:tab pos="36893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Pengantar</a:t>
            </a:r>
            <a:r>
              <a:rPr sz="2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Perilaku</a:t>
            </a:r>
            <a:r>
              <a:rPr sz="26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Wisatawan</a:t>
            </a:r>
            <a:endParaRPr sz="26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buFont typeface="Wingdings"/>
              <a:buChar char=""/>
              <a:tabLst>
                <a:tab pos="3683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Ruang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Lingkup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Pariwisata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Wisatawan.</a:t>
            </a:r>
            <a:endParaRPr sz="260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buFont typeface="Wingdings"/>
              <a:buChar char=""/>
              <a:tabLst>
                <a:tab pos="36893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Tipologi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Wisatawan</a:t>
            </a:r>
            <a:endParaRPr sz="26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683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Faktor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Pendorong</a:t>
            </a:r>
            <a:r>
              <a:rPr sz="26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Wisatawan</a:t>
            </a:r>
            <a:endParaRPr sz="260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buFont typeface="Wingdings"/>
              <a:buChar char=""/>
              <a:tabLst>
                <a:tab pos="36893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Motivasi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Wisatawan</a:t>
            </a:r>
            <a:endParaRPr sz="26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buFont typeface="Wingdings"/>
              <a:buChar char=""/>
              <a:tabLst>
                <a:tab pos="36830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Pembelajaran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Pengelolaan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Informasi</a:t>
            </a:r>
            <a:endParaRPr sz="26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6830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Budaya</a:t>
            </a:r>
            <a:endParaRPr sz="260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buFont typeface="Wingdings"/>
              <a:buChar char=""/>
              <a:tabLst>
                <a:tab pos="36893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Persepsi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Wisatawan</a:t>
            </a:r>
            <a:endParaRPr sz="26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buFont typeface="Wingdings"/>
              <a:buChar char=""/>
              <a:tabLst>
                <a:tab pos="36830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Interaksi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Perubahan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Sikap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Prilaku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Wisatawan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59864"/>
              <a:ext cx="12192000" cy="4898390"/>
            </a:xfrm>
            <a:custGeom>
              <a:avLst/>
              <a:gdLst/>
              <a:ahLst/>
              <a:cxnLst/>
              <a:rect l="l" t="t" r="r" b="b"/>
              <a:pathLst>
                <a:path w="12192000" h="4898390">
                  <a:moveTo>
                    <a:pt x="12192000" y="4898133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4898133"/>
                  </a:lnTo>
                  <a:lnTo>
                    <a:pt x="12192000" y="4898133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4817" y="2458593"/>
            <a:ext cx="95523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Capaian</a:t>
            </a:r>
            <a:r>
              <a:rPr sz="32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Pembelajaran</a:t>
            </a:r>
            <a:r>
              <a:rPr sz="32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Mata</a:t>
            </a:r>
            <a:r>
              <a:rPr sz="32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Kuliah</a:t>
            </a:r>
            <a:r>
              <a:rPr sz="32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Perilaku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Wisatawan</a:t>
            </a:r>
            <a:r>
              <a:rPr sz="32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257" y="3031312"/>
            <a:ext cx="11671935" cy="39058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80670" marR="5080" indent="-268605">
              <a:lnSpc>
                <a:spcPts val="3030"/>
              </a:lnSpc>
              <a:spcBef>
                <a:spcPts val="484"/>
              </a:spcBef>
              <a:buFont typeface="Palatino Linotype"/>
              <a:buChar char="-"/>
              <a:tabLst>
                <a:tab pos="28067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Mahasiswa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memahami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perilaku</a:t>
            </a:r>
            <a:r>
              <a:rPr sz="2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karakteristik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wisatawan</a:t>
            </a:r>
            <a:r>
              <a:rPr sz="2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serta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faktor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dapat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mempengaruhi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perilaku</a:t>
            </a:r>
            <a:r>
              <a:rPr sz="28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wisatawan.</a:t>
            </a:r>
            <a:endParaRPr sz="2800">
              <a:latin typeface="Calibri"/>
              <a:cs typeface="Calibri"/>
            </a:endParaRPr>
          </a:p>
          <a:p>
            <a:pPr marL="280670" marR="1416050" indent="-268605">
              <a:lnSpc>
                <a:spcPts val="4010"/>
              </a:lnSpc>
              <a:spcBef>
                <a:spcPts val="215"/>
              </a:spcBef>
              <a:buFont typeface="Palatino Linotype"/>
              <a:buChar char="-"/>
              <a:tabLst>
                <a:tab pos="30797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Mahasiswa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memahami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peran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psikologi,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motivasi,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demografi,</a:t>
            </a:r>
            <a:r>
              <a:rPr sz="2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geografi 	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serta</a:t>
            </a:r>
            <a:r>
              <a:rPr sz="28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kebutuhan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wisatawan.</a:t>
            </a:r>
            <a:endParaRPr sz="2800">
              <a:latin typeface="Calibri"/>
              <a:cs typeface="Calibri"/>
            </a:endParaRPr>
          </a:p>
          <a:p>
            <a:pPr marL="280670" indent="-267970">
              <a:lnSpc>
                <a:spcPct val="100000"/>
              </a:lnSpc>
              <a:spcBef>
                <a:spcPts val="430"/>
              </a:spcBef>
              <a:buFont typeface="Palatino Linotype"/>
              <a:buChar char="-"/>
              <a:tabLst>
                <a:tab pos="28067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Mahasiswa</a:t>
            </a:r>
            <a:r>
              <a:rPr sz="2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memahami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bagaimana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memberikan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pelayanan</a:t>
            </a:r>
            <a:r>
              <a:rPr sz="2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serta</a:t>
            </a:r>
            <a:endParaRPr sz="2800">
              <a:latin typeface="Calibri"/>
              <a:cs typeface="Calibri"/>
            </a:endParaRPr>
          </a:p>
          <a:p>
            <a:pPr marL="271780" marR="1183640">
              <a:lnSpc>
                <a:spcPct val="119700"/>
              </a:lnSpc>
              <a:spcBef>
                <a:spcPts val="1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informasi</a:t>
            </a:r>
            <a:r>
              <a:rPr sz="28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baik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kepada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calon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wisatawan</a:t>
            </a:r>
            <a:r>
              <a:rPr sz="28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sebagai</a:t>
            </a:r>
            <a:r>
              <a:rPr sz="2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upaya memperkenalkan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destinasi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wisata</a:t>
            </a:r>
            <a:r>
              <a:rPr sz="2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Indonesia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serta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meningkatkan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jumlah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wisatawan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Indonesia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6050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29332" y="474345"/>
            <a:ext cx="8855075" cy="576326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924560">
              <a:lnSpc>
                <a:spcPct val="89900"/>
              </a:lnSpc>
              <a:spcBef>
                <a:spcPts val="439"/>
              </a:spcBef>
            </a:pPr>
            <a:r>
              <a:rPr sz="2700" spc="-10" dirty="0">
                <a:latin typeface="Calibri"/>
                <a:cs typeface="Calibri"/>
              </a:rPr>
              <a:t>Pariwisata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sebagai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ilmu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yang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mempelajari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teori-</a:t>
            </a:r>
            <a:r>
              <a:rPr sz="2700" dirty="0">
                <a:latin typeface="Calibri"/>
                <a:cs typeface="Calibri"/>
              </a:rPr>
              <a:t>teori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dan </a:t>
            </a:r>
            <a:r>
              <a:rPr sz="2700" spc="-15" dirty="0">
                <a:latin typeface="Calibri"/>
                <a:cs typeface="Calibri"/>
              </a:rPr>
              <a:t>praktik-</a:t>
            </a:r>
            <a:r>
              <a:rPr sz="2700" dirty="0">
                <a:latin typeface="Calibri"/>
                <a:cs typeface="Calibri"/>
              </a:rPr>
              <a:t>praktik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tentang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perjalanan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wisatawan,</a:t>
            </a:r>
            <a:r>
              <a:rPr sz="2700" spc="-1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aktivitas </a:t>
            </a:r>
            <a:r>
              <a:rPr sz="2700" spc="-20" dirty="0">
                <a:latin typeface="Calibri"/>
                <a:cs typeface="Calibri"/>
              </a:rPr>
              <a:t>masyarakat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yang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memfasilitasi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perjalanan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tersebut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serta </a:t>
            </a:r>
            <a:r>
              <a:rPr sz="2700" dirty="0">
                <a:latin typeface="Calibri"/>
                <a:cs typeface="Calibri"/>
              </a:rPr>
              <a:t>berbagai</a:t>
            </a:r>
            <a:r>
              <a:rPr sz="2700" spc="-1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implikasinya.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700" spc="-10" dirty="0">
                <a:latin typeface="Calibri"/>
                <a:cs typeface="Calibri"/>
              </a:rPr>
              <a:t>Perspektif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interdisiplin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5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436245" marR="5080" indent="-424180">
              <a:lnSpc>
                <a:spcPts val="2900"/>
              </a:lnSpc>
              <a:spcBef>
                <a:spcPts val="1080"/>
              </a:spcBef>
              <a:buFont typeface="Wingdings"/>
              <a:buChar char=""/>
              <a:tabLst>
                <a:tab pos="436245" algn="l"/>
              </a:tabLst>
            </a:pPr>
            <a:r>
              <a:rPr sz="2700" spc="-10" dirty="0">
                <a:latin typeface="Calibri"/>
                <a:cs typeface="Calibri"/>
              </a:rPr>
              <a:t>Pariwisata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merupakan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kajian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dari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beberapa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disiplin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keilmuan </a:t>
            </a:r>
            <a:r>
              <a:rPr sz="2700" dirty="0">
                <a:latin typeface="Calibri"/>
                <a:cs typeface="Calibri"/>
              </a:rPr>
              <a:t>secara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bersama-sama.</a:t>
            </a:r>
            <a:endParaRPr sz="2700">
              <a:latin typeface="Calibri"/>
              <a:cs typeface="Calibri"/>
            </a:endParaRPr>
          </a:p>
          <a:p>
            <a:pPr marL="436245" marR="212725" indent="-424180">
              <a:lnSpc>
                <a:spcPct val="90200"/>
              </a:lnSpc>
              <a:spcBef>
                <a:spcPts val="955"/>
              </a:spcBef>
              <a:buFont typeface="Wingdings"/>
              <a:buChar char=""/>
              <a:tabLst>
                <a:tab pos="436245" algn="l"/>
              </a:tabLst>
            </a:pPr>
            <a:r>
              <a:rPr sz="2700" dirty="0">
                <a:latin typeface="Calibri"/>
                <a:cs typeface="Calibri"/>
              </a:rPr>
              <a:t>Membantu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mengembangkan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pengalaman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nyata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yang </a:t>
            </a:r>
            <a:r>
              <a:rPr sz="2700" spc="-10" dirty="0">
                <a:latin typeface="Calibri"/>
                <a:cs typeface="Calibri"/>
              </a:rPr>
              <a:t>komprehensif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bagi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mahasiswa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dengan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tujuan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merangsang </a:t>
            </a:r>
            <a:r>
              <a:rPr sz="2700" dirty="0">
                <a:latin typeface="Calibri"/>
                <a:cs typeface="Calibri"/>
              </a:rPr>
              <a:t>dan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memotivasi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bagi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para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mahasiswa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untuk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berpikir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secara </a:t>
            </a:r>
            <a:r>
              <a:rPr sz="2700" dirty="0">
                <a:latin typeface="Calibri"/>
                <a:cs typeface="Calibri"/>
              </a:rPr>
              <a:t>kreatif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dan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inovatif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tentang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permasalahan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yang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ada.</a:t>
            </a:r>
            <a:endParaRPr sz="2700">
              <a:latin typeface="Calibri"/>
              <a:cs typeface="Calibri"/>
            </a:endParaRPr>
          </a:p>
          <a:p>
            <a:pPr marL="434975" marR="480059" indent="-422909" algn="just">
              <a:lnSpc>
                <a:spcPct val="90100"/>
              </a:lnSpc>
              <a:spcBef>
                <a:spcPts val="994"/>
              </a:spcBef>
              <a:buFont typeface="Wingdings"/>
              <a:buChar char=""/>
              <a:tabLst>
                <a:tab pos="436245" algn="l"/>
              </a:tabLst>
            </a:pPr>
            <a:r>
              <a:rPr sz="2700" spc="-10" dirty="0">
                <a:latin typeface="Calibri"/>
                <a:cs typeface="Calibri"/>
              </a:rPr>
              <a:t>Perspektif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tourismologi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atau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ilmu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pariwisata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sebagai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ilmu 	</a:t>
            </a:r>
            <a:r>
              <a:rPr sz="2700" dirty="0">
                <a:latin typeface="Calibri"/>
                <a:cs typeface="Calibri"/>
              </a:rPr>
              <a:t>yang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mandiri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dimana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pariwisata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merupakan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sebuah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ilmu 	</a:t>
            </a:r>
            <a:r>
              <a:rPr sz="2700" spc="-10" dirty="0">
                <a:latin typeface="Calibri"/>
                <a:cs typeface="Calibri"/>
              </a:rPr>
              <a:t>tersendiri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yang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mandiri.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6050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19526" y="812559"/>
            <a:ext cx="8002270" cy="29718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dirty="0">
                <a:latin typeface="Calibri"/>
                <a:cs typeface="Calibri"/>
              </a:rPr>
              <a:t>Apa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pentingnya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industri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pariwisata?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010"/>
              </a:spcBef>
            </a:pPr>
            <a:r>
              <a:rPr sz="2800" dirty="0">
                <a:latin typeface="Calibri"/>
                <a:cs typeface="Calibri"/>
              </a:rPr>
              <a:t>Melalui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industri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pariwisata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perekonomian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negara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dapat </a:t>
            </a:r>
            <a:r>
              <a:rPr sz="2800" dirty="0">
                <a:latin typeface="Calibri"/>
                <a:cs typeface="Calibri"/>
              </a:rPr>
              <a:t>meningkat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seperti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devisa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negara,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pendapatan </a:t>
            </a:r>
            <a:r>
              <a:rPr sz="2800" spc="-20" dirty="0">
                <a:latin typeface="Calibri"/>
                <a:cs typeface="Calibri"/>
              </a:rPr>
              <a:t>masyarakat,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lapangan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pekerjaan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bertambah,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adanya kesempatan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usaha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sehingga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dapat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mengurangi pengangguran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bisa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menghapus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kemiskinan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serta kelaparan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daerah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tujuan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wisata.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6050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80"/>
              </a:spcBef>
            </a:pPr>
            <a:r>
              <a:rPr spc="-10" dirty="0"/>
              <a:t>Pariwisata</a:t>
            </a:r>
            <a:r>
              <a:rPr spc="-120" dirty="0"/>
              <a:t> </a:t>
            </a:r>
            <a:r>
              <a:rPr dirty="0"/>
              <a:t>adalah</a:t>
            </a:r>
            <a:r>
              <a:rPr spc="-75" dirty="0"/>
              <a:t> </a:t>
            </a:r>
            <a:r>
              <a:rPr dirty="0"/>
              <a:t>segala</a:t>
            </a:r>
            <a:r>
              <a:rPr spc="-85" dirty="0"/>
              <a:t> </a:t>
            </a:r>
            <a:r>
              <a:rPr dirty="0"/>
              <a:t>hal</a:t>
            </a:r>
            <a:r>
              <a:rPr spc="-60" dirty="0"/>
              <a:t> </a:t>
            </a:r>
            <a:r>
              <a:rPr dirty="0"/>
              <a:t>yang</a:t>
            </a:r>
            <a:r>
              <a:rPr spc="-50" dirty="0"/>
              <a:t> </a:t>
            </a:r>
            <a:r>
              <a:rPr dirty="0"/>
              <a:t>memiliki</a:t>
            </a:r>
            <a:r>
              <a:rPr spc="-80" dirty="0"/>
              <a:t> </a:t>
            </a:r>
            <a:r>
              <a:rPr dirty="0"/>
              <a:t>kaitan</a:t>
            </a:r>
            <a:r>
              <a:rPr spc="-75" dirty="0"/>
              <a:t> </a:t>
            </a:r>
            <a:r>
              <a:rPr spc="-10" dirty="0"/>
              <a:t>dengan </a:t>
            </a:r>
            <a:r>
              <a:rPr dirty="0"/>
              <a:t>perjalanan</a:t>
            </a:r>
            <a:r>
              <a:rPr spc="-85" dirty="0"/>
              <a:t> </a:t>
            </a:r>
            <a:r>
              <a:rPr dirty="0"/>
              <a:t>atau</a:t>
            </a:r>
            <a:r>
              <a:rPr spc="-85" dirty="0"/>
              <a:t> </a:t>
            </a:r>
            <a:r>
              <a:rPr dirty="0"/>
              <a:t>wisata</a:t>
            </a:r>
            <a:r>
              <a:rPr spc="-95" dirty="0"/>
              <a:t> </a:t>
            </a:r>
            <a:r>
              <a:rPr dirty="0"/>
              <a:t>yang</a:t>
            </a:r>
            <a:r>
              <a:rPr spc="-75" dirty="0"/>
              <a:t> </a:t>
            </a:r>
            <a:r>
              <a:rPr dirty="0"/>
              <a:t>termasuk</a:t>
            </a:r>
            <a:r>
              <a:rPr spc="-75" dirty="0"/>
              <a:t> </a:t>
            </a:r>
            <a:r>
              <a:rPr dirty="0"/>
              <a:t>di</a:t>
            </a:r>
            <a:r>
              <a:rPr spc="-55" dirty="0"/>
              <a:t> </a:t>
            </a:r>
            <a:r>
              <a:rPr spc="-10" dirty="0"/>
              <a:t>dalamnya</a:t>
            </a:r>
            <a:r>
              <a:rPr spc="-75" dirty="0"/>
              <a:t> </a:t>
            </a:r>
            <a:r>
              <a:rPr spc="-20" dirty="0"/>
              <a:t>daya </a:t>
            </a:r>
            <a:r>
              <a:rPr dirty="0"/>
              <a:t>tarik</a:t>
            </a:r>
            <a:r>
              <a:rPr spc="-95" dirty="0"/>
              <a:t> </a:t>
            </a:r>
            <a:r>
              <a:rPr dirty="0"/>
              <a:t>wisata,</a:t>
            </a:r>
            <a:r>
              <a:rPr spc="-90" dirty="0"/>
              <a:t> </a:t>
            </a:r>
            <a:r>
              <a:rPr dirty="0"/>
              <a:t>pengusahaan</a:t>
            </a:r>
            <a:r>
              <a:rPr spc="-60" dirty="0"/>
              <a:t> </a:t>
            </a:r>
            <a:r>
              <a:rPr dirty="0"/>
              <a:t>objek</a:t>
            </a:r>
            <a:r>
              <a:rPr spc="-55" dirty="0"/>
              <a:t> </a:t>
            </a:r>
            <a:r>
              <a:rPr dirty="0"/>
              <a:t>wisata,</a:t>
            </a:r>
            <a:r>
              <a:rPr spc="-110" dirty="0"/>
              <a:t> </a:t>
            </a:r>
            <a:r>
              <a:rPr dirty="0"/>
              <a:t>maupun</a:t>
            </a:r>
            <a:r>
              <a:rPr spc="-35" dirty="0"/>
              <a:t> </a:t>
            </a:r>
            <a:r>
              <a:rPr spc="-10" dirty="0"/>
              <a:t>usaha- </a:t>
            </a:r>
            <a:r>
              <a:rPr dirty="0"/>
              <a:t>usaha</a:t>
            </a:r>
            <a:r>
              <a:rPr spc="-65" dirty="0"/>
              <a:t> </a:t>
            </a:r>
            <a:r>
              <a:rPr dirty="0"/>
              <a:t>yang</a:t>
            </a:r>
            <a:r>
              <a:rPr spc="-75" dirty="0"/>
              <a:t> </a:t>
            </a:r>
            <a:r>
              <a:rPr dirty="0"/>
              <a:t>terkait</a:t>
            </a:r>
            <a:r>
              <a:rPr spc="-95" dirty="0"/>
              <a:t> </a:t>
            </a:r>
            <a:r>
              <a:rPr dirty="0"/>
              <a:t>pada</a:t>
            </a:r>
            <a:r>
              <a:rPr spc="-50" dirty="0"/>
              <a:t> </a:t>
            </a:r>
            <a:r>
              <a:rPr dirty="0"/>
              <a:t>bidang</a:t>
            </a:r>
            <a:r>
              <a:rPr spc="-55" dirty="0"/>
              <a:t> </a:t>
            </a:r>
            <a:r>
              <a:rPr spc="-10" dirty="0"/>
              <a:t>tersebut.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75077" y="2330957"/>
            <a:ext cx="7653655" cy="7950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55"/>
              </a:spcBef>
            </a:pPr>
            <a:r>
              <a:rPr sz="2800" spc="-10" dirty="0">
                <a:latin typeface="Calibri"/>
                <a:cs typeface="Calibri"/>
              </a:rPr>
              <a:t>Kepariwisataan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adalah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segala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sesuatu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yang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berkaitan </a:t>
            </a:r>
            <a:r>
              <a:rPr sz="2800" dirty="0">
                <a:latin typeface="Calibri"/>
                <a:cs typeface="Calibri"/>
              </a:rPr>
              <a:t>dengan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penyelenggaraan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kegiatan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pariwisata.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527</Words>
  <Application>Microsoft Macintosh PowerPoint</Application>
  <PresentationFormat>Widescreen</PresentationFormat>
  <Paragraphs>65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Palatino Linotype</vt:lpstr>
      <vt:lpstr>Times New Roman</vt:lpstr>
      <vt:lpstr>Wingdings</vt:lpstr>
      <vt:lpstr>Office Theme</vt:lpstr>
      <vt:lpstr>PowerPoint Presentation</vt:lpstr>
      <vt:lpstr>PowerPoint Presentation</vt:lpstr>
      <vt:lpstr>Penilaian :</vt:lpstr>
      <vt:lpstr>PowerPoint Presentation</vt:lpstr>
      <vt:lpstr>PowerPoint Presentation</vt:lpstr>
      <vt:lpstr>Capaian Pembelajaran Mata Kuliah Perilaku Wisatawan :</vt:lpstr>
      <vt:lpstr>PowerPoint Presentation</vt:lpstr>
      <vt:lpstr>PowerPoint Presentation</vt:lpstr>
      <vt:lpstr>Pariwisata adalah segala hal yang memiliki kaitan dengan perjalanan atau wisata yang termasuk di dalamnya daya tarik wisata, pengusahaan objek wisata, maupun usaha- usaha yang terkait pada bidang tersebut.</vt:lpstr>
      <vt:lpstr>Pariwisata sebagai kajian akademis</vt:lpstr>
      <vt:lpstr>Pariwisata sebagai kajian akademis, mengapa penting?</vt:lpstr>
      <vt:lpstr>PowerPoint Presentation</vt:lpstr>
      <vt:lpstr>    Pariwisata sebagai kajian akademis, mengapa penting?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vithaoctavanny</cp:lastModifiedBy>
  <cp:revision>3</cp:revision>
  <dcterms:created xsi:type="dcterms:W3CDTF">2024-09-09T06:36:06Z</dcterms:created>
  <dcterms:modified xsi:type="dcterms:W3CDTF">2024-09-17T00:31:04Z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2024-09-09T00:00:00Z</vt:filetime>
  </property>
  <property fmtid="{D5CDD505-2E9C-101B-9397-08002B2CF9AE}" pid="5" name="Producer">
    <vt:lpwstr>www.ilovepdf.com</vt:lpwstr>
  </property>
</Properties>
</file>