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2"/>
    <p:restoredTop sz="94694"/>
  </p:normalViewPr>
  <p:slideViewPr>
    <p:cSldViewPr>
      <p:cViewPr varScale="1">
        <p:scale>
          <a:sx n="121" d="100"/>
          <a:sy n="121" d="100"/>
        </p:scale>
        <p:origin x="1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418" y="801065"/>
            <a:ext cx="8189163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516" y="1381125"/>
            <a:ext cx="7998967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14598"/>
            <a:ext cx="9144000" cy="4343400"/>
            <a:chOff x="0" y="2514598"/>
            <a:chExt cx="9144000" cy="434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2514599"/>
              <a:ext cx="5943600" cy="4343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14598"/>
              <a:ext cx="5029200" cy="43433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4315" y="1039556"/>
            <a:ext cx="6656766" cy="6532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4800" y="1813899"/>
            <a:ext cx="33242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Hindun</a:t>
            </a:r>
            <a:r>
              <a:rPr sz="1800" spc="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Nurhidayati,</a:t>
            </a:r>
            <a:r>
              <a:rPr sz="1800" spc="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S.Sos, </a:t>
            </a:r>
            <a:r>
              <a:rPr sz="1800" spc="-5" dirty="0" err="1">
                <a:solidFill>
                  <a:schemeClr val="tx2"/>
                </a:solidFill>
                <a:latin typeface="Calibri"/>
                <a:cs typeface="Calibri"/>
              </a:rPr>
              <a:t>M.I.Kom</a:t>
            </a:r>
            <a:endParaRPr lang="en-US" sz="1800" spc="-5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pc="-5" dirty="0" err="1">
                <a:solidFill>
                  <a:schemeClr val="tx2"/>
                </a:solidFill>
                <a:latin typeface="Calibri"/>
                <a:cs typeface="Calibri"/>
              </a:rPr>
              <a:t>Vitha</a:t>
            </a:r>
            <a:r>
              <a:rPr lang="en-ID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ID" spc="-5" dirty="0" err="1">
                <a:solidFill>
                  <a:schemeClr val="tx2"/>
                </a:solidFill>
                <a:latin typeface="Calibri"/>
                <a:cs typeface="Calibri"/>
              </a:rPr>
              <a:t>OCtavanny</a:t>
            </a:r>
            <a:r>
              <a:rPr lang="en-ID" spc="-5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ID" spc="-5" dirty="0" err="1">
                <a:solidFill>
                  <a:schemeClr val="tx2"/>
                </a:solidFill>
                <a:latin typeface="Calibri"/>
                <a:cs typeface="Calibri"/>
              </a:rPr>
              <a:t>MM.Par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7416" y="48767"/>
            <a:ext cx="2365248" cy="6492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798"/>
            <a:ext cx="8915400" cy="5410200"/>
            <a:chOff x="0" y="1447798"/>
            <a:chExt cx="8915400" cy="541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8"/>
              <a:ext cx="4364736" cy="52577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64735" y="1447798"/>
              <a:ext cx="4551045" cy="5410200"/>
            </a:xfrm>
            <a:custGeom>
              <a:avLst/>
              <a:gdLst/>
              <a:ahLst/>
              <a:cxnLst/>
              <a:rect l="l" t="t" r="r" b="b"/>
              <a:pathLst>
                <a:path w="4551045" h="5410200">
                  <a:moveTo>
                    <a:pt x="4550664" y="0"/>
                  </a:moveTo>
                  <a:lnTo>
                    <a:pt x="0" y="0"/>
                  </a:lnTo>
                  <a:lnTo>
                    <a:pt x="0" y="5410198"/>
                  </a:lnTo>
                  <a:lnTo>
                    <a:pt x="4550664" y="5410198"/>
                  </a:lnTo>
                  <a:lnTo>
                    <a:pt x="455066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17160" y="1694763"/>
            <a:ext cx="4030979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Konsep personal wisatawan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 </a:t>
            </a:r>
            <a:r>
              <a:rPr sz="2800" dirty="0">
                <a:latin typeface="Calibri"/>
                <a:cs typeface="Calibri"/>
              </a:rPr>
              <a:t>individu </a:t>
            </a:r>
            <a:r>
              <a:rPr sz="2800" spc="-15" dirty="0">
                <a:latin typeface="Calibri"/>
                <a:cs typeface="Calibri"/>
              </a:rPr>
              <a:t>yang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membeli </a:t>
            </a:r>
            <a:r>
              <a:rPr sz="2800" spc="-10" dirty="0">
                <a:latin typeface="Calibri"/>
                <a:cs typeface="Calibri"/>
              </a:rPr>
              <a:t>barang </a:t>
            </a:r>
            <a:r>
              <a:rPr sz="2800" dirty="0">
                <a:latin typeface="Calibri"/>
                <a:cs typeface="Calibri"/>
              </a:rPr>
              <a:t>dan </a:t>
            </a:r>
            <a:r>
              <a:rPr sz="2800" spc="-5" dirty="0">
                <a:latin typeface="Calibri"/>
                <a:cs typeface="Calibri"/>
              </a:rPr>
              <a:t>jasa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untuk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dirinya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sendiri,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memenuhi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kebutuhan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keluarga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5" dirty="0">
                <a:latin typeface="Calibri"/>
                <a:cs typeface="Calibri"/>
              </a:rPr>
              <a:t> dijadikan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hadiah </a:t>
            </a:r>
            <a:r>
              <a:rPr sz="2800" spc="-15" dirty="0">
                <a:latin typeface="Calibri"/>
                <a:cs typeface="Calibri"/>
              </a:rPr>
              <a:t>untuk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orang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lain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sehingga </a:t>
            </a:r>
            <a:r>
              <a:rPr sz="2800" spc="-10" dirty="0">
                <a:latin typeface="Calibri"/>
                <a:cs typeface="Calibri"/>
              </a:rPr>
              <a:t>personal </a:t>
            </a:r>
            <a:r>
              <a:rPr sz="2800" spc="-5" dirty="0">
                <a:latin typeface="Calibri"/>
                <a:cs typeface="Calibri"/>
              </a:rPr>
              <a:t> wisatawan </a:t>
            </a:r>
            <a:r>
              <a:rPr sz="2800" spc="-10" dirty="0">
                <a:latin typeface="Calibri"/>
                <a:cs typeface="Calibri"/>
              </a:rPr>
              <a:t>merupakan </a:t>
            </a:r>
            <a:r>
              <a:rPr sz="2800" spc="-5" dirty="0">
                <a:latin typeface="Calibri"/>
                <a:cs typeface="Calibri"/>
              </a:rPr>
              <a:t> pengguna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terakhir.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1319" y="0"/>
            <a:ext cx="2365248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075766"/>
            <a:ext cx="7553959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Beberapa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sifat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dari </a:t>
            </a:r>
            <a:r>
              <a:rPr sz="2800" spc="-5" dirty="0">
                <a:latin typeface="Calibri"/>
                <a:cs typeface="Calibri"/>
              </a:rPr>
              <a:t>perilaku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yaitu:</a:t>
            </a:r>
            <a:endParaRPr sz="2800">
              <a:latin typeface="Calibri"/>
              <a:cs typeface="Calibri"/>
            </a:endParaRPr>
          </a:p>
          <a:p>
            <a:pPr marL="365760" indent="-353695">
              <a:lnSpc>
                <a:spcPct val="100000"/>
              </a:lnSpc>
              <a:buAutoNum type="arabicPeriod"/>
              <a:tabLst>
                <a:tab pos="366395" algn="l"/>
              </a:tabLst>
            </a:pPr>
            <a:r>
              <a:rPr sz="2800" i="1" spc="-40" dirty="0">
                <a:latin typeface="Calibri"/>
                <a:cs typeface="Calibri"/>
              </a:rPr>
              <a:t>Tourist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Behavior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Is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Dynamic.</a:t>
            </a:r>
            <a:endParaRPr sz="2800">
              <a:latin typeface="Calibri"/>
              <a:cs typeface="Calibri"/>
            </a:endParaRPr>
          </a:p>
          <a:p>
            <a:pPr marL="356870" marR="472440" indent="254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Proses </a:t>
            </a:r>
            <a:r>
              <a:rPr sz="2800" spc="-30" dirty="0">
                <a:latin typeface="Calibri"/>
                <a:cs typeface="Calibri"/>
              </a:rPr>
              <a:t>berpikir, </a:t>
            </a:r>
            <a:r>
              <a:rPr sz="2800" spc="-10" dirty="0">
                <a:latin typeface="Calibri"/>
                <a:cs typeface="Calibri"/>
              </a:rPr>
              <a:t>merasakan </a:t>
            </a:r>
            <a:r>
              <a:rPr sz="2800" dirty="0">
                <a:latin typeface="Calibri"/>
                <a:cs typeface="Calibri"/>
              </a:rPr>
              <a:t>dan </a:t>
            </a:r>
            <a:r>
              <a:rPr sz="2800" spc="-10" dirty="0">
                <a:latin typeface="Calibri"/>
                <a:cs typeface="Calibri"/>
              </a:rPr>
              <a:t>aksi </a:t>
            </a:r>
            <a:r>
              <a:rPr sz="2800" dirty="0">
                <a:latin typeface="Calibri"/>
                <a:cs typeface="Calibri"/>
              </a:rPr>
              <a:t>dari </a:t>
            </a:r>
            <a:r>
              <a:rPr sz="2800" spc="-5" dirty="0">
                <a:latin typeface="Calibri"/>
                <a:cs typeface="Calibri"/>
              </a:rPr>
              <a:t>setiap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individu </a:t>
            </a:r>
            <a:r>
              <a:rPr sz="2800" spc="-10" dirty="0">
                <a:latin typeface="Calibri"/>
                <a:cs typeface="Calibri"/>
              </a:rPr>
              <a:t>wisatawan, kelompok wisatawan </a:t>
            </a:r>
            <a:r>
              <a:rPr sz="2800" dirty="0">
                <a:latin typeface="Calibri"/>
                <a:cs typeface="Calibri"/>
              </a:rPr>
              <a:t>dan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perhimpunan </a:t>
            </a:r>
            <a:r>
              <a:rPr sz="2800" dirty="0">
                <a:latin typeface="Calibri"/>
                <a:cs typeface="Calibri"/>
              </a:rPr>
              <a:t>besar </a:t>
            </a:r>
            <a:r>
              <a:rPr sz="2800" spc="-10" dirty="0">
                <a:latin typeface="Calibri"/>
                <a:cs typeface="Calibri"/>
              </a:rPr>
              <a:t>wisatawan </a:t>
            </a:r>
            <a:r>
              <a:rPr sz="2800" spc="-5" dirty="0">
                <a:latin typeface="Calibri"/>
                <a:cs typeface="Calibri"/>
              </a:rPr>
              <a:t>selalu berubah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secara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konstan.</a:t>
            </a:r>
            <a:endParaRPr sz="2800">
              <a:latin typeface="Calibri"/>
              <a:cs typeface="Calibri"/>
            </a:endParaRPr>
          </a:p>
          <a:p>
            <a:pPr marL="695325" marR="530225" lvl="1" indent="-33528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695960" algn="l"/>
              </a:tabLst>
            </a:pPr>
            <a:r>
              <a:rPr sz="2800" spc="-15" dirty="0">
                <a:latin typeface="Calibri"/>
                <a:cs typeface="Calibri"/>
              </a:rPr>
              <a:t>Pengembangan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strategi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pemasaran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menjadi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suatu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tantangan.</a:t>
            </a:r>
            <a:endParaRPr sz="2800">
              <a:latin typeface="Calibri"/>
              <a:cs typeface="Calibri"/>
            </a:endParaRPr>
          </a:p>
          <a:p>
            <a:pPr marL="695325" marR="5080" lvl="1" indent="-335280">
              <a:lnSpc>
                <a:spcPct val="100000"/>
              </a:lnSpc>
              <a:buFont typeface="Wingdings"/>
              <a:buChar char=""/>
              <a:tabLst>
                <a:tab pos="695960" algn="l"/>
              </a:tabLst>
            </a:pPr>
            <a:r>
              <a:rPr sz="2800" spc="-10" dirty="0">
                <a:latin typeface="Calibri"/>
                <a:cs typeface="Calibri"/>
              </a:rPr>
              <a:t>Melakukan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inovasi-inovasi</a:t>
            </a:r>
            <a:r>
              <a:rPr sz="2800" spc="-15" dirty="0">
                <a:latin typeface="Calibri"/>
                <a:cs typeface="Calibri"/>
              </a:rPr>
              <a:t> secara</a:t>
            </a:r>
            <a:r>
              <a:rPr sz="2800" spc="-10" dirty="0">
                <a:latin typeface="Calibri"/>
                <a:cs typeface="Calibri"/>
              </a:rPr>
              <a:t> berkala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untuk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menarik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752" y="0"/>
            <a:ext cx="2365246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002614"/>
            <a:ext cx="7961630" cy="531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95"/>
              </a:spcBef>
              <a:buFont typeface="Calibri"/>
              <a:buAutoNum type="arabicPeriod" startAt="2"/>
              <a:tabLst>
                <a:tab pos="339090" algn="l"/>
              </a:tabLst>
            </a:pPr>
            <a:r>
              <a:rPr sz="2600" i="1" spc="-40" dirty="0">
                <a:latin typeface="Calibri"/>
                <a:cs typeface="Calibri"/>
              </a:rPr>
              <a:t>Tourist</a:t>
            </a:r>
            <a:r>
              <a:rPr sz="2600" i="1" spc="-5" dirty="0">
                <a:latin typeface="Calibri"/>
                <a:cs typeface="Calibri"/>
              </a:rPr>
              <a:t> Behavior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Involves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Interactions.</a:t>
            </a:r>
            <a:endParaRPr sz="2600">
              <a:latin typeface="Calibri"/>
              <a:cs typeface="Calibri"/>
            </a:endParaRPr>
          </a:p>
          <a:p>
            <a:pPr marL="356870" marR="138430" indent="2540">
              <a:lnSpc>
                <a:spcPct val="100000"/>
              </a:lnSpc>
            </a:pPr>
            <a:r>
              <a:rPr sz="2600" spc="-15" dirty="0">
                <a:latin typeface="Calibri"/>
                <a:cs typeface="Calibri"/>
              </a:rPr>
              <a:t>Perilaku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wisatawan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terdapat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interaksi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antara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pemikiran,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perasaan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dan</a:t>
            </a:r>
            <a:r>
              <a:rPr sz="2600" spc="-10" dirty="0">
                <a:latin typeface="Calibri"/>
                <a:cs typeface="Calibri"/>
              </a:rPr>
              <a:t> tindakan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manusia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serta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lingkungan.</a:t>
            </a:r>
            <a:endParaRPr sz="2600">
              <a:latin typeface="Calibri"/>
              <a:cs typeface="Calibri"/>
            </a:endParaRPr>
          </a:p>
          <a:p>
            <a:pPr marL="695325" marR="5080" lvl="1" indent="-3352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95960" algn="l"/>
              </a:tabLst>
            </a:pPr>
            <a:r>
              <a:rPr sz="2600" spc="-5" dirty="0">
                <a:latin typeface="Calibri"/>
                <a:cs typeface="Calibri"/>
              </a:rPr>
              <a:t>Semakin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dalam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pelaku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wisata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memahami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bagaimana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interaksi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wisatawan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untuk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mempengaruhi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wisatawan 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maka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semakin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baik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dalam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memuaskan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kebutuhan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keinginan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wisatawan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serta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memberikan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value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atau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nilai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bagi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wisatawan.</a:t>
            </a:r>
            <a:endParaRPr sz="26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85"/>
              </a:spcBef>
              <a:buAutoNum type="arabicPeriod" startAt="3"/>
              <a:tabLst>
                <a:tab pos="339090" algn="l"/>
              </a:tabLst>
            </a:pPr>
            <a:r>
              <a:rPr sz="2600" i="1" spc="-40" dirty="0">
                <a:latin typeface="Calibri"/>
                <a:cs typeface="Calibri"/>
              </a:rPr>
              <a:t>Tourist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Behavior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Involves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Exchange.</a:t>
            </a:r>
            <a:endParaRPr sz="2600">
              <a:latin typeface="Calibri"/>
              <a:cs typeface="Calibri"/>
            </a:endParaRPr>
          </a:p>
          <a:p>
            <a:pPr marL="356870" marR="1024255" indent="2540">
              <a:lnSpc>
                <a:spcPct val="100000"/>
              </a:lnSpc>
            </a:pPr>
            <a:r>
              <a:rPr sz="2600" spc="-15" dirty="0">
                <a:latin typeface="Calibri"/>
                <a:cs typeface="Calibri"/>
              </a:rPr>
              <a:t>Perilaku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wisatawan,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melibatkan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pertukaran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antar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manusia.</a:t>
            </a:r>
            <a:endParaRPr sz="2600">
              <a:latin typeface="Calibri"/>
              <a:cs typeface="Calibri"/>
            </a:endParaRPr>
          </a:p>
          <a:p>
            <a:pPr marL="695325" marR="160020" lvl="1" indent="-3352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95960" algn="l"/>
              </a:tabLst>
            </a:pPr>
            <a:r>
              <a:rPr sz="2600" spc="-10" dirty="0">
                <a:latin typeface="Calibri"/>
                <a:cs typeface="Calibri"/>
              </a:rPr>
              <a:t>Seseorang </a:t>
            </a:r>
            <a:r>
              <a:rPr sz="2600" spc="-15" dirty="0">
                <a:latin typeface="Calibri"/>
                <a:cs typeface="Calibri"/>
              </a:rPr>
              <a:t>memberikan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sesuatu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untuk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orang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lain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menerima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sesuatu sebagai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gantinya.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752" y="0"/>
            <a:ext cx="2365246" cy="6278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853566"/>
            <a:ext cx="7839709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226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Kotler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Keller </a:t>
            </a:r>
            <a:r>
              <a:rPr sz="2400" dirty="0">
                <a:latin typeface="Calibri"/>
                <a:cs typeface="Calibri"/>
              </a:rPr>
              <a:t>(2009:190) </a:t>
            </a:r>
            <a:r>
              <a:rPr sz="2400" spc="-10" dirty="0">
                <a:latin typeface="Calibri"/>
                <a:cs typeface="Calibri"/>
              </a:rPr>
              <a:t>Perilaku </a:t>
            </a:r>
            <a:r>
              <a:rPr sz="2400" spc="-15" dirty="0">
                <a:latin typeface="Calibri"/>
                <a:cs typeface="Calibri"/>
              </a:rPr>
              <a:t>Wisatawan </a:t>
            </a:r>
            <a:r>
              <a:rPr sz="2400" dirty="0">
                <a:latin typeface="Calibri"/>
                <a:cs typeface="Calibri"/>
              </a:rPr>
              <a:t>dipengaruhi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oleh beberapa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faktor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seperti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Faktor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Budaya.</a:t>
            </a:r>
            <a:endParaRPr sz="24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Budaya,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subbudaya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kelas</a:t>
            </a:r>
            <a:r>
              <a:rPr sz="2400" spc="-5" dirty="0">
                <a:latin typeface="Calibri"/>
                <a:cs typeface="Calibri"/>
              </a:rPr>
              <a:t> sosial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merupakan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faktor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paling</a:t>
            </a:r>
            <a:endParaRPr sz="24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banyak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mempengaruhi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perilaku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kunjungan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wisatawan.</a:t>
            </a:r>
            <a:endParaRPr sz="2400">
              <a:latin typeface="Calibri"/>
              <a:cs typeface="Calibri"/>
            </a:endParaRPr>
          </a:p>
          <a:p>
            <a:pPr marL="637540" marR="43180" indent="-277495">
              <a:lnSpc>
                <a:spcPct val="100000"/>
              </a:lnSpc>
              <a:buFont typeface="Wingdings"/>
              <a:buChar char=""/>
              <a:tabLst>
                <a:tab pos="637540" algn="l"/>
              </a:tabLst>
            </a:pPr>
            <a:r>
              <a:rPr sz="2400" spc="-20" dirty="0">
                <a:latin typeface="Calibri"/>
                <a:cs typeface="Calibri"/>
              </a:rPr>
              <a:t>Budaya </a:t>
            </a:r>
            <a:r>
              <a:rPr sz="2400" spc="-5" dirty="0">
                <a:latin typeface="Calibri"/>
                <a:cs typeface="Calibri"/>
              </a:rPr>
              <a:t>merupakan sesuatu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dasar dari </a:t>
            </a:r>
            <a:r>
              <a:rPr sz="2400" spc="-10" dirty="0">
                <a:latin typeface="Calibri"/>
                <a:cs typeface="Calibri"/>
              </a:rPr>
              <a:t>keinginan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kebutuhan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seseorang.</a:t>
            </a:r>
            <a:endParaRPr sz="2400">
              <a:latin typeface="Calibri"/>
              <a:cs typeface="Calibri"/>
            </a:endParaRPr>
          </a:p>
          <a:p>
            <a:pPr marL="637540" marR="128905" indent="-2774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37540" algn="l"/>
              </a:tabLst>
            </a:pPr>
            <a:r>
              <a:rPr sz="2400" dirty="0">
                <a:latin typeface="Calibri"/>
                <a:cs typeface="Calibri"/>
              </a:rPr>
              <a:t>Masing-masing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budaya </a:t>
            </a:r>
            <a:r>
              <a:rPr sz="2400" spc="-5" dirty="0">
                <a:latin typeface="Calibri"/>
                <a:cs typeface="Calibri"/>
              </a:rPr>
              <a:t>terdiri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bagian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kecil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yaitu </a:t>
            </a:r>
            <a:r>
              <a:rPr sz="2400" spc="-5" dirty="0">
                <a:latin typeface="Calibri"/>
                <a:cs typeface="Calibri"/>
              </a:rPr>
              <a:t>sub </a:t>
            </a:r>
            <a:r>
              <a:rPr sz="2400" spc="-15" dirty="0">
                <a:latin typeface="Calibri"/>
                <a:cs typeface="Calibri"/>
              </a:rPr>
              <a:t>budaya yang </a:t>
            </a:r>
            <a:r>
              <a:rPr sz="2400" dirty="0">
                <a:latin typeface="Calibri"/>
                <a:cs typeface="Calibri"/>
              </a:rPr>
              <a:t>mampu </a:t>
            </a:r>
            <a:r>
              <a:rPr sz="2400" spc="-10" dirty="0">
                <a:latin typeface="Calibri"/>
                <a:cs typeface="Calibri"/>
              </a:rPr>
              <a:t>menyediakan </a:t>
            </a:r>
            <a:r>
              <a:rPr sz="2400" spc="-5" dirty="0">
                <a:latin typeface="Calibri"/>
                <a:cs typeface="Calibri"/>
              </a:rPr>
              <a:t>identifikasi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spesifik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5" dirty="0">
                <a:latin typeface="Calibri"/>
                <a:cs typeface="Calibri"/>
              </a:rPr>
              <a:t>sosialisasi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bagi</a:t>
            </a:r>
            <a:r>
              <a:rPr sz="2400" spc="-10" dirty="0">
                <a:latin typeface="Calibri"/>
                <a:cs typeface="Calibri"/>
              </a:rPr>
              <a:t> anggotanya.</a:t>
            </a:r>
            <a:endParaRPr sz="2400">
              <a:latin typeface="Calibri"/>
              <a:cs typeface="Calibri"/>
            </a:endParaRPr>
          </a:p>
          <a:p>
            <a:pPr marL="637540" indent="-277495">
              <a:lnSpc>
                <a:spcPct val="100000"/>
              </a:lnSpc>
              <a:buFont typeface="Wingdings"/>
              <a:buChar char=""/>
              <a:tabLst>
                <a:tab pos="637540" algn="l"/>
              </a:tabLst>
            </a:pPr>
            <a:r>
              <a:rPr sz="2400" dirty="0">
                <a:latin typeface="Calibri"/>
                <a:cs typeface="Calibri"/>
              </a:rPr>
              <a:t>Sub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budaya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terdiri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kebangsaan,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kepercayaan, </a:t>
            </a:r>
            <a:r>
              <a:rPr sz="2400" spc="-15" dirty="0">
                <a:latin typeface="Calibri"/>
                <a:cs typeface="Calibri"/>
              </a:rPr>
              <a:t>ras, </a:t>
            </a:r>
            <a:r>
              <a:rPr sz="2400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L="63754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area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geografi.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5223" y="18288"/>
            <a:ext cx="2365248" cy="6492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081862"/>
            <a:ext cx="8027034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Faktor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Sosial</a:t>
            </a:r>
            <a:endParaRPr sz="2400">
              <a:latin typeface="Calibri"/>
              <a:cs typeface="Calibri"/>
            </a:endParaRPr>
          </a:p>
          <a:p>
            <a:pPr marL="356870" marR="471170" indent="254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alibri"/>
                <a:cs typeface="Calibri"/>
              </a:rPr>
              <a:t>Faktor </a:t>
            </a:r>
            <a:r>
              <a:rPr sz="2400" spc="-5" dirty="0">
                <a:latin typeface="Calibri"/>
                <a:cs typeface="Calibri"/>
              </a:rPr>
              <a:t>sosial </a:t>
            </a:r>
            <a:r>
              <a:rPr sz="2400" spc="-10" dirty="0">
                <a:latin typeface="Calibri"/>
                <a:cs typeface="Calibri"/>
              </a:rPr>
              <a:t>sebagai </a:t>
            </a:r>
            <a:r>
              <a:rPr sz="2400" dirty="0">
                <a:latin typeface="Calibri"/>
                <a:cs typeface="Calibri"/>
              </a:rPr>
              <a:t>tambahan dari </a:t>
            </a:r>
            <a:r>
              <a:rPr sz="2400" spc="-15" dirty="0">
                <a:latin typeface="Calibri"/>
                <a:cs typeface="Calibri"/>
              </a:rPr>
              <a:t>faktor budaya, faktor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sosial terdiri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15" dirty="0">
                <a:latin typeface="Calibri"/>
                <a:cs typeface="Calibri"/>
              </a:rPr>
              <a:t>referensi </a:t>
            </a:r>
            <a:r>
              <a:rPr sz="2400" spc="-20" dirty="0">
                <a:latin typeface="Calibri"/>
                <a:cs typeface="Calibri"/>
              </a:rPr>
              <a:t>keluarga, </a:t>
            </a:r>
            <a:r>
              <a:rPr sz="2400" spc="-10" dirty="0">
                <a:latin typeface="Calibri"/>
                <a:cs typeface="Calibri"/>
              </a:rPr>
              <a:t>kelompok,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aturan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sosial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berdampak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perilaku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kunjungan.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c.</a:t>
            </a:r>
            <a:r>
              <a:rPr sz="2400" spc="-20" dirty="0">
                <a:latin typeface="Calibri"/>
                <a:cs typeface="Calibri"/>
              </a:rPr>
              <a:t> Faktor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Personal.</a:t>
            </a:r>
            <a:endParaRPr sz="2400">
              <a:latin typeface="Calibri"/>
              <a:cs typeface="Calibri"/>
            </a:endParaRPr>
          </a:p>
          <a:p>
            <a:pPr marL="360045" marR="52959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Keputusan berkunjung </a:t>
            </a:r>
            <a:r>
              <a:rPr sz="2400" spc="-15" dirty="0">
                <a:latin typeface="Calibri"/>
                <a:cs typeface="Calibri"/>
              </a:rPr>
              <a:t>juga </a:t>
            </a:r>
            <a:r>
              <a:rPr sz="2400" spc="-5" dirty="0">
                <a:latin typeface="Calibri"/>
                <a:cs typeface="Calibri"/>
              </a:rPr>
              <a:t>dipengaruhi oleh </a:t>
            </a:r>
            <a:r>
              <a:rPr sz="2400" spc="-15" dirty="0">
                <a:latin typeface="Calibri"/>
                <a:cs typeface="Calibri"/>
              </a:rPr>
              <a:t>karakteristik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personal.</a:t>
            </a:r>
            <a:endParaRPr sz="2400">
              <a:latin typeface="Calibri"/>
              <a:cs typeface="Calibri"/>
            </a:endParaRPr>
          </a:p>
          <a:p>
            <a:pPr marL="695325" marR="5080" indent="-335280">
              <a:lnSpc>
                <a:spcPct val="100000"/>
              </a:lnSpc>
              <a:buFont typeface="Wingdings"/>
              <a:buChar char=""/>
              <a:tabLst>
                <a:tab pos="695960" algn="l"/>
              </a:tabLst>
            </a:pPr>
            <a:r>
              <a:rPr sz="2400" dirty="0">
                <a:latin typeface="Calibri"/>
                <a:cs typeface="Calibri"/>
              </a:rPr>
              <a:t>Umur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daur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hidup,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pekerjaan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ekonomi,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kepribadian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konsep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diri,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gaya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hidup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serta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nilai.</a:t>
            </a:r>
            <a:endParaRPr sz="2400">
              <a:latin typeface="Calibri"/>
              <a:cs typeface="Calibri"/>
            </a:endParaRPr>
          </a:p>
          <a:p>
            <a:pPr marL="695325" marR="149860" indent="-3352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95960" algn="l"/>
              </a:tabLst>
            </a:pPr>
            <a:r>
              <a:rPr sz="2400" spc="-10" dirty="0">
                <a:latin typeface="Calibri"/>
                <a:cs typeface="Calibri"/>
              </a:rPr>
              <a:t>Karena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beberapa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karakteristik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berdampak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langsung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perilaku </a:t>
            </a:r>
            <a:r>
              <a:rPr sz="2400" spc="-15" dirty="0">
                <a:latin typeface="Calibri"/>
                <a:cs typeface="Calibri"/>
              </a:rPr>
              <a:t>wisatawan </a:t>
            </a:r>
            <a:r>
              <a:rPr sz="2400" spc="-10" dirty="0">
                <a:latin typeface="Calibri"/>
                <a:cs typeface="Calibri"/>
              </a:rPr>
              <a:t>sebagai </a:t>
            </a:r>
            <a:r>
              <a:rPr sz="2400" dirty="0">
                <a:latin typeface="Calibri"/>
                <a:cs typeface="Calibri"/>
              </a:rPr>
              <a:t>acuan untuk pemasar dalam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mendekati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wisatawan.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9" y="0"/>
            <a:ext cx="2365248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29766"/>
            <a:ext cx="811657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libri"/>
                <a:cs typeface="Calibri"/>
              </a:rPr>
              <a:t>d.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Faktor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Psikologi.</a:t>
            </a:r>
            <a:endParaRPr sz="24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Langkah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utama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memahami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perilaku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wisatawan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tanggapan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rangsangan.</a:t>
            </a:r>
            <a:endParaRPr sz="2400">
              <a:latin typeface="Calibri"/>
              <a:cs typeface="Calibri"/>
            </a:endParaRPr>
          </a:p>
          <a:p>
            <a:pPr marL="637540" marR="5080" indent="-2774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38175" algn="l"/>
              </a:tabLst>
            </a:pPr>
            <a:r>
              <a:rPr sz="2400" spc="-10" dirty="0">
                <a:latin typeface="Calibri"/>
                <a:cs typeface="Calibri"/>
              </a:rPr>
              <a:t>Pemasar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lingkungan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mempengaruhi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masuk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kesadaran wisatawan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mengatur proses </a:t>
            </a:r>
            <a:r>
              <a:rPr sz="2400" spc="-20" dirty="0">
                <a:latin typeface="Calibri"/>
                <a:cs typeface="Calibri"/>
              </a:rPr>
              <a:t>kejiwaannya </a:t>
            </a:r>
            <a:r>
              <a:rPr sz="2400" spc="-15" dirty="0">
                <a:latin typeface="Calibri"/>
                <a:cs typeface="Calibri"/>
              </a:rPr>
              <a:t> yang </a:t>
            </a:r>
            <a:r>
              <a:rPr sz="2400" spc="-5" dirty="0">
                <a:latin typeface="Calibri"/>
                <a:cs typeface="Calibri"/>
              </a:rPr>
              <a:t>menggabungkan dengan </a:t>
            </a:r>
            <a:r>
              <a:rPr sz="2400" spc="-15" dirty="0">
                <a:latin typeface="Calibri"/>
                <a:cs typeface="Calibri"/>
              </a:rPr>
              <a:t>karakteristik </a:t>
            </a:r>
            <a:r>
              <a:rPr sz="2400" spc="-20" dirty="0">
                <a:latin typeface="Calibri"/>
                <a:cs typeface="Calibri"/>
              </a:rPr>
              <a:t>keyakinan </a:t>
            </a:r>
            <a:r>
              <a:rPr sz="2400" spc="-15" dirty="0">
                <a:latin typeface="Calibri"/>
                <a:cs typeface="Calibri"/>
              </a:rPr>
              <a:t> wisatawan </a:t>
            </a:r>
            <a:r>
              <a:rPr sz="2400" dirty="0">
                <a:latin typeface="Calibri"/>
                <a:cs typeface="Calibri"/>
              </a:rPr>
              <a:t>untuk </a:t>
            </a:r>
            <a:r>
              <a:rPr sz="2400" spc="-5" dirty="0">
                <a:latin typeface="Calibri"/>
                <a:cs typeface="Calibri"/>
              </a:rPr>
              <a:t>menghasilkan </a:t>
            </a:r>
            <a:r>
              <a:rPr sz="2400" spc="-10" dirty="0">
                <a:latin typeface="Calibri"/>
                <a:cs typeface="Calibri"/>
              </a:rPr>
              <a:t>proses keputusan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berkunjung.</a:t>
            </a:r>
            <a:endParaRPr sz="2400">
              <a:latin typeface="Calibri"/>
              <a:cs typeface="Calibri"/>
            </a:endParaRPr>
          </a:p>
          <a:p>
            <a:pPr marL="637540" marR="427990" indent="-2774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38175" algn="l"/>
              </a:tabLst>
            </a:pPr>
            <a:r>
              <a:rPr sz="2400" spc="-40" dirty="0">
                <a:latin typeface="Calibri"/>
                <a:cs typeface="Calibri"/>
              </a:rPr>
              <a:t>Tugas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pemasar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 untuk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memahami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apa</a:t>
            </a:r>
            <a:r>
              <a:rPr sz="2400" spc="-15" dirty="0">
                <a:latin typeface="Calibri"/>
                <a:cs typeface="Calibri"/>
              </a:rPr>
              <a:t> yang</a:t>
            </a:r>
            <a:r>
              <a:rPr sz="2400" dirty="0">
                <a:latin typeface="Calibri"/>
                <a:cs typeface="Calibri"/>
              </a:rPr>
              <a:t> terjadi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 </a:t>
            </a:r>
            <a:r>
              <a:rPr sz="2400" spc="-15" dirty="0">
                <a:latin typeface="Calibri"/>
                <a:cs typeface="Calibri"/>
              </a:rPr>
              <a:t>kesadaran wisatawan antara kedatangan </a:t>
            </a:r>
            <a:r>
              <a:rPr sz="2400" spc="-5" dirty="0">
                <a:latin typeface="Calibri"/>
                <a:cs typeface="Calibri"/>
              </a:rPr>
              <a:t>stimuli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pemasaran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masuk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keputusan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berkunjung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total.</a:t>
            </a:r>
            <a:endParaRPr sz="2400">
              <a:latin typeface="Calibri"/>
              <a:cs typeface="Calibri"/>
            </a:endParaRPr>
          </a:p>
          <a:p>
            <a:pPr marL="637540" marR="129539" indent="-2774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38175" algn="l"/>
              </a:tabLst>
            </a:pPr>
            <a:r>
              <a:rPr sz="2400" spc="-30" dirty="0">
                <a:latin typeface="Calibri"/>
                <a:cs typeface="Calibri"/>
              </a:rPr>
              <a:t>Terdapat </a:t>
            </a:r>
            <a:r>
              <a:rPr sz="2400" dirty="0">
                <a:latin typeface="Calibri"/>
                <a:cs typeface="Calibri"/>
              </a:rPr>
              <a:t>empat </a:t>
            </a:r>
            <a:r>
              <a:rPr sz="2400" spc="-5" dirty="0">
                <a:latin typeface="Calibri"/>
                <a:cs typeface="Calibri"/>
              </a:rPr>
              <a:t>kunci </a:t>
            </a:r>
            <a:r>
              <a:rPr sz="2400" spc="-10" dirty="0">
                <a:latin typeface="Calibri"/>
                <a:cs typeface="Calibri"/>
              </a:rPr>
              <a:t>proses </a:t>
            </a:r>
            <a:r>
              <a:rPr sz="2400" spc="-15" dirty="0">
                <a:latin typeface="Calibri"/>
                <a:cs typeface="Calibri"/>
              </a:rPr>
              <a:t>psikologi </a:t>
            </a:r>
            <a:r>
              <a:rPr sz="2400" spc="-10" dirty="0">
                <a:latin typeface="Calibri"/>
                <a:cs typeface="Calibri"/>
              </a:rPr>
              <a:t>yaitu, </a:t>
            </a:r>
            <a:r>
              <a:rPr sz="2400" spc="-5" dirty="0">
                <a:latin typeface="Calibri"/>
                <a:cs typeface="Calibri"/>
              </a:rPr>
              <a:t>motivasi,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persepsi,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pembelajaran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merupakan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dasar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mempengaruhi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tanggapan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wisatawan.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752" y="0"/>
            <a:ext cx="2365246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F968F-9CED-8A56-70BE-805D0FFDD8B1}"/>
              </a:ext>
            </a:extLst>
          </p:cNvPr>
          <p:cNvSpPr txBox="1"/>
          <p:nvPr/>
        </p:nvSpPr>
        <p:spPr>
          <a:xfrm>
            <a:off x="1524000" y="319816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TERIMAKASIH </a:t>
            </a:r>
          </a:p>
        </p:txBody>
      </p:sp>
    </p:spTree>
    <p:extLst>
      <p:ext uri="{BB962C8B-B14F-4D97-AF65-F5344CB8AC3E}">
        <p14:creationId xmlns:p14="http://schemas.microsoft.com/office/powerpoint/2010/main" val="57543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51981D-AECC-E613-DD0B-46F229EC07EC}"/>
              </a:ext>
            </a:extLst>
          </p:cNvPr>
          <p:cNvSpPr txBox="1"/>
          <p:nvPr/>
        </p:nvSpPr>
        <p:spPr>
          <a:xfrm>
            <a:off x="2819400" y="1752600"/>
            <a:ext cx="5943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905" indent="-382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en-US" sz="2800" b="1" i="1" dirty="0">
                <a:solidFill>
                  <a:srgbClr val="00496E"/>
                </a:solidFill>
                <a:latin typeface="+mn-lt"/>
                <a:ea typeface="PMingLiU" charset="-120"/>
                <a:sym typeface="Calibri" panose="020F0502020204030204"/>
              </a:rPr>
              <a:t>The Marketing Concept:</a:t>
            </a:r>
            <a:endParaRPr lang="en-US" sz="2800" dirty="0">
              <a:solidFill>
                <a:schemeClr val="dk1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827405" lvl="1" indent="-317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    Marketing is the process of planning and executing the </a:t>
            </a:r>
            <a:r>
              <a:rPr lang="en-US" sz="2800" i="1" dirty="0">
                <a:solidFill>
                  <a:srgbClr val="A50021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conception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, </a:t>
            </a:r>
            <a:r>
              <a:rPr lang="en-US" sz="2800" i="1" dirty="0">
                <a:solidFill>
                  <a:srgbClr val="A50021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pricing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, </a:t>
            </a:r>
            <a:r>
              <a:rPr lang="en-US" sz="2800" i="1" dirty="0">
                <a:solidFill>
                  <a:srgbClr val="A50021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promotion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, and </a:t>
            </a:r>
            <a:r>
              <a:rPr lang="en-US" sz="2800" i="1" dirty="0">
                <a:solidFill>
                  <a:srgbClr val="A50021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distribution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 of ideas, goods, and services to </a:t>
            </a:r>
            <a:r>
              <a:rPr lang="en-US" sz="2800" i="1" dirty="0">
                <a:solidFill>
                  <a:srgbClr val="A50021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create more satisfying exchanges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 than the competition.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3C3DC-A422-94C2-9F6E-DB82B1776E17}"/>
              </a:ext>
            </a:extLst>
          </p:cNvPr>
          <p:cNvSpPr txBox="1"/>
          <p:nvPr/>
        </p:nvSpPr>
        <p:spPr>
          <a:xfrm>
            <a:off x="1524000" y="914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400"/>
              <a:defRPr/>
            </a:pPr>
            <a:r>
              <a:rPr lang="en-ID" sz="1800" b="1" spc="-5" dirty="0">
                <a:solidFill>
                  <a:srgbClr val="CC0066"/>
                </a:solidFill>
                <a:latin typeface="+mn-lt"/>
                <a:ea typeface="+mj-ea"/>
                <a:sym typeface="Calibri" panose="020F0502020204030204"/>
              </a:rPr>
              <a:t>Why do we study Consumer </a:t>
            </a:r>
            <a:r>
              <a:rPr lang="en-ID" sz="1800" b="1" spc="-5" dirty="0" err="1">
                <a:solidFill>
                  <a:srgbClr val="CC0066"/>
                </a:solidFill>
                <a:latin typeface="+mn-lt"/>
                <a:ea typeface="+mj-ea"/>
                <a:sym typeface="Calibri" panose="020F0502020204030204"/>
              </a:rPr>
              <a:t>Behavior</a:t>
            </a:r>
            <a:r>
              <a:rPr lang="en-ID" sz="1800" b="1" spc="-5" dirty="0">
                <a:solidFill>
                  <a:srgbClr val="CC0066"/>
                </a:solidFill>
                <a:latin typeface="+mn-lt"/>
                <a:ea typeface="+mj-ea"/>
                <a:sym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141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2729" y="3947694"/>
            <a:ext cx="5957432" cy="2910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444" y="686892"/>
            <a:ext cx="7487920" cy="36969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latin typeface="Calibri"/>
                <a:cs typeface="Calibri"/>
              </a:rPr>
              <a:t>Perilaku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(tourist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behavior)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27368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alibri"/>
                <a:cs typeface="Calibri"/>
              </a:rPr>
              <a:t>Mempelajari </a:t>
            </a:r>
            <a:r>
              <a:rPr sz="2800" spc="-10" dirty="0">
                <a:latin typeface="Calibri"/>
                <a:cs typeface="Calibri"/>
              </a:rPr>
              <a:t>bagaimana </a:t>
            </a:r>
            <a:r>
              <a:rPr sz="2800" spc="-5" dirty="0">
                <a:latin typeface="Calibri"/>
                <a:cs typeface="Calibri"/>
              </a:rPr>
              <a:t>individu, </a:t>
            </a:r>
            <a:r>
              <a:rPr sz="2800" spc="-15" dirty="0">
                <a:latin typeface="Calibri"/>
                <a:cs typeface="Calibri"/>
              </a:rPr>
              <a:t>kelompok </a:t>
            </a:r>
            <a:r>
              <a:rPr sz="2800" spc="-5" dirty="0">
                <a:latin typeface="Calibri"/>
                <a:cs typeface="Calibri"/>
              </a:rPr>
              <a:t>dan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organisasi </a:t>
            </a:r>
            <a:r>
              <a:rPr sz="2800" spc="-5" dirty="0">
                <a:latin typeface="Calibri"/>
                <a:cs typeface="Calibri"/>
              </a:rPr>
              <a:t>memilih, membeli, </a:t>
            </a:r>
            <a:r>
              <a:rPr sz="2800" spc="-10" dirty="0">
                <a:latin typeface="Calibri"/>
                <a:cs typeface="Calibri"/>
              </a:rPr>
              <a:t>memakai </a:t>
            </a:r>
            <a:r>
              <a:rPr sz="2800" spc="-5" dirty="0">
                <a:latin typeface="Calibri"/>
                <a:cs typeface="Calibri"/>
              </a:rPr>
              <a:t>serta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memanfaatkan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suatu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dalam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rangka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memuaskan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kebutuhan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keinginan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wisatawan.</a:t>
            </a:r>
            <a:endParaRPr sz="2800">
              <a:latin typeface="Calibri"/>
              <a:cs typeface="Calibri"/>
            </a:endParaRPr>
          </a:p>
          <a:p>
            <a:pPr marL="457200" marR="5080" indent="-445134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57200" algn="l"/>
                <a:tab pos="457834" algn="l"/>
              </a:tabLst>
            </a:pPr>
            <a:r>
              <a:rPr sz="2800" spc="-5" dirty="0">
                <a:latin typeface="Calibri"/>
                <a:cs typeface="Calibri"/>
              </a:rPr>
              <a:t>Bagaimana </a:t>
            </a:r>
            <a:r>
              <a:rPr sz="2800" spc="-10" dirty="0">
                <a:latin typeface="Calibri"/>
                <a:cs typeface="Calibri"/>
              </a:rPr>
              <a:t>mempengaruhi </a:t>
            </a:r>
            <a:r>
              <a:rPr sz="2800" spc="-5" dirty="0">
                <a:latin typeface="Calibri"/>
                <a:cs typeface="Calibri"/>
              </a:rPr>
              <a:t>perilaku </a:t>
            </a:r>
            <a:r>
              <a:rPr sz="2800" spc="-10" dirty="0">
                <a:latin typeface="Calibri"/>
                <a:cs typeface="Calibri"/>
              </a:rPr>
              <a:t>wisatawan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agar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dapat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mendukung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(barang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</a:t>
            </a:r>
            <a:r>
              <a:rPr sz="2800" dirty="0">
                <a:latin typeface="Calibri"/>
                <a:cs typeface="Calibri"/>
              </a:rPr>
              <a:t> jasa)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yang ditawarkan.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6559" y="3047"/>
            <a:ext cx="2365248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18" y="801065"/>
            <a:ext cx="777303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Pemasar</a:t>
            </a:r>
            <a:r>
              <a:rPr spc="35" dirty="0"/>
              <a:t> </a:t>
            </a:r>
            <a:r>
              <a:rPr spc="-25" dirty="0"/>
              <a:t>berkewajiban</a:t>
            </a:r>
            <a:r>
              <a:rPr spc="50" dirty="0"/>
              <a:t> </a:t>
            </a:r>
            <a:r>
              <a:rPr spc="-10" dirty="0"/>
              <a:t>memahami</a:t>
            </a:r>
            <a:r>
              <a:rPr spc="75" dirty="0"/>
              <a:t> </a:t>
            </a:r>
            <a:r>
              <a:rPr spc="-20" dirty="0"/>
              <a:t>wisatawan</a:t>
            </a:r>
            <a:r>
              <a:rPr spc="50" dirty="0"/>
              <a:t> 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381125"/>
            <a:ext cx="75393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indent="-427355">
              <a:lnSpc>
                <a:spcPct val="100000"/>
              </a:lnSpc>
              <a:spcBef>
                <a:spcPts val="100"/>
              </a:spcBef>
              <a:buSzPct val="93333"/>
              <a:buFont typeface="Wingdings"/>
              <a:buChar char=""/>
              <a:tabLst>
                <a:tab pos="440055" algn="l"/>
              </a:tabLst>
            </a:pPr>
            <a:r>
              <a:rPr sz="3000" spc="-10" dirty="0">
                <a:latin typeface="Calibri"/>
                <a:cs typeface="Calibri"/>
              </a:rPr>
              <a:t>Mengetahui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apa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yang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dibutuhkan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wisatawan?</a:t>
            </a:r>
            <a:endParaRPr sz="3000">
              <a:latin typeface="Calibri"/>
              <a:cs typeface="Calibri"/>
            </a:endParaRPr>
          </a:p>
          <a:p>
            <a:pPr marL="442595" indent="-430530">
              <a:lnSpc>
                <a:spcPct val="100000"/>
              </a:lnSpc>
              <a:buFont typeface="Wingdings"/>
              <a:buChar char=""/>
              <a:tabLst>
                <a:tab pos="443230" algn="l"/>
              </a:tabLst>
            </a:pPr>
            <a:r>
              <a:rPr sz="3000" spc="-5" dirty="0">
                <a:latin typeface="Calibri"/>
                <a:cs typeface="Calibri"/>
              </a:rPr>
              <a:t>Apa</a:t>
            </a:r>
            <a:r>
              <a:rPr sz="3000" spc="-20" dirty="0">
                <a:latin typeface="Calibri"/>
                <a:cs typeface="Calibri"/>
              </a:rPr>
              <a:t> seleranya?</a:t>
            </a:r>
            <a:endParaRPr sz="3000">
              <a:latin typeface="Calibri"/>
              <a:cs typeface="Calibri"/>
            </a:endParaRPr>
          </a:p>
          <a:p>
            <a:pPr marL="442595" indent="-430530">
              <a:lnSpc>
                <a:spcPct val="100000"/>
              </a:lnSpc>
              <a:buFont typeface="Wingdings"/>
              <a:buChar char=""/>
              <a:tabLst>
                <a:tab pos="443230" algn="l"/>
              </a:tabLst>
            </a:pPr>
            <a:r>
              <a:rPr sz="3000" spc="-5" dirty="0">
                <a:latin typeface="Calibri"/>
                <a:cs typeface="Calibri"/>
              </a:rPr>
              <a:t>Bagaimana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mereka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mengambil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keputusan?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95599"/>
            <a:ext cx="9144000" cy="396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7895" y="0"/>
            <a:ext cx="2356103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18285"/>
            <a:ext cx="9140951" cy="68397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847470"/>
            <a:ext cx="7519034" cy="529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alibri"/>
                <a:cs typeface="Calibri"/>
              </a:rPr>
              <a:t>Morrisan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(2007:64)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Perilaku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Proses </a:t>
            </a:r>
            <a:r>
              <a:rPr sz="2800" spc="-5" dirty="0">
                <a:latin typeface="Calibri"/>
                <a:cs typeface="Calibri"/>
              </a:rPr>
              <a:t>dan </a:t>
            </a:r>
            <a:r>
              <a:rPr sz="2800" spc="-20" dirty="0">
                <a:latin typeface="Calibri"/>
                <a:cs typeface="Calibri"/>
              </a:rPr>
              <a:t>kegiatan </a:t>
            </a:r>
            <a:r>
              <a:rPr sz="2800" spc="-10" dirty="0">
                <a:latin typeface="Calibri"/>
                <a:cs typeface="Calibri"/>
              </a:rPr>
              <a:t>yang terlibat </a:t>
            </a:r>
            <a:r>
              <a:rPr sz="2800" spc="-30" dirty="0">
                <a:latin typeface="Calibri"/>
                <a:cs typeface="Calibri"/>
              </a:rPr>
              <a:t>ketika </a:t>
            </a:r>
            <a:r>
              <a:rPr sz="2800" spc="-10" dirty="0">
                <a:latin typeface="Calibri"/>
                <a:cs typeface="Calibri"/>
              </a:rPr>
              <a:t>orang </a:t>
            </a:r>
            <a:r>
              <a:rPr sz="2800" spc="-5" dirty="0">
                <a:latin typeface="Calibri"/>
                <a:cs typeface="Calibri"/>
              </a:rPr>
              <a:t> mencari,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memilih,</a:t>
            </a:r>
            <a:r>
              <a:rPr sz="2800" spc="-10" dirty="0">
                <a:latin typeface="Calibri"/>
                <a:cs typeface="Calibri"/>
              </a:rPr>
              <a:t> menggunakan,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mengevaluasi</a:t>
            </a:r>
            <a:r>
              <a:rPr sz="2800" dirty="0">
                <a:latin typeface="Calibri"/>
                <a:cs typeface="Calibri"/>
              </a:rPr>
              <a:t> dan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membuang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serta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jasa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untuk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memuaskan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kebutuhan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 </a:t>
            </a:r>
            <a:r>
              <a:rPr sz="2800" spc="-15" dirty="0">
                <a:latin typeface="Calibri"/>
                <a:cs typeface="Calibri"/>
              </a:rPr>
              <a:t>keinginan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mereka.</a:t>
            </a:r>
            <a:endParaRPr sz="2800">
              <a:latin typeface="Calibri"/>
              <a:cs typeface="Calibri"/>
            </a:endParaRPr>
          </a:p>
          <a:p>
            <a:pPr marL="12700" marR="490220">
              <a:lnSpc>
                <a:spcPct val="100000"/>
              </a:lnSpc>
              <a:spcBef>
                <a:spcPts val="1155"/>
              </a:spcBef>
            </a:pPr>
            <a:r>
              <a:rPr sz="2800" spc="-5" dirty="0">
                <a:latin typeface="Calibri"/>
                <a:cs typeface="Calibri"/>
              </a:rPr>
              <a:t>Loudon </a:t>
            </a:r>
            <a:r>
              <a:rPr sz="2800" dirty="0">
                <a:latin typeface="Calibri"/>
                <a:cs typeface="Calibri"/>
              </a:rPr>
              <a:t>dan Della </a:t>
            </a:r>
            <a:r>
              <a:rPr sz="2800" spc="-15" dirty="0">
                <a:latin typeface="Calibri"/>
                <a:cs typeface="Calibri"/>
              </a:rPr>
              <a:t>Bitta </a:t>
            </a:r>
            <a:r>
              <a:rPr sz="2800" spc="-5" dirty="0">
                <a:latin typeface="Calibri"/>
                <a:cs typeface="Calibri"/>
              </a:rPr>
              <a:t>(Buchari </a:t>
            </a:r>
            <a:r>
              <a:rPr sz="2800" dirty="0">
                <a:latin typeface="Calibri"/>
                <a:cs typeface="Calibri"/>
              </a:rPr>
              <a:t>Alma, </a:t>
            </a:r>
            <a:r>
              <a:rPr sz="2800" spc="-5" dirty="0">
                <a:latin typeface="Calibri"/>
                <a:cs typeface="Calibri"/>
              </a:rPr>
              <a:t>2008:236)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Perilaku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Wisatawan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43688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Proses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pengambilan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keputusan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kegiatan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fisik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individu-individu </a:t>
            </a:r>
            <a:r>
              <a:rPr sz="2800" spc="-15" dirty="0">
                <a:latin typeface="Calibri"/>
                <a:cs typeface="Calibri"/>
              </a:rPr>
              <a:t>yang semuanya </a:t>
            </a:r>
            <a:r>
              <a:rPr sz="2800" dirty="0">
                <a:latin typeface="Calibri"/>
                <a:cs typeface="Calibri"/>
              </a:rPr>
              <a:t>ini </a:t>
            </a:r>
            <a:r>
              <a:rPr sz="2800" spc="-10" dirty="0">
                <a:latin typeface="Calibri"/>
                <a:cs typeface="Calibri"/>
              </a:rPr>
              <a:t>melibatkan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individu dalam menilai, </a:t>
            </a:r>
            <a:r>
              <a:rPr sz="2800" spc="-10" dirty="0">
                <a:latin typeface="Calibri"/>
                <a:cs typeface="Calibri"/>
              </a:rPr>
              <a:t>mendapatkan,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menggunakan,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atau </a:t>
            </a:r>
            <a:r>
              <a:rPr sz="2800" spc="-10" dirty="0">
                <a:latin typeface="Calibri"/>
                <a:cs typeface="Calibri"/>
              </a:rPr>
              <a:t>mengabaikan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barang-barang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jasa-jasa.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5704" y="15240"/>
            <a:ext cx="2365248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3227F-0B3A-7692-2EDB-593003DD3433}"/>
              </a:ext>
            </a:extLst>
          </p:cNvPr>
          <p:cNvSpPr txBox="1"/>
          <p:nvPr/>
        </p:nvSpPr>
        <p:spPr>
          <a:xfrm>
            <a:off x="990600" y="1143000"/>
            <a:ext cx="7772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360"/>
              <a:defRPr/>
            </a:pPr>
            <a:r>
              <a:rPr lang="en-US" sz="2800" i="1" dirty="0">
                <a:solidFill>
                  <a:srgbClr val="A5002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Consumer</a:t>
            </a:r>
            <a:r>
              <a:rPr lang="en-ID" altLang="en-US" sz="2800" dirty="0">
                <a:ea typeface="Calibri" panose="020F0502020204030204"/>
                <a:cs typeface="Calibri" panose="020F0502020204030204"/>
                <a:sym typeface="Calibri" panose="020F0502020204030204"/>
              </a:rPr>
              <a:t> is a person, groups, or organization who identifies a </a:t>
            </a:r>
            <a:r>
              <a:rPr lang="en-ID" altLang="en-US" sz="2800" dirty="0">
                <a:solidFill>
                  <a:schemeClr val="accent2">
                    <a:lumMod val="75000"/>
                  </a:schemeClr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need</a:t>
            </a:r>
            <a:r>
              <a:rPr lang="en-ID" altLang="en-US" sz="2800" dirty="0">
                <a:ea typeface="Calibri" panose="020F0502020204030204"/>
                <a:cs typeface="Calibri" panose="020F0502020204030204"/>
                <a:sym typeface="Calibri" panose="020F0502020204030204"/>
              </a:rPr>
              <a:t>s or </a:t>
            </a:r>
            <a:r>
              <a:rPr lang="en-ID" altLang="en-US" sz="2800" dirty="0">
                <a:solidFill>
                  <a:schemeClr val="accent2">
                    <a:lumMod val="75000"/>
                  </a:schemeClr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wants</a:t>
            </a:r>
            <a:r>
              <a:rPr lang="en-ID" altLang="en-US" sz="2800" dirty="0">
                <a:ea typeface="Calibri" panose="020F0502020204030204"/>
                <a:cs typeface="Calibri" panose="020F0502020204030204"/>
                <a:sym typeface="Calibri" panose="020F0502020204030204"/>
              </a:rPr>
              <a:t>, makes a purchase, and  then disposes of the product during the three stages of the </a:t>
            </a:r>
            <a:r>
              <a:rPr lang="en-ID" altLang="en-US" sz="2800" dirty="0">
                <a:solidFill>
                  <a:schemeClr val="accent2">
                    <a:lumMod val="75000"/>
                  </a:schemeClr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consumption process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360"/>
              <a:defRPr/>
            </a:pPr>
            <a:endParaRPr lang="en-ID" altLang="en-US" sz="2800" dirty="0">
              <a:solidFill>
                <a:schemeClr val="accent2">
                  <a:lumMod val="75000"/>
                </a:schemeClr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3360"/>
              <a:buFont typeface="Noto Sans Symbols"/>
              <a:buNone/>
              <a:defRPr/>
            </a:pPr>
            <a:r>
              <a:rPr lang="en-ID" altLang="en-US" sz="2800" i="1" dirty="0">
                <a:solidFill>
                  <a:schemeClr val="accent2">
                    <a:lumMod val="75000"/>
                  </a:schemeClr>
                </a:solidFill>
                <a:ea typeface="Calibri" panose="020F0502020204030204"/>
                <a:cs typeface="Calibri" panose="020F0502020204030204"/>
                <a:sym typeface="+mn-ea"/>
              </a:rPr>
              <a:t>A need</a:t>
            </a:r>
            <a:r>
              <a:rPr lang="en-US" sz="2800" dirty="0">
                <a:sym typeface="+mn-ea"/>
              </a:rPr>
              <a:t> </a:t>
            </a:r>
            <a:r>
              <a:rPr lang="en-ID" altLang="en-US" sz="2800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+mn-ea"/>
              </a:rPr>
              <a:t>is something a person</a:t>
            </a:r>
            <a:r>
              <a:rPr lang="en-ID" altLang="en-US" sz="2800" b="1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+mn-ea"/>
              </a:rPr>
              <a:t> must </a:t>
            </a:r>
            <a:r>
              <a:rPr lang="en-ID" altLang="en-US" sz="2800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+mn-ea"/>
              </a:rPr>
              <a:t>have to live or achieve a goal</a:t>
            </a:r>
            <a:endParaRPr lang="en-ID" altLang="en-US" sz="2800" b="1" i="1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3360"/>
              <a:buFont typeface="Noto Sans Symbols"/>
              <a:buNone/>
              <a:defRPr/>
            </a:pPr>
            <a:r>
              <a:rPr lang="en-ID" altLang="en-US" sz="2800" i="1" dirty="0">
                <a:solidFill>
                  <a:schemeClr val="accent2">
                    <a:lumMod val="75000"/>
                  </a:schemeClr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A want</a:t>
            </a:r>
            <a:r>
              <a:rPr lang="en-ID" sz="2800" i="1" dirty="0">
                <a:solidFill>
                  <a:srgbClr val="A5002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ID" altLang="en-US" sz="2800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is a specific manifestation of a need that</a:t>
            </a:r>
            <a:r>
              <a:rPr lang="en-ID" altLang="en-US" sz="2800" b="1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 personal </a:t>
            </a:r>
            <a:r>
              <a:rPr lang="en-ID" altLang="en-US" sz="2800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and</a:t>
            </a:r>
            <a:r>
              <a:rPr lang="en-ID" altLang="en-US" sz="2800" b="1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 cultural factors determine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3360"/>
              <a:buFont typeface="Noto Sans Symbols"/>
              <a:buNone/>
              <a:defRPr/>
            </a:pPr>
            <a:endParaRPr lang="en-ID" altLang="en-US" sz="2800" b="1" i="1" dirty="0">
              <a:solidFill>
                <a:schemeClr val="tx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3360"/>
              <a:defRPr/>
            </a:pPr>
            <a:r>
              <a:rPr lang="en-ID" altLang="en-US" sz="2800" i="1" dirty="0">
                <a:solidFill>
                  <a:schemeClr val="accent2">
                    <a:lumMod val="75000"/>
                  </a:schemeClr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Consumption process;</a:t>
            </a:r>
            <a:r>
              <a:rPr lang="en-ID" altLang="en-US" sz="2800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ID" altLang="en-US" sz="2800" b="1" i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Pre-purchase, Purchase, Post-purchase</a:t>
            </a:r>
          </a:p>
        </p:txBody>
      </p:sp>
    </p:spTree>
    <p:extLst>
      <p:ext uri="{BB962C8B-B14F-4D97-AF65-F5344CB8AC3E}">
        <p14:creationId xmlns:p14="http://schemas.microsoft.com/office/powerpoint/2010/main" val="220421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444" y="999566"/>
            <a:ext cx="7694295" cy="5064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61925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Perilaku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adalah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suatu </a:t>
            </a:r>
            <a:r>
              <a:rPr sz="2800" spc="-10" dirty="0">
                <a:latin typeface="Calibri"/>
                <a:cs typeface="Calibri"/>
              </a:rPr>
              <a:t>proses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yang</a:t>
            </a:r>
            <a:r>
              <a:rPr sz="2800" spc="-15" dirty="0">
                <a:latin typeface="Calibri"/>
                <a:cs typeface="Calibri"/>
              </a:rPr>
              <a:t> terdiri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dari</a:t>
            </a:r>
            <a:r>
              <a:rPr sz="2800" spc="-10" dirty="0">
                <a:latin typeface="Calibri"/>
                <a:cs typeface="Calibri"/>
              </a:rPr>
              <a:t> beberapa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tahap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yaitu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65760" indent="-35369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66395" algn="l"/>
              </a:tabLst>
            </a:pPr>
            <a:r>
              <a:rPr sz="2800" spc="-45" dirty="0">
                <a:latin typeface="Calibri"/>
                <a:cs typeface="Calibri"/>
              </a:rPr>
              <a:t>Tahap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perolehan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(acquisition)</a:t>
            </a:r>
            <a:r>
              <a:rPr sz="2800" spc="-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mencari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(searching)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membeli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(purchasing)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6870" marR="2071370" indent="-344805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366395" algn="l"/>
              </a:tabLst>
            </a:pPr>
            <a:r>
              <a:rPr sz="2800" spc="-45" dirty="0">
                <a:latin typeface="Calibri"/>
                <a:cs typeface="Calibri"/>
              </a:rPr>
              <a:t>Tahap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konsumsi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(consumption)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yaitu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menggunakan </a:t>
            </a:r>
            <a:r>
              <a:rPr sz="2800" i="1" spc="-5" dirty="0">
                <a:latin typeface="Calibri"/>
                <a:cs typeface="Calibri"/>
              </a:rPr>
              <a:t>(using) </a:t>
            </a:r>
            <a:r>
              <a:rPr sz="2800" spc="-5" dirty="0">
                <a:latin typeface="Calibri"/>
                <a:cs typeface="Calibri"/>
              </a:rPr>
              <a:t>dan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mengevaluasi </a:t>
            </a:r>
            <a:r>
              <a:rPr sz="2800" i="1" dirty="0">
                <a:latin typeface="Calibri"/>
                <a:cs typeface="Calibri"/>
              </a:rPr>
              <a:t>(evaluating).</a:t>
            </a:r>
            <a:endParaRPr sz="28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Font typeface="Calibri"/>
              <a:buAutoNum type="arabicPeriod" startAt="2"/>
              <a:tabLst>
                <a:tab pos="366395" algn="l"/>
              </a:tabLst>
            </a:pPr>
            <a:r>
              <a:rPr sz="2800" spc="-45" dirty="0">
                <a:latin typeface="Calibri"/>
                <a:cs typeface="Calibri"/>
              </a:rPr>
              <a:t>Tahap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tindakan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pasca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pembelian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(disposition)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berupa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tindakan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wisatawan.</a:t>
            </a:r>
            <a:endParaRPr sz="2800">
              <a:latin typeface="Calibri"/>
              <a:cs typeface="Calibri"/>
            </a:endParaRPr>
          </a:p>
          <a:p>
            <a:pPr marL="356870" marR="530225" indent="-344805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366395" algn="l"/>
              </a:tabLst>
            </a:pPr>
            <a:r>
              <a:rPr sz="2800" spc="-10" dirty="0">
                <a:latin typeface="Calibri"/>
                <a:cs typeface="Calibri"/>
              </a:rPr>
              <a:t>Perilaku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wisatawan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dalam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mempengaruhi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unit-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pengambil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keputusan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(decision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unit).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752" y="21335"/>
            <a:ext cx="2365246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w36861_0103">
            <a:extLst>
              <a:ext uri="{FF2B5EF4-FFF2-40B4-BE49-F238E27FC236}">
                <a16:creationId xmlns:a16="http://schemas.microsoft.com/office/drawing/2014/main" id="{77466FC9-967F-EA06-7BF9-DADE8C56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066800"/>
            <a:ext cx="70421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6ACB2-CD1F-A2AE-FD34-961145FA0BDE}"/>
              </a:ext>
            </a:extLst>
          </p:cNvPr>
          <p:cNvSpPr txBox="1"/>
          <p:nvPr/>
        </p:nvSpPr>
        <p:spPr>
          <a:xfrm>
            <a:off x="2209800" y="24815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/>
              <a:t>Model of Consumer Behavior</a:t>
            </a:r>
          </a:p>
        </p:txBody>
      </p:sp>
    </p:spTree>
    <p:extLst>
      <p:ext uri="{BB962C8B-B14F-4D97-AF65-F5344CB8AC3E}">
        <p14:creationId xmlns:p14="http://schemas.microsoft.com/office/powerpoint/2010/main" val="145684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DC453-A066-6EA4-5807-03A8000E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11250"/>
          <a:stretch>
            <a:fillRect/>
          </a:stretch>
        </p:blipFill>
        <p:spPr bwMode="auto">
          <a:xfrm>
            <a:off x="3962400" y="146844"/>
            <a:ext cx="5035550" cy="65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48EE5-977D-3D7A-2C93-D1559CAD4742}"/>
              </a:ext>
            </a:extLst>
          </p:cNvPr>
          <p:cNvSpPr txBox="1"/>
          <p:nvPr/>
        </p:nvSpPr>
        <p:spPr>
          <a:xfrm>
            <a:off x="-76200" y="19050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dirty="0"/>
              <a:t>MARKETING STRATEGY &amp; CONSUMER BEHAVIOR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410F3-8AAB-DD6D-893E-C02C0512FBB5}"/>
              </a:ext>
            </a:extLst>
          </p:cNvPr>
          <p:cNvSpPr txBox="1"/>
          <p:nvPr/>
        </p:nvSpPr>
        <p:spPr>
          <a:xfrm>
            <a:off x="-28902" y="2667000"/>
            <a:ext cx="4004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dirty="0"/>
              <a:t>Marketers have to understand the wants and</a:t>
            </a:r>
          </a:p>
          <a:p>
            <a:pPr algn="ctr" eaLnBrk="1" hangingPunct="1"/>
            <a:r>
              <a:rPr lang="en-US" altLang="en-US" sz="1800" dirty="0"/>
              <a:t>needs of different consumer segments</a:t>
            </a:r>
          </a:p>
        </p:txBody>
      </p:sp>
    </p:spTree>
    <p:extLst>
      <p:ext uri="{BB962C8B-B14F-4D97-AF65-F5344CB8AC3E}">
        <p14:creationId xmlns:p14="http://schemas.microsoft.com/office/powerpoint/2010/main" val="278533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756</Words>
  <Application>Microsoft Macintosh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Noto Sans Symbols</vt:lpstr>
      <vt:lpstr>Wingdings</vt:lpstr>
      <vt:lpstr>Office Theme</vt:lpstr>
      <vt:lpstr>PowerPoint Presentation</vt:lpstr>
      <vt:lpstr>PowerPoint Presentation</vt:lpstr>
      <vt:lpstr>PowerPoint Presentation</vt:lpstr>
      <vt:lpstr>Pemasar berkewajiban memahami wisatawan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vithaoctavanny</cp:lastModifiedBy>
  <cp:revision>2</cp:revision>
  <dcterms:created xsi:type="dcterms:W3CDTF">2024-09-24T03:29:56Z</dcterms:created>
  <dcterms:modified xsi:type="dcterms:W3CDTF">2024-09-27T02:59:45Z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2024-09-24T00:00:00Z</vt:filetime>
  </property>
</Properties>
</file>