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19"/>
  </p:normalViewPr>
  <p:slideViewPr>
    <p:cSldViewPr>
      <p:cViewPr>
        <p:scale>
          <a:sx n="136" d="100"/>
          <a:sy n="136" d="100"/>
        </p:scale>
        <p:origin x="960" y="-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210548" y="282575"/>
            <a:ext cx="641350" cy="1600200"/>
          </a:xfrm>
          <a:custGeom>
            <a:avLst/>
            <a:gdLst/>
            <a:ahLst/>
            <a:cxnLst/>
            <a:rect l="l" t="t" r="r" b="b"/>
            <a:pathLst>
              <a:path w="641350" h="1600200">
                <a:moveTo>
                  <a:pt x="641350" y="0"/>
                </a:moveTo>
                <a:lnTo>
                  <a:pt x="0" y="0"/>
                </a:lnTo>
                <a:lnTo>
                  <a:pt x="0" y="1600200"/>
                </a:lnTo>
                <a:lnTo>
                  <a:pt x="641350" y="1600200"/>
                </a:lnTo>
                <a:lnTo>
                  <a:pt x="641350" y="0"/>
                </a:lnTo>
                <a:close/>
              </a:path>
            </a:pathLst>
          </a:custGeom>
          <a:solidFill>
            <a:srgbClr val="7A4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663366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595959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8" cy="224027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8210548" y="282575"/>
            <a:ext cx="641350" cy="1600200"/>
          </a:xfrm>
          <a:custGeom>
            <a:avLst/>
            <a:gdLst/>
            <a:ahLst/>
            <a:cxnLst/>
            <a:rect l="l" t="t" r="r" b="b"/>
            <a:pathLst>
              <a:path w="641350" h="1600200">
                <a:moveTo>
                  <a:pt x="641350" y="0"/>
                </a:moveTo>
                <a:lnTo>
                  <a:pt x="0" y="0"/>
                </a:lnTo>
                <a:lnTo>
                  <a:pt x="0" y="1600200"/>
                </a:lnTo>
                <a:lnTo>
                  <a:pt x="641350" y="1600200"/>
                </a:lnTo>
                <a:lnTo>
                  <a:pt x="641350" y="0"/>
                </a:lnTo>
                <a:close/>
              </a:path>
            </a:pathLst>
          </a:custGeom>
          <a:solidFill>
            <a:srgbClr val="7A4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067673" y="282575"/>
            <a:ext cx="92075" cy="1600200"/>
          </a:xfrm>
          <a:custGeom>
            <a:avLst/>
            <a:gdLst/>
            <a:ahLst/>
            <a:cxnLst/>
            <a:rect l="l" t="t" r="r" b="b"/>
            <a:pathLst>
              <a:path w="92075" h="1600200">
                <a:moveTo>
                  <a:pt x="92075" y="0"/>
                </a:moveTo>
                <a:lnTo>
                  <a:pt x="0" y="0"/>
                </a:lnTo>
                <a:lnTo>
                  <a:pt x="0" y="1600200"/>
                </a:lnTo>
                <a:lnTo>
                  <a:pt x="92075" y="1600200"/>
                </a:lnTo>
                <a:lnTo>
                  <a:pt x="92075" y="0"/>
                </a:lnTo>
                <a:close/>
              </a:path>
            </a:pathLst>
          </a:custGeom>
          <a:solidFill>
            <a:srgbClr val="797B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663366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663366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166098" y="282576"/>
            <a:ext cx="685800" cy="301625"/>
          </a:xfrm>
          <a:custGeom>
            <a:avLst/>
            <a:gdLst/>
            <a:ahLst/>
            <a:cxnLst/>
            <a:rect l="l" t="t" r="r" b="b"/>
            <a:pathLst>
              <a:path w="685800" h="301625">
                <a:moveTo>
                  <a:pt x="685800" y="0"/>
                </a:moveTo>
                <a:lnTo>
                  <a:pt x="0" y="0"/>
                </a:lnTo>
                <a:lnTo>
                  <a:pt x="0" y="301625"/>
                </a:lnTo>
                <a:lnTo>
                  <a:pt x="685800" y="301625"/>
                </a:lnTo>
                <a:lnTo>
                  <a:pt x="685800" y="0"/>
                </a:lnTo>
                <a:close/>
              </a:path>
            </a:pathLst>
          </a:custGeom>
          <a:solidFill>
            <a:srgbClr val="7A4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5738" y="517208"/>
            <a:ext cx="8772523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663366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8005" y="2014220"/>
            <a:ext cx="8047989" cy="3698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595959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5722"/>
            <a:ext cx="9143998" cy="681227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64539" y="4247833"/>
            <a:ext cx="7204075" cy="151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140" dirty="0">
                <a:solidFill>
                  <a:srgbClr val="80A331"/>
                </a:solidFill>
                <a:latin typeface="Cambria"/>
                <a:cs typeface="Cambria"/>
              </a:rPr>
              <a:t>Teknologi</a:t>
            </a:r>
            <a:r>
              <a:rPr sz="4000" spc="95" dirty="0">
                <a:solidFill>
                  <a:srgbClr val="80A331"/>
                </a:solidFill>
                <a:latin typeface="Cambria"/>
                <a:cs typeface="Cambria"/>
              </a:rPr>
              <a:t> </a:t>
            </a:r>
            <a:r>
              <a:rPr sz="4000" spc="75" dirty="0" err="1">
                <a:solidFill>
                  <a:srgbClr val="80A331"/>
                </a:solidFill>
                <a:latin typeface="Cambria"/>
                <a:cs typeface="Cambria"/>
              </a:rPr>
              <a:t>Informasi</a:t>
            </a:r>
            <a:r>
              <a:rPr sz="4000" spc="100" dirty="0">
                <a:solidFill>
                  <a:srgbClr val="80A331"/>
                </a:solidFill>
                <a:latin typeface="Cambria"/>
                <a:cs typeface="Cambria"/>
              </a:rPr>
              <a:t> </a:t>
            </a:r>
            <a:r>
              <a:rPr sz="4000" spc="60" dirty="0" err="1">
                <a:solidFill>
                  <a:srgbClr val="80A331"/>
                </a:solidFill>
                <a:latin typeface="Cambria"/>
                <a:cs typeface="Cambria"/>
              </a:rPr>
              <a:t>Pariwisata</a:t>
            </a:r>
            <a:endParaRPr lang="en-US" sz="4000" spc="60" dirty="0">
              <a:solidFill>
                <a:srgbClr val="80A331"/>
              </a:solidFill>
              <a:latin typeface="Cambria"/>
              <a:cs typeface="Cambria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ID" sz="2800" b="1" spc="60" dirty="0" err="1">
                <a:solidFill>
                  <a:srgbClr val="80A331"/>
                </a:solidFill>
                <a:latin typeface="Cambria"/>
                <a:cs typeface="Cambria"/>
              </a:rPr>
              <a:t>Sesi</a:t>
            </a:r>
            <a:r>
              <a:rPr lang="en-ID" sz="2800" b="1" spc="60" dirty="0">
                <a:solidFill>
                  <a:srgbClr val="80A331"/>
                </a:solidFill>
                <a:latin typeface="Cambria"/>
                <a:cs typeface="Cambria"/>
              </a:rPr>
              <a:t> 2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ID" sz="2800" b="1" spc="60" dirty="0" err="1">
                <a:solidFill>
                  <a:srgbClr val="80A331"/>
                </a:solidFill>
                <a:latin typeface="Cambria"/>
                <a:cs typeface="Cambria"/>
              </a:rPr>
              <a:t>Vitha</a:t>
            </a:r>
            <a:r>
              <a:rPr lang="en-ID" sz="2800" b="1" spc="60" dirty="0">
                <a:solidFill>
                  <a:srgbClr val="80A331"/>
                </a:solidFill>
                <a:latin typeface="Cambria"/>
                <a:cs typeface="Cambria"/>
              </a:rPr>
              <a:t> </a:t>
            </a:r>
            <a:r>
              <a:rPr lang="en-ID" sz="2800" b="1" spc="60" dirty="0" err="1">
                <a:solidFill>
                  <a:srgbClr val="80A331"/>
                </a:solidFill>
                <a:latin typeface="Cambria"/>
                <a:cs typeface="Cambria"/>
              </a:rPr>
              <a:t>Octavanny</a:t>
            </a:r>
            <a:r>
              <a:rPr lang="en-ID" sz="2800" b="1" spc="60" dirty="0">
                <a:solidFill>
                  <a:srgbClr val="80A331"/>
                </a:solidFill>
                <a:latin typeface="Cambria"/>
                <a:cs typeface="Cambria"/>
              </a:rPr>
              <a:t>, </a:t>
            </a:r>
            <a:r>
              <a:rPr lang="en-ID" sz="2800" b="1" spc="60" dirty="0" err="1">
                <a:solidFill>
                  <a:srgbClr val="80A331"/>
                </a:solidFill>
                <a:latin typeface="Cambria"/>
                <a:cs typeface="Cambria"/>
              </a:rPr>
              <a:t>MM.Par</a:t>
            </a:r>
            <a:endParaRPr sz="2800" b="1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738" y="415608"/>
            <a:ext cx="7626350" cy="140462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403860" marR="30480" indent="-366395">
              <a:lnSpc>
                <a:spcPct val="97400"/>
              </a:lnSpc>
              <a:spcBef>
                <a:spcPts val="210"/>
              </a:spcBef>
            </a:pPr>
            <a:r>
              <a:rPr sz="5400" b="1" baseline="23919" dirty="0">
                <a:solidFill>
                  <a:srgbClr val="B870B8"/>
                </a:solidFill>
                <a:latin typeface="Arial"/>
                <a:cs typeface="Arial"/>
              </a:rPr>
              <a:t>+ </a:t>
            </a:r>
            <a:r>
              <a:rPr sz="2800" spc="50" dirty="0"/>
              <a:t>Information-intensive Industry </a:t>
            </a:r>
            <a:r>
              <a:rPr sz="2800" spc="85" dirty="0"/>
              <a:t>karena </a:t>
            </a:r>
            <a:r>
              <a:rPr sz="2800" spc="90" dirty="0"/>
              <a:t> </a:t>
            </a:r>
            <a:r>
              <a:rPr sz="2800" spc="70" dirty="0"/>
              <a:t>kebutuhan </a:t>
            </a:r>
            <a:r>
              <a:rPr sz="2800" spc="60" dirty="0"/>
              <a:t>informasi </a:t>
            </a:r>
            <a:r>
              <a:rPr sz="2800" spc="65" dirty="0"/>
              <a:t>pariwisata </a:t>
            </a:r>
            <a:r>
              <a:rPr sz="2800" spc="155" dirty="0"/>
              <a:t>yang </a:t>
            </a:r>
            <a:r>
              <a:rPr sz="2800" spc="90" dirty="0"/>
              <a:t>sangat </a:t>
            </a:r>
            <a:r>
              <a:rPr sz="2800" spc="-605" dirty="0"/>
              <a:t> </a:t>
            </a:r>
            <a:r>
              <a:rPr sz="2800" spc="165" dirty="0"/>
              <a:t>beragam,</a:t>
            </a:r>
            <a:r>
              <a:rPr sz="2800" spc="-150" dirty="0"/>
              <a:t> </a:t>
            </a:r>
            <a:r>
              <a:rPr sz="2800" spc="75" dirty="0"/>
              <a:t>contoh: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7673" y="282575"/>
            <a:ext cx="92075" cy="1600200"/>
          </a:xfrm>
          <a:custGeom>
            <a:avLst/>
            <a:gdLst/>
            <a:ahLst/>
            <a:cxnLst/>
            <a:rect l="l" t="t" r="r" b="b"/>
            <a:pathLst>
              <a:path w="92075" h="1600200">
                <a:moveTo>
                  <a:pt x="92075" y="0"/>
                </a:moveTo>
                <a:lnTo>
                  <a:pt x="0" y="0"/>
                </a:lnTo>
                <a:lnTo>
                  <a:pt x="0" y="1600200"/>
                </a:lnTo>
                <a:lnTo>
                  <a:pt x="92075" y="1600200"/>
                </a:lnTo>
                <a:lnTo>
                  <a:pt x="92075" y="0"/>
                </a:lnTo>
                <a:close/>
              </a:path>
            </a:pathLst>
          </a:custGeom>
          <a:solidFill>
            <a:srgbClr val="797B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77214" y="1877695"/>
            <a:ext cx="8288655" cy="3835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113664" indent="-228600" algn="just">
              <a:lnSpc>
                <a:spcPct val="100000"/>
              </a:lnSpc>
              <a:spcBef>
                <a:spcPts val="100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50" dirty="0">
                <a:solidFill>
                  <a:srgbClr val="595959"/>
                </a:solidFill>
                <a:latin typeface="Cambria"/>
                <a:cs typeface="Cambria"/>
              </a:rPr>
              <a:t>Wisatawan,</a:t>
            </a:r>
            <a:r>
              <a:rPr sz="2000" spc="-90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595959"/>
                </a:solidFill>
                <a:latin typeface="Cambria"/>
                <a:cs typeface="Cambria"/>
              </a:rPr>
              <a:t>mengenai:</a:t>
            </a:r>
            <a:r>
              <a:rPr sz="2000" spc="-90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595959"/>
                </a:solidFill>
                <a:latin typeface="Cambria"/>
                <a:cs typeface="Cambria"/>
              </a:rPr>
              <a:t>destinasi;</a:t>
            </a:r>
            <a:r>
              <a:rPr sz="2000" spc="-85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2000" spc="35" dirty="0">
                <a:solidFill>
                  <a:srgbClr val="595959"/>
                </a:solidFill>
                <a:latin typeface="Cambria"/>
                <a:cs typeface="Cambria"/>
              </a:rPr>
              <a:t>fasilitas;</a:t>
            </a:r>
            <a:r>
              <a:rPr sz="2000" spc="-90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595959"/>
                </a:solidFill>
                <a:latin typeface="Cambria"/>
                <a:cs typeface="Cambria"/>
              </a:rPr>
              <a:t>ketersediaan</a:t>
            </a:r>
            <a:r>
              <a:rPr sz="2000" spc="80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595959"/>
                </a:solidFill>
                <a:latin typeface="Cambria"/>
                <a:cs typeface="Cambria"/>
              </a:rPr>
              <a:t>(tiket,</a:t>
            </a:r>
            <a:r>
              <a:rPr sz="2000" spc="-85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595959"/>
                </a:solidFill>
                <a:latin typeface="Cambria"/>
                <a:cs typeface="Cambria"/>
              </a:rPr>
              <a:t>kamar, </a:t>
            </a:r>
            <a:r>
              <a:rPr sz="2000" spc="-430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595959"/>
                </a:solidFill>
                <a:latin typeface="Cambria"/>
                <a:cs typeface="Cambria"/>
              </a:rPr>
              <a:t>dll);</a:t>
            </a:r>
            <a:r>
              <a:rPr sz="2000" spc="-105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595959"/>
                </a:solidFill>
                <a:latin typeface="Cambria"/>
                <a:cs typeface="Cambria"/>
              </a:rPr>
              <a:t>harga;</a:t>
            </a:r>
            <a:r>
              <a:rPr sz="2000" spc="-105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rgbClr val="595959"/>
                </a:solidFill>
                <a:latin typeface="Cambria"/>
                <a:cs typeface="Cambria"/>
              </a:rPr>
              <a:t>ketentuan</a:t>
            </a:r>
            <a:r>
              <a:rPr sz="2000" spc="55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595959"/>
                </a:solidFill>
                <a:latin typeface="Cambria"/>
                <a:cs typeface="Cambria"/>
              </a:rPr>
              <a:t>imigrasi;</a:t>
            </a:r>
            <a:r>
              <a:rPr sz="2000" spc="-105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2000" spc="95" dirty="0">
                <a:solidFill>
                  <a:srgbClr val="595959"/>
                </a:solidFill>
                <a:latin typeface="Cambria"/>
                <a:cs typeface="Cambria"/>
              </a:rPr>
              <a:t>geografi</a:t>
            </a:r>
            <a:r>
              <a:rPr sz="2000" spc="55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595959"/>
                </a:solidFill>
                <a:latin typeface="Cambria"/>
                <a:cs typeface="Cambria"/>
              </a:rPr>
              <a:t>dan</a:t>
            </a:r>
            <a:r>
              <a:rPr sz="2000" spc="60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595959"/>
                </a:solidFill>
                <a:latin typeface="Cambria"/>
                <a:cs typeface="Cambria"/>
              </a:rPr>
              <a:t>iklim.</a:t>
            </a:r>
            <a:endParaRPr sz="2000">
              <a:latin typeface="Cambria"/>
              <a:cs typeface="Cambria"/>
            </a:endParaRPr>
          </a:p>
          <a:p>
            <a:pPr marL="241300" marR="78105" indent="-228600" algn="just">
              <a:lnSpc>
                <a:spcPct val="100000"/>
              </a:lnSpc>
              <a:spcBef>
                <a:spcPts val="2000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30" dirty="0">
                <a:solidFill>
                  <a:srgbClr val="595959"/>
                </a:solidFill>
                <a:latin typeface="Cambria"/>
                <a:cs typeface="Cambria"/>
              </a:rPr>
              <a:t>Travel</a:t>
            </a:r>
            <a:r>
              <a:rPr sz="2000" spc="65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595959"/>
                </a:solidFill>
                <a:latin typeface="Cambria"/>
                <a:cs typeface="Cambria"/>
              </a:rPr>
              <a:t>agents,</a:t>
            </a:r>
            <a:r>
              <a:rPr sz="2000" spc="-100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595959"/>
                </a:solidFill>
                <a:latin typeface="Cambria"/>
                <a:cs typeface="Cambria"/>
              </a:rPr>
              <a:t>mengenai:</a:t>
            </a:r>
            <a:r>
              <a:rPr sz="2000" spc="-100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2000" spc="95" dirty="0">
                <a:solidFill>
                  <a:srgbClr val="595959"/>
                </a:solidFill>
                <a:latin typeface="Cambria"/>
                <a:cs typeface="Cambria"/>
              </a:rPr>
              <a:t>perkembangan</a:t>
            </a:r>
            <a:r>
              <a:rPr sz="2000" spc="65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595959"/>
                </a:solidFill>
                <a:latin typeface="Cambria"/>
                <a:cs typeface="Cambria"/>
              </a:rPr>
              <a:t>pasar</a:t>
            </a:r>
            <a:r>
              <a:rPr sz="2000" spc="65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2000" spc="35" dirty="0">
                <a:solidFill>
                  <a:srgbClr val="595959"/>
                </a:solidFill>
                <a:latin typeface="Cambria"/>
                <a:cs typeface="Cambria"/>
              </a:rPr>
              <a:t>wisatawan,</a:t>
            </a:r>
            <a:r>
              <a:rPr sz="2000" spc="-95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595959"/>
                </a:solidFill>
                <a:latin typeface="Cambria"/>
                <a:cs typeface="Cambria"/>
              </a:rPr>
              <a:t>destinasi; </a:t>
            </a:r>
            <a:r>
              <a:rPr sz="2000" spc="-430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2000" spc="35" dirty="0">
                <a:solidFill>
                  <a:srgbClr val="595959"/>
                </a:solidFill>
                <a:latin typeface="Cambria"/>
                <a:cs typeface="Cambria"/>
              </a:rPr>
              <a:t>fasilitas;</a:t>
            </a:r>
            <a:r>
              <a:rPr sz="2000" spc="-95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595959"/>
                </a:solidFill>
                <a:latin typeface="Cambria"/>
                <a:cs typeface="Cambria"/>
              </a:rPr>
              <a:t>ketersediaan;</a:t>
            </a:r>
            <a:r>
              <a:rPr sz="2000" spc="-95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595959"/>
                </a:solidFill>
                <a:latin typeface="Cambria"/>
                <a:cs typeface="Cambria"/>
              </a:rPr>
              <a:t>harga;</a:t>
            </a:r>
            <a:r>
              <a:rPr sz="2000" spc="-95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rgbClr val="595959"/>
                </a:solidFill>
                <a:latin typeface="Cambria"/>
                <a:cs typeface="Cambria"/>
              </a:rPr>
              <a:t>ketentuan</a:t>
            </a:r>
            <a:r>
              <a:rPr sz="2000" spc="70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595959"/>
                </a:solidFill>
                <a:latin typeface="Cambria"/>
                <a:cs typeface="Cambria"/>
              </a:rPr>
              <a:t>imigrasi;</a:t>
            </a:r>
            <a:r>
              <a:rPr sz="2000" spc="-95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595959"/>
                </a:solidFill>
                <a:latin typeface="Cambria"/>
                <a:cs typeface="Cambria"/>
              </a:rPr>
              <a:t>paket</a:t>
            </a:r>
            <a:r>
              <a:rPr sz="2000" spc="75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2000" spc="15" dirty="0">
                <a:solidFill>
                  <a:srgbClr val="595959"/>
                </a:solidFill>
                <a:latin typeface="Cambria"/>
                <a:cs typeface="Cambria"/>
              </a:rPr>
              <a:t>tour;</a:t>
            </a:r>
            <a:r>
              <a:rPr sz="2000" spc="-95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595959"/>
                </a:solidFill>
                <a:latin typeface="Cambria"/>
                <a:cs typeface="Cambria"/>
              </a:rPr>
              <a:t>tentang </a:t>
            </a:r>
            <a:r>
              <a:rPr sz="2000" spc="60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2000" spc="130" dirty="0">
                <a:solidFill>
                  <a:srgbClr val="595959"/>
                </a:solidFill>
                <a:latin typeface="Cambria"/>
                <a:cs typeface="Cambria"/>
              </a:rPr>
              <a:t>cabang</a:t>
            </a:r>
            <a:r>
              <a:rPr sz="2000" spc="50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2000" spc="25" dirty="0">
                <a:solidFill>
                  <a:srgbClr val="595959"/>
                </a:solidFill>
                <a:latin typeface="Cambria"/>
                <a:cs typeface="Cambria"/>
              </a:rPr>
              <a:t>atau</a:t>
            </a:r>
            <a:r>
              <a:rPr sz="2000" spc="55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595959"/>
                </a:solidFill>
                <a:latin typeface="Cambria"/>
                <a:cs typeface="Cambria"/>
              </a:rPr>
              <a:t>perusahaan</a:t>
            </a:r>
            <a:r>
              <a:rPr sz="2000" spc="55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595959"/>
                </a:solidFill>
                <a:latin typeface="Cambria"/>
                <a:cs typeface="Cambria"/>
              </a:rPr>
              <a:t>lain.</a:t>
            </a:r>
            <a:endParaRPr sz="2000">
              <a:latin typeface="Cambria"/>
              <a:cs typeface="Cambria"/>
            </a:endParaRPr>
          </a:p>
          <a:p>
            <a:pPr marL="241300" marR="5080" indent="-228600" algn="just">
              <a:lnSpc>
                <a:spcPct val="100000"/>
              </a:lnSpc>
              <a:spcBef>
                <a:spcPts val="2000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70" dirty="0">
                <a:solidFill>
                  <a:srgbClr val="595959"/>
                </a:solidFill>
                <a:latin typeface="Cambria"/>
                <a:cs typeface="Cambria"/>
              </a:rPr>
              <a:t>Suppliers</a:t>
            </a:r>
            <a:r>
              <a:rPr sz="2000" spc="55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595959"/>
                </a:solidFill>
                <a:latin typeface="Cambria"/>
                <a:cs typeface="Cambria"/>
              </a:rPr>
              <a:t>(pemasok):</a:t>
            </a:r>
            <a:r>
              <a:rPr sz="2000" spc="-105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595959"/>
                </a:solidFill>
                <a:latin typeface="Cambria"/>
                <a:cs typeface="Cambria"/>
              </a:rPr>
              <a:t>company</a:t>
            </a:r>
            <a:r>
              <a:rPr sz="2000" spc="60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2000" spc="35" dirty="0">
                <a:solidFill>
                  <a:srgbClr val="595959"/>
                </a:solidFill>
                <a:latin typeface="Cambria"/>
                <a:cs typeface="Cambria"/>
              </a:rPr>
              <a:t>information;</a:t>
            </a:r>
            <a:r>
              <a:rPr sz="2000" spc="-105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2000" spc="25" dirty="0">
                <a:solidFill>
                  <a:srgbClr val="595959"/>
                </a:solidFill>
                <a:latin typeface="Cambria"/>
                <a:cs typeface="Cambria"/>
              </a:rPr>
              <a:t>wisatawan;</a:t>
            </a:r>
            <a:r>
              <a:rPr sz="2000" spc="-105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2000" spc="25" dirty="0">
                <a:solidFill>
                  <a:srgbClr val="595959"/>
                </a:solidFill>
                <a:latin typeface="Cambria"/>
                <a:cs typeface="Cambria"/>
              </a:rPr>
              <a:t>travel</a:t>
            </a:r>
            <a:r>
              <a:rPr sz="2000" spc="60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595959"/>
                </a:solidFill>
                <a:latin typeface="Cambria"/>
                <a:cs typeface="Cambria"/>
              </a:rPr>
              <a:t>agents; </a:t>
            </a:r>
            <a:r>
              <a:rPr sz="2000" spc="-430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2000" spc="105" dirty="0">
                <a:solidFill>
                  <a:srgbClr val="595959"/>
                </a:solidFill>
                <a:latin typeface="Cambria"/>
                <a:cs typeface="Cambria"/>
              </a:rPr>
              <a:t>pesaing.</a:t>
            </a:r>
            <a:endParaRPr sz="2000">
              <a:latin typeface="Cambria"/>
              <a:cs typeface="Cambria"/>
            </a:endParaRPr>
          </a:p>
          <a:p>
            <a:pPr marL="241300" marR="182880" indent="-228600">
              <a:lnSpc>
                <a:spcPct val="100000"/>
              </a:lnSpc>
              <a:spcBef>
                <a:spcPts val="2000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15" dirty="0">
                <a:solidFill>
                  <a:srgbClr val="595959"/>
                </a:solidFill>
                <a:latin typeface="Cambria"/>
                <a:cs typeface="Cambria"/>
              </a:rPr>
              <a:t>Kantor</a:t>
            </a:r>
            <a:r>
              <a:rPr sz="2000" spc="50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595959"/>
                </a:solidFill>
                <a:latin typeface="Cambria"/>
                <a:cs typeface="Cambria"/>
              </a:rPr>
              <a:t>pariwisata</a:t>
            </a:r>
            <a:r>
              <a:rPr sz="2000" spc="55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2000" spc="25" dirty="0">
                <a:solidFill>
                  <a:srgbClr val="595959"/>
                </a:solidFill>
                <a:latin typeface="Cambria"/>
                <a:cs typeface="Cambria"/>
              </a:rPr>
              <a:t>(tourism</a:t>
            </a:r>
            <a:r>
              <a:rPr sz="2000" spc="55" dirty="0">
                <a:solidFill>
                  <a:srgbClr val="595959"/>
                </a:solidFill>
                <a:latin typeface="Cambria"/>
                <a:cs typeface="Cambria"/>
              </a:rPr>
              <a:t> office):</a:t>
            </a:r>
            <a:r>
              <a:rPr sz="2000" spc="-105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595959"/>
                </a:solidFill>
                <a:latin typeface="Cambria"/>
                <a:cs typeface="Cambria"/>
              </a:rPr>
              <a:t>trend</a:t>
            </a:r>
            <a:r>
              <a:rPr sz="2000" spc="50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2000" spc="25" dirty="0">
                <a:solidFill>
                  <a:srgbClr val="595959"/>
                </a:solidFill>
                <a:latin typeface="Cambria"/>
                <a:cs typeface="Cambria"/>
              </a:rPr>
              <a:t>wisatawan;</a:t>
            </a:r>
            <a:r>
              <a:rPr sz="2000" spc="-105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595959"/>
                </a:solidFill>
                <a:latin typeface="Cambria"/>
                <a:cs typeface="Cambria"/>
              </a:rPr>
              <a:t>arus</a:t>
            </a:r>
            <a:r>
              <a:rPr sz="2000" spc="55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2000" spc="25" dirty="0">
                <a:solidFill>
                  <a:srgbClr val="595959"/>
                </a:solidFill>
                <a:latin typeface="Cambria"/>
                <a:cs typeface="Cambria"/>
              </a:rPr>
              <a:t>wisatawan; </a:t>
            </a:r>
            <a:r>
              <a:rPr sz="2000" spc="-430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595959"/>
                </a:solidFill>
                <a:latin typeface="Cambria"/>
                <a:cs typeface="Cambria"/>
              </a:rPr>
              <a:t>destinasi; </a:t>
            </a:r>
            <a:r>
              <a:rPr sz="2000" spc="80" dirty="0">
                <a:solidFill>
                  <a:srgbClr val="595959"/>
                </a:solidFill>
                <a:latin typeface="Cambria"/>
                <a:cs typeface="Cambria"/>
              </a:rPr>
              <a:t>kebijakan dan </a:t>
            </a:r>
            <a:r>
              <a:rPr sz="2000" spc="60" dirty="0">
                <a:solidFill>
                  <a:srgbClr val="595959"/>
                </a:solidFill>
                <a:latin typeface="Cambria"/>
                <a:cs typeface="Cambria"/>
              </a:rPr>
              <a:t>rencana </a:t>
            </a:r>
            <a:r>
              <a:rPr sz="2000" spc="100" dirty="0">
                <a:solidFill>
                  <a:srgbClr val="595959"/>
                </a:solidFill>
                <a:latin typeface="Cambria"/>
                <a:cs typeface="Cambria"/>
              </a:rPr>
              <a:t>pembangunan </a:t>
            </a:r>
            <a:r>
              <a:rPr sz="2000" spc="45" dirty="0">
                <a:solidFill>
                  <a:srgbClr val="595959"/>
                </a:solidFill>
                <a:latin typeface="Cambria"/>
                <a:cs typeface="Cambria"/>
              </a:rPr>
              <a:t>(termasuk </a:t>
            </a:r>
            <a:r>
              <a:rPr sz="2000" spc="50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rgbClr val="595959"/>
                </a:solidFill>
                <a:latin typeface="Cambria"/>
                <a:cs typeface="Cambria"/>
              </a:rPr>
              <a:t>pembangunan</a:t>
            </a:r>
            <a:r>
              <a:rPr sz="2000" spc="50" dirty="0">
                <a:solidFill>
                  <a:srgbClr val="595959"/>
                </a:solidFill>
                <a:latin typeface="Cambria"/>
                <a:cs typeface="Cambria"/>
              </a:rPr>
              <a:t> pariwisata).</a:t>
            </a:r>
            <a:endParaRPr sz="2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701" y="358776"/>
            <a:ext cx="8610598" cy="614044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288" y="895272"/>
            <a:ext cx="8305123" cy="536648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4567"/>
            <a:ext cx="9144000" cy="6617334"/>
            <a:chOff x="0" y="174567"/>
            <a:chExt cx="9144000" cy="661733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82600"/>
              <a:ext cx="9143998" cy="58689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74567"/>
              <a:ext cx="9143998" cy="661692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7500" y="333375"/>
            <a:ext cx="8516936" cy="619124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763" y="333375"/>
            <a:ext cx="8809034" cy="611981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738" y="517208"/>
            <a:ext cx="69107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b="1" baseline="36265" dirty="0">
                <a:solidFill>
                  <a:srgbClr val="B870B8"/>
                </a:solidFill>
                <a:latin typeface="Arial"/>
                <a:cs typeface="Arial"/>
              </a:rPr>
              <a:t>+</a:t>
            </a:r>
            <a:r>
              <a:rPr sz="5400" b="1" spc="-359" baseline="36265" dirty="0">
                <a:solidFill>
                  <a:srgbClr val="B870B8"/>
                </a:solidFill>
                <a:latin typeface="Arial"/>
                <a:cs typeface="Arial"/>
              </a:rPr>
              <a:t> </a:t>
            </a:r>
            <a:r>
              <a:rPr sz="3600" spc="140" dirty="0"/>
              <a:t>Technology</a:t>
            </a:r>
            <a:r>
              <a:rPr sz="3600" spc="80" dirty="0"/>
              <a:t> </a:t>
            </a:r>
            <a:r>
              <a:rPr sz="3600" spc="60" dirty="0"/>
              <a:t>for</a:t>
            </a:r>
            <a:r>
              <a:rPr sz="3600" spc="85" dirty="0"/>
              <a:t> </a:t>
            </a:r>
            <a:r>
              <a:rPr sz="3600" spc="45" dirty="0"/>
              <a:t>tourism/travel?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7673" y="282575"/>
            <a:ext cx="92075" cy="1600200"/>
          </a:xfrm>
          <a:custGeom>
            <a:avLst/>
            <a:gdLst/>
            <a:ahLst/>
            <a:cxnLst/>
            <a:rect l="l" t="t" r="r" b="b"/>
            <a:pathLst>
              <a:path w="92075" h="1600200">
                <a:moveTo>
                  <a:pt x="92075" y="0"/>
                </a:moveTo>
                <a:lnTo>
                  <a:pt x="0" y="0"/>
                </a:lnTo>
                <a:lnTo>
                  <a:pt x="0" y="1600200"/>
                </a:lnTo>
                <a:lnTo>
                  <a:pt x="92075" y="1600200"/>
                </a:lnTo>
                <a:lnTo>
                  <a:pt x="92075" y="0"/>
                </a:lnTo>
                <a:close/>
              </a:path>
            </a:pathLst>
          </a:custGeom>
          <a:solidFill>
            <a:srgbClr val="797B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9927" y="1628775"/>
            <a:ext cx="7091680" cy="2959100"/>
          </a:xfrm>
          <a:prstGeom prst="rect">
            <a:avLst/>
          </a:prstGeom>
        </p:spPr>
        <p:txBody>
          <a:bodyPr vert="horz" wrap="square" lIns="0" tIns="26162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060"/>
              </a:spcBef>
              <a:buClr>
                <a:srgbClr val="663366"/>
              </a:buClr>
              <a:buSzPct val="71875"/>
              <a:buFont typeface="Wingdings"/>
              <a:buChar char=""/>
              <a:tabLst>
                <a:tab pos="241300" algn="l"/>
              </a:tabLst>
            </a:pPr>
            <a:r>
              <a:rPr sz="3200" spc="50" dirty="0">
                <a:solidFill>
                  <a:srgbClr val="595959"/>
                </a:solidFill>
                <a:latin typeface="Cambria"/>
                <a:cs typeface="Cambria"/>
              </a:rPr>
              <a:t>Travel</a:t>
            </a:r>
            <a:r>
              <a:rPr sz="3200" spc="75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3200" spc="135" dirty="0">
                <a:solidFill>
                  <a:srgbClr val="595959"/>
                </a:solidFill>
                <a:latin typeface="Cambria"/>
                <a:cs typeface="Cambria"/>
              </a:rPr>
              <a:t>technology</a:t>
            </a:r>
            <a:r>
              <a:rPr sz="3200" spc="80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3200" spc="360" dirty="0">
                <a:solidFill>
                  <a:srgbClr val="595959"/>
                </a:solidFill>
                <a:latin typeface="Cambria"/>
                <a:cs typeface="Cambria"/>
              </a:rPr>
              <a:t>=</a:t>
            </a:r>
            <a:r>
              <a:rPr sz="3200" spc="80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3200" spc="60" dirty="0">
                <a:solidFill>
                  <a:srgbClr val="595959"/>
                </a:solidFill>
                <a:latin typeface="Cambria"/>
                <a:cs typeface="Cambria"/>
              </a:rPr>
              <a:t>eTourism</a:t>
            </a:r>
            <a:endParaRPr sz="3200">
              <a:latin typeface="Cambria"/>
              <a:cs typeface="Cambria"/>
            </a:endParaRPr>
          </a:p>
          <a:p>
            <a:pPr marL="240665" marR="5080" indent="-228600">
              <a:lnSpc>
                <a:spcPct val="99800"/>
              </a:lnSpc>
              <a:spcBef>
                <a:spcPts val="1964"/>
              </a:spcBef>
              <a:buClr>
                <a:srgbClr val="663366"/>
              </a:buClr>
              <a:buSzPct val="71875"/>
              <a:buFont typeface="Wingdings"/>
              <a:buChar char=""/>
              <a:tabLst>
                <a:tab pos="241300" algn="l"/>
              </a:tabLst>
            </a:pPr>
            <a:r>
              <a:rPr sz="3200" spc="60" dirty="0">
                <a:solidFill>
                  <a:srgbClr val="595959"/>
                </a:solidFill>
                <a:latin typeface="Cambria"/>
                <a:cs typeface="Cambria"/>
              </a:rPr>
              <a:t>eTourism </a:t>
            </a:r>
            <a:r>
              <a:rPr sz="3200" spc="125" dirty="0">
                <a:solidFill>
                  <a:srgbClr val="595959"/>
                </a:solidFill>
                <a:latin typeface="Cambria"/>
                <a:cs typeface="Cambria"/>
              </a:rPr>
              <a:t>adalah </a:t>
            </a:r>
            <a:r>
              <a:rPr sz="3200" spc="100" dirty="0">
                <a:solidFill>
                  <a:srgbClr val="595959"/>
                </a:solidFill>
                <a:latin typeface="Cambria"/>
                <a:cs typeface="Cambria"/>
              </a:rPr>
              <a:t>analisis, </a:t>
            </a:r>
            <a:r>
              <a:rPr sz="3200" spc="155" dirty="0">
                <a:solidFill>
                  <a:srgbClr val="595959"/>
                </a:solidFill>
                <a:latin typeface="Cambria"/>
                <a:cs typeface="Cambria"/>
              </a:rPr>
              <a:t>desain, </a:t>
            </a:r>
            <a:r>
              <a:rPr sz="3200" spc="160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3200" spc="105" dirty="0">
                <a:solidFill>
                  <a:srgbClr val="595959"/>
                </a:solidFill>
                <a:latin typeface="Cambria"/>
                <a:cs typeface="Cambria"/>
              </a:rPr>
              <a:t>implementasi</a:t>
            </a:r>
            <a:r>
              <a:rPr sz="3200" spc="80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3200" spc="130" dirty="0">
                <a:solidFill>
                  <a:srgbClr val="595959"/>
                </a:solidFill>
                <a:latin typeface="Cambria"/>
                <a:cs typeface="Cambria"/>
              </a:rPr>
              <a:t>dan</a:t>
            </a:r>
            <a:r>
              <a:rPr sz="3200" spc="85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3200" spc="110" dirty="0">
                <a:solidFill>
                  <a:srgbClr val="595959"/>
                </a:solidFill>
                <a:latin typeface="Cambria"/>
                <a:cs typeface="Cambria"/>
              </a:rPr>
              <a:t>aplikasi</a:t>
            </a:r>
            <a:r>
              <a:rPr sz="3200" spc="80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3200" spc="175" dirty="0">
                <a:solidFill>
                  <a:srgbClr val="595959"/>
                </a:solidFill>
                <a:latin typeface="Cambria"/>
                <a:cs typeface="Cambria"/>
              </a:rPr>
              <a:t>ICT</a:t>
            </a:r>
            <a:r>
              <a:rPr sz="3200" spc="85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3200" spc="30" dirty="0">
                <a:solidFill>
                  <a:srgbClr val="595959"/>
                </a:solidFill>
                <a:latin typeface="Cambria"/>
                <a:cs typeface="Cambria"/>
              </a:rPr>
              <a:t>untuk </a:t>
            </a:r>
            <a:r>
              <a:rPr sz="3200" spc="-690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3200" spc="150" dirty="0">
                <a:solidFill>
                  <a:srgbClr val="595959"/>
                </a:solidFill>
                <a:latin typeface="Cambria"/>
                <a:cs typeface="Cambria"/>
              </a:rPr>
              <a:t>memberikan</a:t>
            </a:r>
            <a:r>
              <a:rPr sz="3200" spc="80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3200" spc="75" dirty="0">
                <a:solidFill>
                  <a:srgbClr val="595959"/>
                </a:solidFill>
                <a:latin typeface="Cambria"/>
                <a:cs typeface="Cambria"/>
              </a:rPr>
              <a:t>solusi</a:t>
            </a:r>
            <a:r>
              <a:rPr sz="3200" spc="85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3200" spc="175" dirty="0">
                <a:solidFill>
                  <a:srgbClr val="595959"/>
                </a:solidFill>
                <a:latin typeface="Cambria"/>
                <a:cs typeface="Cambria"/>
              </a:rPr>
              <a:t>pada</a:t>
            </a:r>
            <a:r>
              <a:rPr sz="3200" spc="80" dirty="0">
                <a:solidFill>
                  <a:srgbClr val="595959"/>
                </a:solidFill>
                <a:latin typeface="Cambria"/>
                <a:cs typeface="Cambria"/>
              </a:rPr>
              <a:t> kebutuhan- </a:t>
            </a:r>
            <a:r>
              <a:rPr sz="3200" spc="-690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3200" spc="80" dirty="0">
                <a:solidFill>
                  <a:srgbClr val="595959"/>
                </a:solidFill>
                <a:latin typeface="Cambria"/>
                <a:cs typeface="Cambria"/>
              </a:rPr>
              <a:t>kebutuhan</a:t>
            </a:r>
            <a:r>
              <a:rPr sz="3200" spc="95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3200" spc="50" dirty="0">
                <a:solidFill>
                  <a:srgbClr val="595959"/>
                </a:solidFill>
                <a:latin typeface="Cambria"/>
                <a:cs typeface="Cambria"/>
              </a:rPr>
              <a:t>industri</a:t>
            </a:r>
            <a:r>
              <a:rPr sz="3200" spc="95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3200" spc="70" dirty="0">
                <a:solidFill>
                  <a:srgbClr val="595959"/>
                </a:solidFill>
                <a:latin typeface="Cambria"/>
                <a:cs typeface="Cambria"/>
              </a:rPr>
              <a:t>pariwisata</a:t>
            </a:r>
            <a:endParaRPr sz="3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404813"/>
            <a:ext cx="7924798" cy="611981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952402-419B-FE12-2828-65893D4D58A6}"/>
              </a:ext>
            </a:extLst>
          </p:cNvPr>
          <p:cNvSpPr txBox="1"/>
          <p:nvPr/>
        </p:nvSpPr>
        <p:spPr>
          <a:xfrm>
            <a:off x="2286000" y="3108191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=jZoHDo6MEAo</a:t>
            </a:r>
          </a:p>
        </p:txBody>
      </p:sp>
    </p:spTree>
    <p:extLst>
      <p:ext uri="{BB962C8B-B14F-4D97-AF65-F5344CB8AC3E}">
        <p14:creationId xmlns:p14="http://schemas.microsoft.com/office/powerpoint/2010/main" val="1928765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8509" y="744321"/>
            <a:ext cx="8366981" cy="536935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207169"/>
            <a:ext cx="8135934" cy="64436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838201"/>
            <a:ext cx="8473923" cy="502073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6081" y="942409"/>
            <a:ext cx="8375980" cy="463024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850" y="333376"/>
            <a:ext cx="8353423" cy="637698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738" y="517208"/>
            <a:ext cx="5888355" cy="112014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403860" marR="30480" indent="-366395">
              <a:lnSpc>
                <a:spcPts val="4300"/>
              </a:lnSpc>
              <a:spcBef>
                <a:spcPts val="219"/>
              </a:spcBef>
            </a:pPr>
            <a:r>
              <a:rPr sz="5400" b="1" baseline="36265" dirty="0">
                <a:solidFill>
                  <a:srgbClr val="B870B8"/>
                </a:solidFill>
                <a:latin typeface="Arial"/>
                <a:cs typeface="Arial"/>
              </a:rPr>
              <a:t>+</a:t>
            </a:r>
            <a:r>
              <a:rPr sz="5400" b="1" spc="-352" baseline="36265" dirty="0">
                <a:solidFill>
                  <a:srgbClr val="B870B8"/>
                </a:solidFill>
                <a:latin typeface="Arial"/>
                <a:cs typeface="Arial"/>
              </a:rPr>
              <a:t> </a:t>
            </a:r>
            <a:r>
              <a:rPr sz="3600" spc="105" dirty="0"/>
              <a:t>Value</a:t>
            </a:r>
            <a:r>
              <a:rPr sz="3600" spc="90" dirty="0"/>
              <a:t> </a:t>
            </a:r>
            <a:r>
              <a:rPr sz="3600" spc="204" dirty="0"/>
              <a:t>Chain</a:t>
            </a:r>
            <a:r>
              <a:rPr sz="3600" spc="95" dirty="0"/>
              <a:t> </a:t>
            </a:r>
            <a:r>
              <a:rPr sz="3600" spc="200" dirty="0"/>
              <a:t>pada</a:t>
            </a:r>
            <a:r>
              <a:rPr sz="3600" spc="90" dirty="0"/>
              <a:t> </a:t>
            </a:r>
            <a:r>
              <a:rPr sz="3600" spc="50" dirty="0"/>
              <a:t>Industri </a:t>
            </a:r>
            <a:r>
              <a:rPr sz="3600" spc="-780" dirty="0"/>
              <a:t> </a:t>
            </a:r>
            <a:r>
              <a:rPr sz="3600" spc="50" dirty="0"/>
              <a:t>Pariwisata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7673" y="282575"/>
            <a:ext cx="92075" cy="1600200"/>
          </a:xfrm>
          <a:custGeom>
            <a:avLst/>
            <a:gdLst/>
            <a:ahLst/>
            <a:cxnLst/>
            <a:rect l="l" t="t" r="r" b="b"/>
            <a:pathLst>
              <a:path w="92075" h="1600200">
                <a:moveTo>
                  <a:pt x="92075" y="0"/>
                </a:moveTo>
                <a:lnTo>
                  <a:pt x="0" y="0"/>
                </a:lnTo>
                <a:lnTo>
                  <a:pt x="0" y="1600200"/>
                </a:lnTo>
                <a:lnTo>
                  <a:pt x="92075" y="1600200"/>
                </a:lnTo>
                <a:lnTo>
                  <a:pt x="92075" y="0"/>
                </a:lnTo>
                <a:close/>
              </a:path>
            </a:pathLst>
          </a:custGeom>
          <a:solidFill>
            <a:srgbClr val="797B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269875" marR="31115" indent="-228600">
              <a:lnSpc>
                <a:spcPts val="3100"/>
              </a:lnSpc>
              <a:spcBef>
                <a:spcPts val="219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70510" algn="l"/>
              </a:tabLst>
            </a:pPr>
            <a:r>
              <a:rPr spc="75" dirty="0"/>
              <a:t>Value </a:t>
            </a:r>
            <a:r>
              <a:rPr spc="90" dirty="0"/>
              <a:t>chain</a:t>
            </a:r>
            <a:r>
              <a:rPr spc="75" dirty="0"/>
              <a:t> </a:t>
            </a:r>
            <a:r>
              <a:rPr spc="100" dirty="0"/>
              <a:t>adalah</a:t>
            </a:r>
            <a:r>
              <a:rPr spc="75" dirty="0"/>
              <a:t> </a:t>
            </a:r>
            <a:r>
              <a:rPr spc="110" dirty="0"/>
              <a:t>sebuah</a:t>
            </a:r>
            <a:r>
              <a:rPr spc="75" dirty="0"/>
              <a:t> </a:t>
            </a:r>
            <a:r>
              <a:rPr spc="60" dirty="0"/>
              <a:t>sistem</a:t>
            </a:r>
            <a:r>
              <a:rPr spc="75" dirty="0"/>
              <a:t> </a:t>
            </a:r>
            <a:r>
              <a:rPr spc="145" dirty="0"/>
              <a:t>yang</a:t>
            </a:r>
            <a:r>
              <a:rPr spc="75" dirty="0"/>
              <a:t> </a:t>
            </a:r>
            <a:r>
              <a:rPr spc="100" dirty="0"/>
              <a:t>merupakan </a:t>
            </a:r>
            <a:r>
              <a:rPr spc="-555" dirty="0"/>
              <a:t> </a:t>
            </a:r>
            <a:r>
              <a:rPr spc="90" dirty="0"/>
              <a:t>rangkaian</a:t>
            </a:r>
            <a:r>
              <a:rPr spc="75" dirty="0"/>
              <a:t> </a:t>
            </a:r>
            <a:r>
              <a:rPr spc="35" dirty="0"/>
              <a:t>aktivitas</a:t>
            </a:r>
            <a:r>
              <a:rPr spc="75" dirty="0"/>
              <a:t> maupun </a:t>
            </a:r>
            <a:r>
              <a:rPr spc="114" dirty="0"/>
              <a:t>sub</a:t>
            </a:r>
            <a:r>
              <a:rPr spc="75" dirty="0"/>
              <a:t> </a:t>
            </a:r>
            <a:r>
              <a:rPr spc="60" dirty="0"/>
              <a:t>sistem</a:t>
            </a:r>
            <a:r>
              <a:rPr spc="80" dirty="0"/>
              <a:t> </a:t>
            </a:r>
            <a:r>
              <a:rPr spc="145" dirty="0"/>
              <a:t>yang </a:t>
            </a:r>
            <a:r>
              <a:rPr spc="150" dirty="0"/>
              <a:t> </a:t>
            </a:r>
            <a:r>
              <a:rPr spc="85" dirty="0"/>
              <a:t>berinteraksi</a:t>
            </a:r>
            <a:r>
              <a:rPr spc="70" dirty="0"/>
              <a:t> </a:t>
            </a:r>
            <a:r>
              <a:rPr spc="35" dirty="0"/>
              <a:t>antara</a:t>
            </a:r>
            <a:r>
              <a:rPr spc="75" dirty="0"/>
              <a:t> </a:t>
            </a:r>
            <a:r>
              <a:rPr spc="145" dirty="0"/>
              <a:t>yang</a:t>
            </a:r>
            <a:r>
              <a:rPr spc="70" dirty="0"/>
              <a:t> </a:t>
            </a:r>
            <a:r>
              <a:rPr spc="25" dirty="0"/>
              <a:t>satu</a:t>
            </a:r>
            <a:r>
              <a:rPr spc="75" dirty="0"/>
              <a:t> </a:t>
            </a:r>
            <a:r>
              <a:rPr spc="145" dirty="0"/>
              <a:t>dengan</a:t>
            </a:r>
            <a:r>
              <a:rPr spc="70" dirty="0"/>
              <a:t> </a:t>
            </a:r>
            <a:r>
              <a:rPr spc="55" dirty="0"/>
              <a:t>lainnya</a:t>
            </a:r>
          </a:p>
          <a:p>
            <a:pPr marL="269875" marR="722630" indent="-228600">
              <a:lnSpc>
                <a:spcPts val="3100"/>
              </a:lnSpc>
              <a:spcBef>
                <a:spcPts val="2000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70510" algn="l"/>
              </a:tabLst>
            </a:pPr>
            <a:r>
              <a:rPr spc="35" dirty="0"/>
              <a:t>Industri </a:t>
            </a:r>
            <a:r>
              <a:rPr spc="60" dirty="0"/>
              <a:t>pariwisata </a:t>
            </a:r>
            <a:r>
              <a:rPr spc="85" dirty="0"/>
              <a:t>mempunyai </a:t>
            </a:r>
            <a:r>
              <a:rPr spc="125" dirty="0"/>
              <a:t>karakter:“long </a:t>
            </a:r>
            <a:r>
              <a:rPr spc="-560" dirty="0"/>
              <a:t> </a:t>
            </a:r>
            <a:r>
              <a:rPr spc="90" dirty="0"/>
              <a:t>value</a:t>
            </a:r>
            <a:r>
              <a:rPr spc="70" dirty="0"/>
              <a:t> </a:t>
            </a:r>
            <a:r>
              <a:rPr spc="135" dirty="0"/>
              <a:t>chain”</a:t>
            </a:r>
          </a:p>
          <a:p>
            <a:pPr marL="269875" marR="5080" indent="-228600">
              <a:lnSpc>
                <a:spcPts val="3100"/>
              </a:lnSpc>
              <a:spcBef>
                <a:spcPts val="2100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70510" algn="l"/>
              </a:tabLst>
            </a:pPr>
            <a:r>
              <a:rPr spc="30" dirty="0"/>
              <a:t>Untuk</a:t>
            </a:r>
            <a:r>
              <a:rPr spc="80" dirty="0"/>
              <a:t> </a:t>
            </a:r>
            <a:r>
              <a:rPr spc="95" dirty="0"/>
              <a:t>dapat</a:t>
            </a:r>
            <a:r>
              <a:rPr spc="80" dirty="0"/>
              <a:t> </a:t>
            </a:r>
            <a:r>
              <a:rPr spc="95" dirty="0"/>
              <a:t>menyediakan</a:t>
            </a:r>
            <a:r>
              <a:rPr spc="80" dirty="0"/>
              <a:t> </a:t>
            </a:r>
            <a:r>
              <a:rPr spc="130" dirty="0"/>
              <a:t>barang</a:t>
            </a:r>
            <a:r>
              <a:rPr spc="80" dirty="0"/>
              <a:t> </a:t>
            </a:r>
            <a:r>
              <a:rPr spc="35" dirty="0"/>
              <a:t>atau</a:t>
            </a:r>
            <a:r>
              <a:rPr spc="80" dirty="0"/>
              <a:t> </a:t>
            </a:r>
            <a:r>
              <a:rPr spc="85" dirty="0"/>
              <a:t>jasa</a:t>
            </a:r>
            <a:r>
              <a:rPr spc="80" dirty="0"/>
              <a:t> </a:t>
            </a:r>
            <a:r>
              <a:rPr spc="145" dirty="0"/>
              <a:t>dengan </a:t>
            </a:r>
            <a:r>
              <a:rPr spc="-560" dirty="0"/>
              <a:t> </a:t>
            </a:r>
            <a:r>
              <a:rPr spc="165" dirty="0"/>
              <a:t>baik,“value </a:t>
            </a:r>
            <a:r>
              <a:rPr spc="135" dirty="0"/>
              <a:t>chain” </a:t>
            </a:r>
            <a:r>
              <a:rPr spc="95" dirty="0"/>
              <a:t>dari </a:t>
            </a:r>
            <a:r>
              <a:rPr spc="100" dirty="0"/>
              <a:t>semua pihak </a:t>
            </a:r>
            <a:r>
              <a:rPr spc="145" dirty="0"/>
              <a:t>yang </a:t>
            </a:r>
            <a:r>
              <a:rPr spc="50" dirty="0"/>
              <a:t>terlibat </a:t>
            </a:r>
            <a:r>
              <a:rPr spc="55" dirty="0"/>
              <a:t> </a:t>
            </a:r>
            <a:r>
              <a:rPr spc="60" dirty="0"/>
              <a:t>harus</a:t>
            </a:r>
            <a:r>
              <a:rPr spc="70" dirty="0"/>
              <a:t> </a:t>
            </a:r>
            <a:r>
              <a:rPr spc="75" dirty="0"/>
              <a:t>dikoordinasikan </a:t>
            </a:r>
            <a:r>
              <a:rPr spc="145" dirty="0"/>
              <a:t>dengan</a:t>
            </a:r>
            <a:r>
              <a:rPr spc="70" dirty="0"/>
              <a:t> </a:t>
            </a:r>
            <a:r>
              <a:rPr spc="130" dirty="0"/>
              <a:t>baik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8812" y="228601"/>
            <a:ext cx="8201025" cy="6345555"/>
          </a:xfrm>
          <a:custGeom>
            <a:avLst/>
            <a:gdLst/>
            <a:ahLst/>
            <a:cxnLst/>
            <a:rect l="l" t="t" r="r" b="b"/>
            <a:pathLst>
              <a:path w="8201025" h="6345555">
                <a:moveTo>
                  <a:pt x="8201023" y="0"/>
                </a:moveTo>
                <a:lnTo>
                  <a:pt x="0" y="0"/>
                </a:lnTo>
                <a:lnTo>
                  <a:pt x="0" y="6345236"/>
                </a:lnTo>
                <a:lnTo>
                  <a:pt x="8201023" y="6345236"/>
                </a:lnTo>
                <a:lnTo>
                  <a:pt x="8201023" y="0"/>
                </a:lnTo>
                <a:close/>
              </a:path>
            </a:pathLst>
          </a:custGeom>
          <a:solidFill>
            <a:srgbClr val="7A4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52625" y="3350895"/>
            <a:ext cx="5779135" cy="256222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424180" marR="377825" indent="-374015">
              <a:lnSpc>
                <a:spcPct val="95000"/>
              </a:lnSpc>
              <a:spcBef>
                <a:spcPts val="340"/>
              </a:spcBef>
            </a:pPr>
            <a:r>
              <a:rPr sz="6000" b="1" baseline="27777" dirty="0">
                <a:solidFill>
                  <a:srgbClr val="B870B8"/>
                </a:solidFill>
                <a:latin typeface="Arial"/>
                <a:cs typeface="Arial"/>
              </a:rPr>
              <a:t>+</a:t>
            </a:r>
            <a:r>
              <a:rPr sz="6000" b="1" spc="-757" baseline="27777" dirty="0">
                <a:solidFill>
                  <a:srgbClr val="B870B8"/>
                </a:solidFill>
                <a:latin typeface="Arial"/>
                <a:cs typeface="Arial"/>
              </a:rPr>
              <a:t> </a:t>
            </a:r>
            <a:r>
              <a:rPr sz="3200" spc="-260" dirty="0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sz="3200" spc="130" dirty="0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sz="3200" spc="25" dirty="0">
                <a:solidFill>
                  <a:srgbClr val="FFFFFF"/>
                </a:solidFill>
                <a:latin typeface="Cambria"/>
                <a:cs typeface="Cambria"/>
              </a:rPr>
              <a:t>u</a:t>
            </a:r>
            <a:r>
              <a:rPr sz="3200" spc="75" dirty="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sz="3200" spc="80" dirty="0">
                <a:solidFill>
                  <a:srgbClr val="FFFFFF"/>
                </a:solidFill>
                <a:latin typeface="Cambria"/>
                <a:cs typeface="Cambria"/>
              </a:rPr>
              <a:t>ism</a:t>
            </a:r>
            <a:r>
              <a:rPr sz="3200" spc="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135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3200" spc="90" dirty="0">
                <a:solidFill>
                  <a:srgbClr val="FFFFFF"/>
                </a:solidFill>
                <a:latin typeface="Cambria"/>
                <a:cs typeface="Cambria"/>
              </a:rPr>
              <a:t>s</a:t>
            </a:r>
            <a:r>
              <a:rPr sz="3200" spc="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135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3200" spc="45" dirty="0">
                <a:solidFill>
                  <a:srgbClr val="FFFFFF"/>
                </a:solidFill>
                <a:latin typeface="Cambria"/>
                <a:cs typeface="Cambria"/>
              </a:rPr>
              <a:t>n</a:t>
            </a:r>
            <a:r>
              <a:rPr sz="3200" spc="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Cambria"/>
                <a:cs typeface="Cambria"/>
              </a:rPr>
              <a:t>In</a:t>
            </a:r>
            <a:r>
              <a:rPr sz="3200" spc="25" dirty="0">
                <a:solidFill>
                  <a:srgbClr val="FFFFFF"/>
                </a:solidFill>
                <a:latin typeface="Cambria"/>
                <a:cs typeface="Cambria"/>
              </a:rPr>
              <a:t>f</a:t>
            </a:r>
            <a:r>
              <a:rPr sz="3200" spc="130" dirty="0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sz="3200" spc="55" dirty="0">
                <a:solidFill>
                  <a:srgbClr val="FFFFFF"/>
                </a:solidFill>
                <a:latin typeface="Cambria"/>
                <a:cs typeface="Cambria"/>
              </a:rPr>
              <a:t>rm</a:t>
            </a:r>
            <a:r>
              <a:rPr sz="3200" spc="135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3200" spc="-120" dirty="0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sz="3200" spc="90" dirty="0">
                <a:solidFill>
                  <a:srgbClr val="FFFFFF"/>
                </a:solidFill>
                <a:latin typeface="Cambria"/>
                <a:cs typeface="Cambria"/>
              </a:rPr>
              <a:t>io</a:t>
            </a:r>
            <a:r>
              <a:rPr sz="3200" spc="40" dirty="0">
                <a:solidFill>
                  <a:srgbClr val="FFFFFF"/>
                </a:solidFill>
                <a:latin typeface="Cambria"/>
                <a:cs typeface="Cambria"/>
              </a:rPr>
              <a:t>n</a:t>
            </a:r>
            <a:r>
              <a:rPr sz="3200" spc="50" dirty="0">
                <a:solidFill>
                  <a:srgbClr val="FFFFFF"/>
                </a:solidFill>
                <a:latin typeface="Cambria"/>
                <a:cs typeface="Cambria"/>
              </a:rPr>
              <a:t>-  </a:t>
            </a:r>
            <a:r>
              <a:rPr sz="3200" spc="65" dirty="0">
                <a:solidFill>
                  <a:srgbClr val="FFFFFF"/>
                </a:solidFill>
                <a:latin typeface="Cambria"/>
                <a:cs typeface="Cambria"/>
              </a:rPr>
              <a:t>Intensive</a:t>
            </a:r>
            <a:r>
              <a:rPr sz="32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60" dirty="0">
                <a:solidFill>
                  <a:srgbClr val="FFFFFF"/>
                </a:solidFill>
                <a:latin typeface="Cambria"/>
                <a:cs typeface="Cambria"/>
              </a:rPr>
              <a:t>Industry</a:t>
            </a:r>
            <a:endParaRPr sz="32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650">
              <a:latin typeface="Cambria"/>
              <a:cs typeface="Cambria"/>
            </a:endParaRPr>
          </a:p>
          <a:p>
            <a:pPr marL="424180" marR="17780">
              <a:lnSpc>
                <a:spcPct val="100000"/>
              </a:lnSpc>
            </a:pPr>
            <a:r>
              <a:rPr sz="3000" spc="130" dirty="0">
                <a:solidFill>
                  <a:srgbClr val="FFFFFF"/>
                </a:solidFill>
                <a:latin typeface="Cambria"/>
                <a:cs typeface="Cambria"/>
              </a:rPr>
              <a:t>…..information </a:t>
            </a:r>
            <a:r>
              <a:rPr sz="3000" spc="60" dirty="0">
                <a:solidFill>
                  <a:srgbClr val="FFFFFF"/>
                </a:solidFill>
                <a:latin typeface="Cambria"/>
                <a:cs typeface="Cambria"/>
              </a:rPr>
              <a:t>is </a:t>
            </a:r>
            <a:r>
              <a:rPr sz="3000" spc="65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3000" spc="120" dirty="0">
                <a:solidFill>
                  <a:srgbClr val="FFFFFF"/>
                </a:solidFill>
                <a:latin typeface="Cambria"/>
                <a:cs typeface="Cambria"/>
              </a:rPr>
              <a:t>lifeblood </a:t>
            </a:r>
            <a:r>
              <a:rPr sz="3000" spc="-6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000" spc="45" dirty="0">
                <a:solidFill>
                  <a:srgbClr val="FFFFFF"/>
                </a:solidFill>
                <a:latin typeface="Cambria"/>
                <a:cs typeface="Cambria"/>
              </a:rPr>
              <a:t>of</a:t>
            </a:r>
            <a:r>
              <a:rPr sz="30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000" spc="45" dirty="0">
                <a:solidFill>
                  <a:srgbClr val="FFFFFF"/>
                </a:solidFill>
                <a:latin typeface="Cambria"/>
                <a:cs typeface="Cambria"/>
              </a:rPr>
              <a:t>tourism</a:t>
            </a:r>
            <a:r>
              <a:rPr sz="30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000" spc="75" dirty="0">
                <a:solidFill>
                  <a:srgbClr val="FFFFFF"/>
                </a:solidFill>
                <a:latin typeface="Cambria"/>
                <a:cs typeface="Cambria"/>
              </a:rPr>
              <a:t>(Poon,</a:t>
            </a:r>
            <a:r>
              <a:rPr sz="3000" spc="-1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000" spc="-35" dirty="0">
                <a:solidFill>
                  <a:srgbClr val="FFFFFF"/>
                </a:solidFill>
                <a:latin typeface="Cambria"/>
                <a:cs typeface="Cambria"/>
              </a:rPr>
              <a:t>1993)</a:t>
            </a:r>
            <a:endParaRPr sz="300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5750" y="228601"/>
            <a:ext cx="212725" cy="6345555"/>
          </a:xfrm>
          <a:custGeom>
            <a:avLst/>
            <a:gdLst/>
            <a:ahLst/>
            <a:cxnLst/>
            <a:rect l="l" t="t" r="r" b="b"/>
            <a:pathLst>
              <a:path w="212725" h="6345555">
                <a:moveTo>
                  <a:pt x="212725" y="0"/>
                </a:moveTo>
                <a:lnTo>
                  <a:pt x="0" y="0"/>
                </a:lnTo>
                <a:lnTo>
                  <a:pt x="0" y="6345236"/>
                </a:lnTo>
                <a:lnTo>
                  <a:pt x="212725" y="6345236"/>
                </a:lnTo>
                <a:lnTo>
                  <a:pt x="212725" y="0"/>
                </a:lnTo>
                <a:close/>
              </a:path>
            </a:pathLst>
          </a:custGeom>
          <a:solidFill>
            <a:srgbClr val="A9A87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750" y="273051"/>
            <a:ext cx="8280398" cy="646906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</TotalTime>
  <Words>231</Words>
  <Application>Microsoft Macintosh PowerPoint</Application>
  <PresentationFormat>On-screen Show (4:3)</PresentationFormat>
  <Paragraphs>19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+ Value Chain pada Industri  Pariwisata</vt:lpstr>
      <vt:lpstr>PowerPoint Presentation</vt:lpstr>
      <vt:lpstr>PowerPoint Presentation</vt:lpstr>
      <vt:lpstr>+ Information-intensive Industry karena  kebutuhan informasi pariwisata yang sangat  beragam, contoh: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+ Technology for tourism/travel?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vithaoctavanny</cp:lastModifiedBy>
  <cp:revision>2</cp:revision>
  <dcterms:created xsi:type="dcterms:W3CDTF">2024-09-16T15:04:42Z</dcterms:created>
  <dcterms:modified xsi:type="dcterms:W3CDTF">2024-09-16T16:01:00Z</dcterms:modified>
</cp:coreProperties>
</file>