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4" r:id="rId1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4"/>
  </p:normalViewPr>
  <p:slideViewPr>
    <p:cSldViewPr>
      <p:cViewPr varScale="1">
        <p:scale>
          <a:sx n="121" d="100"/>
          <a:sy n="121" d="100"/>
        </p:scale>
        <p:origin x="136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14399" y="1"/>
            <a:ext cx="7999730" cy="182880"/>
          </a:xfrm>
          <a:custGeom>
            <a:avLst/>
            <a:gdLst/>
            <a:ahLst/>
            <a:cxnLst/>
            <a:rect l="l" t="t" r="r" b="b"/>
            <a:pathLst>
              <a:path w="7999730" h="182880">
                <a:moveTo>
                  <a:pt x="7999411" y="0"/>
                </a:moveTo>
                <a:lnTo>
                  <a:pt x="0" y="0"/>
                </a:lnTo>
                <a:lnTo>
                  <a:pt x="0" y="182880"/>
                </a:lnTo>
                <a:lnTo>
                  <a:pt x="7999411" y="182880"/>
                </a:lnTo>
                <a:lnTo>
                  <a:pt x="7999411" y="0"/>
                </a:lnTo>
                <a:close/>
              </a:path>
            </a:pathLst>
          </a:custGeom>
          <a:solidFill>
            <a:srgbClr val="DEE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157319"/>
            <a:ext cx="8915400" cy="878205"/>
          </a:xfrm>
          <a:custGeom>
            <a:avLst/>
            <a:gdLst/>
            <a:ahLst/>
            <a:cxnLst/>
            <a:rect l="l" t="t" r="r" b="b"/>
            <a:pathLst>
              <a:path w="8915400" h="878205">
                <a:moveTo>
                  <a:pt x="8915398" y="0"/>
                </a:moveTo>
                <a:lnTo>
                  <a:pt x="0" y="0"/>
                </a:lnTo>
                <a:lnTo>
                  <a:pt x="0" y="877824"/>
                </a:lnTo>
                <a:lnTo>
                  <a:pt x="8915398" y="877824"/>
                </a:lnTo>
                <a:lnTo>
                  <a:pt x="8915398" y="0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6019" y="2309211"/>
            <a:ext cx="657098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14399" y="1"/>
            <a:ext cx="7999730" cy="182880"/>
          </a:xfrm>
          <a:custGeom>
            <a:avLst/>
            <a:gdLst/>
            <a:ahLst/>
            <a:cxnLst/>
            <a:rect l="l" t="t" r="r" b="b"/>
            <a:pathLst>
              <a:path w="7999730" h="182880">
                <a:moveTo>
                  <a:pt x="7999411" y="0"/>
                </a:moveTo>
                <a:lnTo>
                  <a:pt x="0" y="0"/>
                </a:lnTo>
                <a:lnTo>
                  <a:pt x="0" y="182880"/>
                </a:lnTo>
                <a:lnTo>
                  <a:pt x="7999411" y="182880"/>
                </a:lnTo>
                <a:lnTo>
                  <a:pt x="7999411" y="0"/>
                </a:lnTo>
                <a:close/>
              </a:path>
            </a:pathLst>
          </a:custGeom>
          <a:solidFill>
            <a:srgbClr val="DEE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14399" y="6675119"/>
            <a:ext cx="7999730" cy="182880"/>
          </a:xfrm>
          <a:custGeom>
            <a:avLst/>
            <a:gdLst/>
            <a:ahLst/>
            <a:cxnLst/>
            <a:rect l="l" t="t" r="r" b="b"/>
            <a:pathLst>
              <a:path w="7999730" h="182879">
                <a:moveTo>
                  <a:pt x="7999411" y="0"/>
                </a:moveTo>
                <a:lnTo>
                  <a:pt x="0" y="0"/>
                </a:lnTo>
                <a:lnTo>
                  <a:pt x="0" y="182879"/>
                </a:lnTo>
                <a:lnTo>
                  <a:pt x="7999411" y="182879"/>
                </a:lnTo>
                <a:lnTo>
                  <a:pt x="7999411" y="0"/>
                </a:lnTo>
                <a:close/>
              </a:path>
            </a:pathLst>
          </a:custGeom>
          <a:solidFill>
            <a:srgbClr val="E9EB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6019" y="1080677"/>
            <a:ext cx="6431280" cy="995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3660" y="1842204"/>
            <a:ext cx="8545830" cy="448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176019" y="2309211"/>
            <a:ext cx="657098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35" dirty="0"/>
              <a:t>Teknologi</a:t>
            </a:r>
            <a:r>
              <a:rPr sz="3600" spc="-250" dirty="0"/>
              <a:t> </a:t>
            </a:r>
            <a:r>
              <a:rPr sz="3600" spc="-195" dirty="0" err="1"/>
              <a:t>Informasi</a:t>
            </a:r>
            <a:r>
              <a:rPr sz="3600" spc="-250" dirty="0"/>
              <a:t> </a:t>
            </a:r>
            <a:r>
              <a:rPr sz="3600" spc="-60" dirty="0" err="1"/>
              <a:t>Pariwisata</a:t>
            </a:r>
            <a:br>
              <a:rPr lang="en-US" sz="3600" spc="-60" dirty="0"/>
            </a:b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914399" y="3034553"/>
            <a:ext cx="8001000" cy="3823970"/>
          </a:xfrm>
          <a:custGeom>
            <a:avLst/>
            <a:gdLst/>
            <a:ahLst/>
            <a:cxnLst/>
            <a:rect l="l" t="t" r="r" b="b"/>
            <a:pathLst>
              <a:path w="8001000" h="3823970">
                <a:moveTo>
                  <a:pt x="8000998" y="0"/>
                </a:moveTo>
                <a:lnTo>
                  <a:pt x="0" y="0"/>
                </a:lnTo>
                <a:lnTo>
                  <a:pt x="0" y="3823446"/>
                </a:lnTo>
                <a:lnTo>
                  <a:pt x="8000998" y="3823446"/>
                </a:lnTo>
                <a:lnTo>
                  <a:pt x="8000998" y="0"/>
                </a:lnTo>
                <a:close/>
              </a:path>
            </a:pathLst>
          </a:custGeom>
          <a:solidFill>
            <a:srgbClr val="E9EB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94307" y="3113293"/>
            <a:ext cx="214439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70" dirty="0">
                <a:solidFill>
                  <a:srgbClr val="595959"/>
                </a:solidFill>
                <a:latin typeface="Verdana"/>
                <a:cs typeface="Verdana"/>
              </a:rPr>
              <a:t>Airlines Industry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70" dirty="0">
                <a:solidFill>
                  <a:srgbClr val="595959"/>
                </a:solidFill>
                <a:latin typeface="Verdana"/>
                <a:cs typeface="Verdana"/>
              </a:rPr>
              <a:t>24</a:t>
            </a:r>
            <a:r>
              <a:rPr sz="1800" spc="-9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595959"/>
                </a:solidFill>
                <a:latin typeface="Verdana"/>
                <a:cs typeface="Verdana"/>
              </a:rPr>
              <a:t>September</a:t>
            </a:r>
            <a:r>
              <a:rPr sz="1800" spc="-9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595959"/>
                </a:solidFill>
                <a:latin typeface="Verdana"/>
                <a:cs typeface="Verdana"/>
              </a:rPr>
              <a:t>20</a:t>
            </a:r>
            <a:r>
              <a:rPr lang="en-US" sz="1800" spc="-125" dirty="0">
                <a:solidFill>
                  <a:srgbClr val="595959"/>
                </a:solidFill>
                <a:latin typeface="Verdana"/>
                <a:cs typeface="Verdana"/>
              </a:rPr>
              <a:t>24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025435"/>
            <a:ext cx="8915400" cy="918210"/>
          </a:xfrm>
          <a:prstGeom prst="rect">
            <a:avLst/>
          </a:prstGeom>
          <a:solidFill>
            <a:srgbClr val="424242"/>
          </a:solidFill>
        </p:spPr>
        <p:txBody>
          <a:bodyPr vert="horz" wrap="square" lIns="0" tIns="0" rIns="0" bIns="0" rtlCol="0">
            <a:spAutoFit/>
          </a:bodyPr>
          <a:lstStyle/>
          <a:p>
            <a:pPr marL="1188085">
              <a:lnSpc>
                <a:spcPts val="3579"/>
              </a:lnSpc>
            </a:pPr>
            <a:r>
              <a:rPr sz="3200" spc="50" dirty="0">
                <a:solidFill>
                  <a:srgbClr val="FFFFFF"/>
                </a:solidFill>
                <a:latin typeface="Verdana"/>
                <a:cs typeface="Verdana"/>
              </a:rPr>
              <a:t>Penggunaan</a:t>
            </a:r>
            <a:r>
              <a:rPr sz="32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300" dirty="0">
                <a:solidFill>
                  <a:srgbClr val="FFFFFF"/>
                </a:solidFill>
                <a:latin typeface="Verdana"/>
                <a:cs typeface="Verdana"/>
              </a:rPr>
              <a:t>ICT</a:t>
            </a:r>
            <a:r>
              <a:rPr sz="32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215" dirty="0">
                <a:solidFill>
                  <a:srgbClr val="FFFFFF"/>
                </a:solidFill>
                <a:latin typeface="Verdana"/>
                <a:cs typeface="Verdana"/>
              </a:rPr>
              <a:t>pada</a:t>
            </a:r>
            <a:r>
              <a:rPr sz="32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05" dirty="0">
                <a:solidFill>
                  <a:srgbClr val="FFFFFF"/>
                </a:solidFill>
                <a:latin typeface="Verdana"/>
                <a:cs typeface="Verdana"/>
              </a:rPr>
              <a:t>Industri</a:t>
            </a:r>
            <a:endParaRPr sz="3200">
              <a:latin typeface="Verdana"/>
              <a:cs typeface="Verdana"/>
            </a:endParaRPr>
          </a:p>
          <a:p>
            <a:pPr marL="1188085">
              <a:lnSpc>
                <a:spcPts val="3650"/>
              </a:lnSpc>
            </a:pP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Penerbangan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399" y="5943600"/>
            <a:ext cx="8001000" cy="914400"/>
          </a:xfrm>
          <a:custGeom>
            <a:avLst/>
            <a:gdLst/>
            <a:ahLst/>
            <a:cxnLst/>
            <a:rect l="l" t="t" r="r" b="b"/>
            <a:pathLst>
              <a:path w="8001000" h="914400">
                <a:moveTo>
                  <a:pt x="8000998" y="0"/>
                </a:moveTo>
                <a:lnTo>
                  <a:pt x="0" y="0"/>
                </a:lnTo>
                <a:lnTo>
                  <a:pt x="0" y="914399"/>
                </a:lnTo>
                <a:lnTo>
                  <a:pt x="8000998" y="914399"/>
                </a:lnTo>
                <a:lnTo>
                  <a:pt x="8000998" y="0"/>
                </a:lnTo>
                <a:close/>
              </a:path>
            </a:pathLst>
          </a:custGeom>
          <a:solidFill>
            <a:srgbClr val="E9EB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2810" y="1139826"/>
            <a:ext cx="5787029" cy="38861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9386"/>
            <a:ext cx="9143998" cy="55213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8651"/>
            <a:ext cx="9143998" cy="598582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0" y="0"/>
            <a:ext cx="8628566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00" y="127000"/>
            <a:ext cx="9004298" cy="65912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01"/>
            <a:ext cx="9143998" cy="65421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250823"/>
            <a:ext cx="8291137" cy="65671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DC2DB5-3241-616E-A97A-486410170DD2}"/>
              </a:ext>
            </a:extLst>
          </p:cNvPr>
          <p:cNvSpPr txBox="1"/>
          <p:nvPr/>
        </p:nvSpPr>
        <p:spPr>
          <a:xfrm>
            <a:off x="2286000" y="3105835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=VeA0wGnRkTk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=m5axxLN1LYM </a:t>
            </a:r>
          </a:p>
        </p:txBody>
      </p:sp>
    </p:spTree>
    <p:extLst>
      <p:ext uri="{BB962C8B-B14F-4D97-AF65-F5344CB8AC3E}">
        <p14:creationId xmlns:p14="http://schemas.microsoft.com/office/powerpoint/2010/main" val="8609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hart of different colored circles&#10;&#10;Description automatically generated">
            <a:extLst>
              <a:ext uri="{FF2B5EF4-FFF2-40B4-BE49-F238E27FC236}">
                <a16:creationId xmlns:a16="http://schemas.microsoft.com/office/drawing/2014/main" id="{B2A24620-771C-2BBF-653C-1C8EDE800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930557"/>
            <a:ext cx="8963025" cy="4996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942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hart of information on a black background&#10;&#10;Description automatically generated">
            <a:extLst>
              <a:ext uri="{FF2B5EF4-FFF2-40B4-BE49-F238E27FC236}">
                <a16:creationId xmlns:a16="http://schemas.microsoft.com/office/drawing/2014/main" id="{AAB7D961-EE7C-6D6B-4245-39F789152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874539"/>
            <a:ext cx="8963025" cy="5108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858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blue and white lines&#10;&#10;Description automatically generated">
            <a:extLst>
              <a:ext uri="{FF2B5EF4-FFF2-40B4-BE49-F238E27FC236}">
                <a16:creationId xmlns:a16="http://schemas.microsoft.com/office/drawing/2014/main" id="{C4AF7645-CC6F-412F-2A27-78C79E867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908150"/>
            <a:ext cx="8963025" cy="5041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8450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D4CE-ACAC-9C9E-BEB6-D08D10241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aph of blue and white bars&#10;&#10;Description automatically generated">
            <a:extLst>
              <a:ext uri="{FF2B5EF4-FFF2-40B4-BE49-F238E27FC236}">
                <a16:creationId xmlns:a16="http://schemas.microsoft.com/office/drawing/2014/main" id="{61D31F8C-53B1-3755-C626-73124EA9B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783"/>
            <a:ext cx="7772400" cy="4399968"/>
          </a:xfrm>
          <a:prstGeom prst="rect">
            <a:avLst/>
          </a:prstGeom>
        </p:spPr>
      </p:pic>
      <p:pic>
        <p:nvPicPr>
          <p:cNvPr id="6" name="Picture 5" descr="A graph of adoption&#10;&#10;Description automatically generated">
            <a:extLst>
              <a:ext uri="{FF2B5EF4-FFF2-40B4-BE49-F238E27FC236}">
                <a16:creationId xmlns:a16="http://schemas.microsoft.com/office/drawing/2014/main" id="{94C98790-B158-2C4F-67A3-ED038DCE4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457"/>
            <a:ext cx="7772400" cy="4392023"/>
          </a:xfrm>
          <a:prstGeom prst="rect">
            <a:avLst/>
          </a:prstGeom>
        </p:spPr>
      </p:pic>
      <p:pic>
        <p:nvPicPr>
          <p:cNvPr id="8" name="Picture 7" descr="A graph of information on a black background&#10;&#10;Description automatically generated">
            <a:extLst>
              <a:ext uri="{FF2B5EF4-FFF2-40B4-BE49-F238E27FC236}">
                <a16:creationId xmlns:a16="http://schemas.microsoft.com/office/drawing/2014/main" id="{C6562224-6A97-67F8-C3FB-F8CA1722D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2600"/>
            <a:ext cx="9121362" cy="51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5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website&#10;&#10;Description automatically generated with medium confidence">
            <a:extLst>
              <a:ext uri="{FF2B5EF4-FFF2-40B4-BE49-F238E27FC236}">
                <a16:creationId xmlns:a16="http://schemas.microsoft.com/office/drawing/2014/main" id="{42A9D01A-82D1-73C3-C789-F132154D5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896945"/>
            <a:ext cx="8963025" cy="50641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2441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123856"/>
            <a:ext cx="8914130" cy="914400"/>
          </a:xfrm>
          <a:prstGeom prst="rect">
            <a:avLst/>
          </a:prstGeom>
          <a:solidFill>
            <a:srgbClr val="424242"/>
          </a:solidFill>
        </p:spPr>
        <p:txBody>
          <a:bodyPr vert="horz" wrap="square" lIns="0" tIns="0" rIns="0" bIns="0" rtlCol="0">
            <a:spAutoFit/>
          </a:bodyPr>
          <a:lstStyle/>
          <a:p>
            <a:pPr marL="1188085">
              <a:lnSpc>
                <a:spcPts val="3579"/>
              </a:lnSpc>
            </a:pPr>
            <a:r>
              <a:rPr sz="3200" spc="-90" dirty="0">
                <a:solidFill>
                  <a:srgbClr val="FFFFFF"/>
                </a:solidFill>
                <a:latin typeface="Verdana"/>
                <a:cs typeface="Verdana"/>
              </a:rPr>
              <a:t>Motivasi</a:t>
            </a:r>
            <a:r>
              <a:rPr sz="32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menggunakan</a:t>
            </a:r>
            <a:r>
              <a:rPr sz="32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internet</a:t>
            </a:r>
            <a:endParaRPr sz="3200">
              <a:latin typeface="Verdana"/>
              <a:cs typeface="Verdana"/>
            </a:endParaRPr>
          </a:p>
          <a:p>
            <a:pPr marL="1188085">
              <a:lnSpc>
                <a:spcPts val="3620"/>
              </a:lnSpc>
            </a:pPr>
            <a:r>
              <a:rPr sz="3200" spc="-160" dirty="0">
                <a:solidFill>
                  <a:srgbClr val="FFFFFF"/>
                </a:solidFill>
                <a:latin typeface="Verdana"/>
                <a:cs typeface="Verdana"/>
              </a:rPr>
              <a:t>untuk</a:t>
            </a:r>
            <a:r>
              <a:rPr sz="32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75" dirty="0">
                <a:solidFill>
                  <a:srgbClr val="FFFFFF"/>
                </a:solidFill>
                <a:latin typeface="Verdana"/>
                <a:cs typeface="Verdana"/>
              </a:rPr>
              <a:t>reservasi</a:t>
            </a:r>
            <a:r>
              <a:rPr sz="32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travel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9517" y="2417798"/>
            <a:ext cx="6830695" cy="286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20" dirty="0">
                <a:solidFill>
                  <a:srgbClr val="A2C816"/>
                </a:solidFill>
                <a:latin typeface="Arial MT"/>
                <a:cs typeface="Arial MT"/>
              </a:rPr>
              <a:t>🞑</a:t>
            </a:r>
            <a:r>
              <a:rPr sz="2400" spc="-90" dirty="0">
                <a:solidFill>
                  <a:srgbClr val="A2C816"/>
                </a:solidFill>
                <a:latin typeface="Arial MT"/>
                <a:cs typeface="Arial MT"/>
              </a:rPr>
              <a:t> </a:t>
            </a:r>
            <a:r>
              <a:rPr sz="2400" spc="-135" dirty="0">
                <a:solidFill>
                  <a:srgbClr val="595959"/>
                </a:solidFill>
                <a:latin typeface="Verdana"/>
                <a:cs typeface="Verdana"/>
              </a:rPr>
              <a:t>Informasi</a:t>
            </a:r>
            <a:r>
              <a:rPr sz="2400" spc="-1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595959"/>
                </a:solidFill>
                <a:latin typeface="Verdana"/>
                <a:cs typeface="Verdana"/>
              </a:rPr>
              <a:t>yang</a:t>
            </a:r>
            <a:r>
              <a:rPr sz="2400" spc="-1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595959"/>
                </a:solidFill>
                <a:latin typeface="Verdana"/>
                <a:cs typeface="Verdana"/>
              </a:rPr>
              <a:t>kaya</a:t>
            </a:r>
            <a:r>
              <a:rPr sz="2400" spc="-1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2400" spc="85" dirty="0">
                <a:solidFill>
                  <a:srgbClr val="595959"/>
                </a:solidFill>
                <a:latin typeface="Verdana"/>
                <a:cs typeface="Verdana"/>
              </a:rPr>
              <a:t>dan</a:t>
            </a:r>
            <a:r>
              <a:rPr sz="2400" spc="-1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595959"/>
                </a:solidFill>
                <a:latin typeface="Verdana"/>
                <a:cs typeface="Verdana"/>
              </a:rPr>
              <a:t>dalam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400" spc="320" dirty="0">
                <a:solidFill>
                  <a:srgbClr val="A2C816"/>
                </a:solidFill>
                <a:latin typeface="Arial MT"/>
                <a:cs typeface="Arial MT"/>
              </a:rPr>
              <a:t>🞑</a:t>
            </a:r>
            <a:r>
              <a:rPr sz="2400" spc="-50" dirty="0">
                <a:solidFill>
                  <a:srgbClr val="A2C816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595959"/>
                </a:solidFill>
                <a:latin typeface="Verdana"/>
                <a:cs typeface="Verdana"/>
              </a:rPr>
              <a:t>Kenyamanan</a:t>
            </a:r>
            <a:r>
              <a:rPr sz="2400" spc="-10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595959"/>
                </a:solidFill>
                <a:latin typeface="Verdana"/>
                <a:cs typeface="Verdana"/>
              </a:rPr>
              <a:t>dalam</a:t>
            </a:r>
            <a:r>
              <a:rPr sz="2400" spc="-114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595959"/>
                </a:solidFill>
                <a:latin typeface="Verdana"/>
                <a:cs typeface="Verdana"/>
              </a:rPr>
              <a:t>memperoleh</a:t>
            </a:r>
            <a:r>
              <a:rPr sz="2400" spc="-10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595959"/>
                </a:solidFill>
                <a:latin typeface="Verdana"/>
                <a:cs typeface="Verdana"/>
              </a:rPr>
              <a:t>informasi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2400" spc="320" dirty="0">
                <a:solidFill>
                  <a:srgbClr val="A2C816"/>
                </a:solidFill>
                <a:latin typeface="Arial MT"/>
                <a:cs typeface="Arial MT"/>
              </a:rPr>
              <a:t>🞑</a:t>
            </a:r>
            <a:r>
              <a:rPr sz="2400" spc="-85" dirty="0">
                <a:solidFill>
                  <a:srgbClr val="A2C816"/>
                </a:solidFill>
                <a:latin typeface="Arial MT"/>
                <a:cs typeface="Arial MT"/>
              </a:rPr>
              <a:t> </a:t>
            </a:r>
            <a:r>
              <a:rPr sz="2400" spc="-204" dirty="0">
                <a:solidFill>
                  <a:srgbClr val="595959"/>
                </a:solidFill>
                <a:latin typeface="Verdana"/>
                <a:cs typeface="Verdana"/>
              </a:rPr>
              <a:t>Self-</a:t>
            </a:r>
            <a:r>
              <a:rPr sz="2400" spc="-50" dirty="0">
                <a:solidFill>
                  <a:srgbClr val="595959"/>
                </a:solidFill>
                <a:latin typeface="Verdana"/>
                <a:cs typeface="Verdana"/>
              </a:rPr>
              <a:t>service</a:t>
            </a:r>
            <a:r>
              <a:rPr sz="2400" spc="-1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2400" spc="85" dirty="0">
                <a:solidFill>
                  <a:srgbClr val="595959"/>
                </a:solidFill>
                <a:latin typeface="Verdana"/>
                <a:cs typeface="Verdana"/>
              </a:rPr>
              <a:t>dan</a:t>
            </a:r>
            <a:r>
              <a:rPr sz="2400" spc="-1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595959"/>
                </a:solidFill>
                <a:latin typeface="Verdana"/>
                <a:cs typeface="Verdana"/>
              </a:rPr>
              <a:t>ekonomis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2400" spc="320" dirty="0">
                <a:solidFill>
                  <a:srgbClr val="A2C816"/>
                </a:solidFill>
                <a:latin typeface="Arial MT"/>
                <a:cs typeface="Arial MT"/>
              </a:rPr>
              <a:t>🞑</a:t>
            </a:r>
            <a:r>
              <a:rPr sz="2400" spc="-95" dirty="0">
                <a:solidFill>
                  <a:srgbClr val="A2C816"/>
                </a:solidFill>
                <a:latin typeface="Arial MT"/>
                <a:cs typeface="Arial MT"/>
              </a:rPr>
              <a:t> </a:t>
            </a:r>
            <a:r>
              <a:rPr sz="2400" spc="-105" dirty="0">
                <a:solidFill>
                  <a:srgbClr val="595959"/>
                </a:solidFill>
                <a:latin typeface="Verdana"/>
                <a:cs typeface="Verdana"/>
              </a:rPr>
              <a:t>Tersedia</a:t>
            </a:r>
            <a:r>
              <a:rPr sz="2400" spc="-1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595959"/>
                </a:solidFill>
                <a:latin typeface="Verdana"/>
                <a:cs typeface="Verdana"/>
              </a:rPr>
              <a:t>setiap</a:t>
            </a:r>
            <a:r>
              <a:rPr sz="2400" spc="-1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595959"/>
                </a:solidFill>
                <a:latin typeface="Verdana"/>
                <a:cs typeface="Verdana"/>
              </a:rPr>
              <a:t>waktu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2400" spc="320" dirty="0">
                <a:solidFill>
                  <a:srgbClr val="A2C816"/>
                </a:solidFill>
                <a:latin typeface="Arial MT"/>
                <a:cs typeface="Arial MT"/>
              </a:rPr>
              <a:t>🞑</a:t>
            </a:r>
            <a:r>
              <a:rPr sz="2400" spc="-45" dirty="0">
                <a:solidFill>
                  <a:srgbClr val="A2C816"/>
                </a:solidFill>
                <a:latin typeface="Arial MT"/>
                <a:cs typeface="Arial MT"/>
              </a:rPr>
              <a:t> </a:t>
            </a:r>
            <a:r>
              <a:rPr sz="2400" spc="-75" dirty="0">
                <a:solidFill>
                  <a:srgbClr val="595959"/>
                </a:solidFill>
                <a:latin typeface="Verdana"/>
                <a:cs typeface="Verdana"/>
              </a:rPr>
              <a:t>Produk</a:t>
            </a:r>
            <a:r>
              <a:rPr sz="2400" spc="-10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595959"/>
                </a:solidFill>
                <a:latin typeface="Verdana"/>
                <a:cs typeface="Verdana"/>
              </a:rPr>
              <a:t>ditawarkan</a:t>
            </a:r>
            <a:r>
              <a:rPr sz="2400" spc="-9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595959"/>
                </a:solidFill>
                <a:latin typeface="Verdana"/>
                <a:cs typeface="Verdana"/>
              </a:rPr>
              <a:t>dalam</a:t>
            </a:r>
            <a:r>
              <a:rPr sz="2400" spc="-10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595959"/>
                </a:solidFill>
                <a:latin typeface="Verdana"/>
                <a:cs typeface="Verdana"/>
              </a:rPr>
              <a:t>harga</a:t>
            </a:r>
            <a:r>
              <a:rPr sz="2400" spc="-9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595959"/>
                </a:solidFill>
                <a:latin typeface="Verdana"/>
                <a:cs typeface="Verdana"/>
              </a:rPr>
              <a:t>murah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74745"/>
            <a:ext cx="8914130" cy="914400"/>
          </a:xfrm>
          <a:prstGeom prst="rect">
            <a:avLst/>
          </a:prstGeom>
          <a:solidFill>
            <a:srgbClr val="424242"/>
          </a:solidFill>
        </p:spPr>
        <p:txBody>
          <a:bodyPr vert="horz" wrap="square" lIns="0" tIns="182880" rIns="0" bIns="0" rtlCol="0">
            <a:spAutoFit/>
          </a:bodyPr>
          <a:lstStyle/>
          <a:p>
            <a:pPr marL="1188085">
              <a:lnSpc>
                <a:spcPct val="100000"/>
              </a:lnSpc>
              <a:spcBef>
                <a:spcPts val="1440"/>
              </a:spcBef>
            </a:pPr>
            <a:r>
              <a:rPr sz="3600" spc="55" dirty="0"/>
              <a:t>Contoh</a:t>
            </a:r>
            <a:r>
              <a:rPr sz="3600" spc="-254" dirty="0"/>
              <a:t> </a:t>
            </a:r>
            <a:r>
              <a:rPr sz="3600" spc="-229" dirty="0"/>
              <a:t>kasus</a:t>
            </a:r>
            <a:r>
              <a:rPr sz="3600" spc="-250" dirty="0"/>
              <a:t> </a:t>
            </a:r>
            <a:r>
              <a:rPr sz="3600" spc="-10" dirty="0"/>
              <a:t>Eropa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83518" y="1628057"/>
          <a:ext cx="7611109" cy="4972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77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565">
                <a:tc gridSpan="2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b="1" spc="-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Motivasi</a:t>
                      </a:r>
                      <a:r>
                        <a:rPr sz="2400" b="1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membeli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produk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secara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online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0CF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80" dirty="0">
                          <a:latin typeface="Verdana"/>
                          <a:cs typeface="Verdana"/>
                        </a:rPr>
                        <a:t>Better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prices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325" dirty="0">
                          <a:latin typeface="Verdana"/>
                          <a:cs typeface="Verdana"/>
                        </a:rPr>
                        <a:t>64%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80" dirty="0">
                          <a:latin typeface="Verdana"/>
                          <a:cs typeface="Verdana"/>
                        </a:rPr>
                        <a:t>Better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75" dirty="0">
                          <a:latin typeface="Verdana"/>
                          <a:cs typeface="Verdana"/>
                        </a:rPr>
                        <a:t>security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75" dirty="0">
                          <a:latin typeface="Verdana"/>
                          <a:cs typeface="Verdana"/>
                        </a:rPr>
                        <a:t>for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credit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35" dirty="0">
                          <a:latin typeface="Verdana"/>
                          <a:cs typeface="Verdana"/>
                        </a:rPr>
                        <a:t>card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7E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325" dirty="0">
                          <a:latin typeface="Verdana"/>
                          <a:cs typeface="Verdana"/>
                        </a:rPr>
                        <a:t>56%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14" dirty="0">
                          <a:latin typeface="Verdana"/>
                          <a:cs typeface="Verdana"/>
                        </a:rPr>
                        <a:t>Bisa</a:t>
                      </a:r>
                      <a:r>
                        <a:rPr sz="18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mengembalikan</a:t>
                      </a:r>
                      <a:r>
                        <a:rPr sz="18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ke</a:t>
                      </a:r>
                      <a:r>
                        <a:rPr sz="18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penjual</a:t>
                      </a:r>
                      <a:r>
                        <a:rPr sz="18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secara</a:t>
                      </a:r>
                      <a:r>
                        <a:rPr sz="18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mudah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325" dirty="0">
                          <a:latin typeface="Verdana"/>
                          <a:cs typeface="Verdana"/>
                        </a:rPr>
                        <a:t>52%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14" dirty="0">
                          <a:latin typeface="Verdana"/>
                          <a:cs typeface="Verdana"/>
                        </a:rPr>
                        <a:t>Bisa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membandingkan</a:t>
                      </a:r>
                      <a:r>
                        <a:rPr sz="18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5" dirty="0">
                          <a:latin typeface="Verdana"/>
                          <a:cs typeface="Verdana"/>
                        </a:rPr>
                        <a:t>dengan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mudah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7E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325" dirty="0">
                          <a:latin typeface="Verdana"/>
                          <a:cs typeface="Verdana"/>
                        </a:rPr>
                        <a:t>49%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45" dirty="0">
                          <a:latin typeface="Verdana"/>
                          <a:cs typeface="Verdana"/>
                        </a:rPr>
                        <a:t>Penjual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merespon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5" dirty="0">
                          <a:latin typeface="Verdana"/>
                          <a:cs typeface="Verdana"/>
                        </a:rPr>
                        <a:t>dengan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75" dirty="0">
                          <a:latin typeface="Verdana"/>
                          <a:cs typeface="Verdana"/>
                        </a:rPr>
                        <a:t>cepat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325" dirty="0">
                          <a:latin typeface="Verdana"/>
                          <a:cs typeface="Verdana"/>
                        </a:rPr>
                        <a:t>48%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0" dirty="0">
                          <a:latin typeface="Verdana"/>
                          <a:cs typeface="Verdana"/>
                        </a:rPr>
                        <a:t>Informasi</a:t>
                      </a:r>
                      <a:r>
                        <a:rPr sz="18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5" dirty="0">
                          <a:latin typeface="Verdana"/>
                          <a:cs typeface="Verdana"/>
                        </a:rPr>
                        <a:t>produk</a:t>
                      </a:r>
                      <a:r>
                        <a:rPr sz="18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yang</a:t>
                      </a:r>
                      <a:r>
                        <a:rPr sz="18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lebih</a:t>
                      </a:r>
                      <a:r>
                        <a:rPr sz="18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baik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7E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325" dirty="0">
                          <a:latin typeface="Verdana"/>
                          <a:cs typeface="Verdana"/>
                        </a:rPr>
                        <a:t>48%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1440" marR="272415">
                        <a:lnSpc>
                          <a:spcPts val="2100"/>
                        </a:lnSpc>
                        <a:spcBef>
                          <a:spcPts val="48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Kepercayaan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yang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lebih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tinggi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terhadap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penjual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yang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tertentu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325" dirty="0">
                          <a:latin typeface="Verdana"/>
                          <a:cs typeface="Verdana"/>
                        </a:rPr>
                        <a:t>38%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30" dirty="0">
                          <a:latin typeface="Verdana"/>
                          <a:cs typeface="Verdana"/>
                        </a:rPr>
                        <a:t>Toko-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toko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online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menggunakan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bahasa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setempat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7E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325" dirty="0">
                          <a:latin typeface="Verdana"/>
                          <a:cs typeface="Verdana"/>
                        </a:rPr>
                        <a:t>38%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50" dirty="0">
                          <a:latin typeface="Verdana"/>
                          <a:cs typeface="Verdana"/>
                        </a:rPr>
                        <a:t>Adanya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0" dirty="0">
                          <a:latin typeface="Verdana"/>
                          <a:cs typeface="Verdana"/>
                        </a:rPr>
                        <a:t>loyalty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rewards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325" dirty="0">
                          <a:latin typeface="Verdana"/>
                          <a:cs typeface="Verdana"/>
                        </a:rPr>
                        <a:t>37%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13765">
                <a:tc>
                  <a:txBody>
                    <a:bodyPr/>
                    <a:lstStyle/>
                    <a:p>
                      <a:pPr marL="91440">
                        <a:lnSpc>
                          <a:spcPts val="2130"/>
                        </a:lnSpc>
                        <a:spcBef>
                          <a:spcPts val="360"/>
                        </a:spcBef>
                      </a:pPr>
                      <a:r>
                        <a:rPr sz="1800" spc="55" dirty="0">
                          <a:latin typeface="Verdana"/>
                          <a:cs typeface="Verdana"/>
                        </a:rPr>
                        <a:t>Mudah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90" dirty="0">
                          <a:latin typeface="Verdana"/>
                          <a:cs typeface="Verdana"/>
                        </a:rPr>
                        <a:t>untuk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memesan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ts val="2130"/>
                        </a:lnSpc>
                      </a:pPr>
                      <a:r>
                        <a:rPr sz="1800" spc="-85" dirty="0">
                          <a:latin typeface="Verdana"/>
                          <a:cs typeface="Verdana"/>
                        </a:rPr>
                        <a:t>Familier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5" dirty="0">
                          <a:latin typeface="Verdana"/>
                          <a:cs typeface="Verdana"/>
                        </a:rPr>
                        <a:t>dengan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online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shopping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7E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130"/>
                        </a:lnSpc>
                        <a:spcBef>
                          <a:spcPts val="360"/>
                        </a:spcBef>
                      </a:pPr>
                      <a:r>
                        <a:rPr sz="1800" spc="-325" dirty="0">
                          <a:latin typeface="Verdana"/>
                          <a:cs typeface="Verdana"/>
                        </a:rPr>
                        <a:t>36%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90805">
                        <a:lnSpc>
                          <a:spcPts val="2130"/>
                        </a:lnSpc>
                      </a:pPr>
                      <a:r>
                        <a:rPr sz="1800" spc="-325" dirty="0">
                          <a:latin typeface="Verdana"/>
                          <a:cs typeface="Verdana"/>
                        </a:rPr>
                        <a:t>17%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59412"/>
            <a:ext cx="8914130" cy="914400"/>
          </a:xfrm>
          <a:prstGeom prst="rect">
            <a:avLst/>
          </a:prstGeom>
          <a:solidFill>
            <a:srgbClr val="424242"/>
          </a:solidFill>
        </p:spPr>
        <p:txBody>
          <a:bodyPr vert="horz" wrap="square" lIns="0" tIns="182880" rIns="0" bIns="0" rtlCol="0">
            <a:spAutoFit/>
          </a:bodyPr>
          <a:lstStyle/>
          <a:p>
            <a:pPr marL="1188085">
              <a:lnSpc>
                <a:spcPct val="100000"/>
              </a:lnSpc>
              <a:spcBef>
                <a:spcPts val="1440"/>
              </a:spcBef>
            </a:pPr>
            <a:r>
              <a:rPr sz="3600" spc="55" dirty="0"/>
              <a:t>Contoh</a:t>
            </a:r>
            <a:r>
              <a:rPr sz="3600" spc="-254" dirty="0"/>
              <a:t> </a:t>
            </a:r>
            <a:r>
              <a:rPr sz="3600" spc="-229" dirty="0"/>
              <a:t>kasus</a:t>
            </a:r>
            <a:r>
              <a:rPr sz="3600" spc="-250" dirty="0"/>
              <a:t> </a:t>
            </a:r>
            <a:r>
              <a:rPr sz="3600" spc="-10" dirty="0"/>
              <a:t>Amerika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1760" y="1842204"/>
          <a:ext cx="8456929" cy="4483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9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309">
                <a:tc gridSpan="2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200" b="1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Aktivitas</a:t>
                      </a:r>
                      <a:r>
                        <a:rPr sz="2200" b="1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200" b="1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Travel</a:t>
                      </a:r>
                      <a:r>
                        <a:rPr sz="2200" b="1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200" b="1" spc="-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Planning</a:t>
                      </a:r>
                      <a:r>
                        <a:rPr sz="22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200" b="1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Konsumen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Amerika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0CF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3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Memperoleh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5" dirty="0">
                          <a:latin typeface="Verdana"/>
                          <a:cs typeface="Verdana"/>
                        </a:rPr>
                        <a:t>peta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65" dirty="0">
                          <a:latin typeface="Verdana"/>
                          <a:cs typeface="Verdana"/>
                        </a:rPr>
                        <a:t>dan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80" dirty="0">
                          <a:latin typeface="Verdana"/>
                          <a:cs typeface="Verdana"/>
                        </a:rPr>
                        <a:t>rute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ke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destinasi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325" dirty="0">
                          <a:latin typeface="Verdana"/>
                          <a:cs typeface="Verdana"/>
                        </a:rPr>
                        <a:t>59%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3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Mencari</a:t>
                      </a:r>
                      <a:r>
                        <a:rPr sz="18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tempat</a:t>
                      </a:r>
                      <a:r>
                        <a:rPr sz="18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90" dirty="0">
                          <a:latin typeface="Verdana"/>
                          <a:cs typeface="Verdana"/>
                        </a:rPr>
                        <a:t>untuk</a:t>
                      </a:r>
                      <a:r>
                        <a:rPr sz="18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menginap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7E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325" dirty="0">
                          <a:latin typeface="Verdana"/>
                          <a:cs typeface="Verdana"/>
                        </a:rPr>
                        <a:t>54%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3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Mencari</a:t>
                      </a:r>
                      <a:r>
                        <a:rPr sz="1800" spc="-80" dirty="0">
                          <a:latin typeface="Verdana"/>
                          <a:cs typeface="Verdana"/>
                        </a:rPr>
                        <a:t> aktivitas</a:t>
                      </a:r>
                      <a:r>
                        <a:rPr sz="18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yang</a:t>
                      </a:r>
                      <a:r>
                        <a:rPr sz="18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80" dirty="0">
                          <a:latin typeface="Verdana"/>
                          <a:cs typeface="Verdana"/>
                        </a:rPr>
                        <a:t>dapat</a:t>
                      </a:r>
                      <a:r>
                        <a:rPr sz="18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dilakukan</a:t>
                      </a:r>
                      <a:r>
                        <a:rPr sz="18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di</a:t>
                      </a:r>
                      <a:r>
                        <a:rPr sz="18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destinasi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325" dirty="0">
                          <a:latin typeface="Verdana"/>
                          <a:cs typeface="Verdana"/>
                        </a:rPr>
                        <a:t>46%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3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Mencari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jadwal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penerbangan </a:t>
                      </a:r>
                      <a:r>
                        <a:rPr sz="1800" spc="65" dirty="0">
                          <a:latin typeface="Verdana"/>
                          <a:cs typeface="Verdana"/>
                        </a:rPr>
                        <a:t>dan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harga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7E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325" dirty="0">
                          <a:latin typeface="Verdana"/>
                          <a:cs typeface="Verdana"/>
                        </a:rPr>
                        <a:t>45%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3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Mencari</a:t>
                      </a:r>
                      <a:r>
                        <a:rPr sz="1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tempat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makan/hiburan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325" dirty="0">
                          <a:latin typeface="Verdana"/>
                          <a:cs typeface="Verdana"/>
                        </a:rPr>
                        <a:t>36%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3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Mencari</a:t>
                      </a:r>
                      <a:r>
                        <a:rPr sz="18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kalendar</a:t>
                      </a:r>
                      <a:r>
                        <a:rPr sz="18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event</a:t>
                      </a:r>
                      <a:r>
                        <a:rPr sz="18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lokal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7E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325" dirty="0">
                          <a:latin typeface="Verdana"/>
                          <a:cs typeface="Verdana"/>
                        </a:rPr>
                        <a:t>34%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3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Mencari</a:t>
                      </a:r>
                      <a:r>
                        <a:rPr sz="18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tempat</a:t>
                      </a:r>
                      <a:r>
                        <a:rPr sz="18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sewa</a:t>
                      </a:r>
                      <a:r>
                        <a:rPr sz="18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mobil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325" dirty="0">
                          <a:latin typeface="Verdana"/>
                          <a:cs typeface="Verdana"/>
                        </a:rPr>
                        <a:t>26%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3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Mencari</a:t>
                      </a:r>
                      <a:r>
                        <a:rPr sz="18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tempat</a:t>
                      </a:r>
                      <a:r>
                        <a:rPr sz="18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yang</a:t>
                      </a:r>
                      <a:r>
                        <a:rPr sz="18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bisa</a:t>
                      </a:r>
                      <a:r>
                        <a:rPr sz="18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didatangi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7E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325" dirty="0">
                          <a:latin typeface="Verdana"/>
                          <a:cs typeface="Verdana"/>
                        </a:rPr>
                        <a:t>22%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3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Mencari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paket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perjalanan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325" dirty="0">
                          <a:latin typeface="Verdana"/>
                          <a:cs typeface="Verdana"/>
                        </a:rPr>
                        <a:t>13%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220</Words>
  <Application>Microsoft Macintosh PowerPoint</Application>
  <PresentationFormat>On-screen Show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 MT</vt:lpstr>
      <vt:lpstr>Calibri</vt:lpstr>
      <vt:lpstr>Tahoma</vt:lpstr>
      <vt:lpstr>Verdana</vt:lpstr>
      <vt:lpstr>Office Theme</vt:lpstr>
      <vt:lpstr>Teknologi Informasi Pariwisata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kasus Eropa</vt:lpstr>
      <vt:lpstr>Contoh kasus Amerika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 Informasi Pariwisata</dc:title>
  <cp:lastModifiedBy>vithaoctavanny</cp:lastModifiedBy>
  <cp:revision>4</cp:revision>
  <dcterms:created xsi:type="dcterms:W3CDTF">2024-09-23T06:18:18Z</dcterms:created>
  <dcterms:modified xsi:type="dcterms:W3CDTF">2024-09-24T01:59:26Z</dcterms:modified>
</cp:coreProperties>
</file>