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9"/>
  </p:notesMasterIdLst>
  <p:handoutMasterIdLst>
    <p:handoutMasterId r:id="rId60"/>
  </p:handoutMasterIdLst>
  <p:sldIdLst>
    <p:sldId id="256" r:id="rId2"/>
    <p:sldId id="314" r:id="rId3"/>
    <p:sldId id="315" r:id="rId4"/>
    <p:sldId id="264" r:id="rId5"/>
    <p:sldId id="257" r:id="rId6"/>
    <p:sldId id="308" r:id="rId7"/>
    <p:sldId id="258" r:id="rId8"/>
    <p:sldId id="306" r:id="rId9"/>
    <p:sldId id="259" r:id="rId10"/>
    <p:sldId id="307" r:id="rId11"/>
    <p:sldId id="260" r:id="rId12"/>
    <p:sldId id="261" r:id="rId13"/>
    <p:sldId id="262" r:id="rId14"/>
    <p:sldId id="304" r:id="rId15"/>
    <p:sldId id="309" r:id="rId16"/>
    <p:sldId id="310" r:id="rId17"/>
    <p:sldId id="265" r:id="rId18"/>
    <p:sldId id="266" r:id="rId19"/>
    <p:sldId id="303" r:id="rId20"/>
    <p:sldId id="267" r:id="rId21"/>
    <p:sldId id="268" r:id="rId22"/>
    <p:sldId id="269" r:id="rId23"/>
    <p:sldId id="271" r:id="rId24"/>
    <p:sldId id="272" r:id="rId25"/>
    <p:sldId id="312" r:id="rId26"/>
    <p:sldId id="273" r:id="rId27"/>
    <p:sldId id="274" r:id="rId28"/>
    <p:sldId id="311" r:id="rId29"/>
    <p:sldId id="319" r:id="rId30"/>
    <p:sldId id="275" r:id="rId31"/>
    <p:sldId id="276" r:id="rId32"/>
    <p:sldId id="277" r:id="rId33"/>
    <p:sldId id="278" r:id="rId34"/>
    <p:sldId id="279" r:id="rId35"/>
    <p:sldId id="280" r:id="rId36"/>
    <p:sldId id="281" r:id="rId37"/>
    <p:sldId id="282" r:id="rId38"/>
    <p:sldId id="283" r:id="rId39"/>
    <p:sldId id="284" r:id="rId40"/>
    <p:sldId id="286" r:id="rId41"/>
    <p:sldId id="313" r:id="rId42"/>
    <p:sldId id="288" r:id="rId43"/>
    <p:sldId id="289" r:id="rId44"/>
    <p:sldId id="291" r:id="rId45"/>
    <p:sldId id="292" r:id="rId46"/>
    <p:sldId id="293" r:id="rId47"/>
    <p:sldId id="294" r:id="rId48"/>
    <p:sldId id="295" r:id="rId49"/>
    <p:sldId id="296" r:id="rId50"/>
    <p:sldId id="297" r:id="rId51"/>
    <p:sldId id="298" r:id="rId52"/>
    <p:sldId id="299" r:id="rId53"/>
    <p:sldId id="300" r:id="rId54"/>
    <p:sldId id="301" r:id="rId55"/>
    <p:sldId id="316" r:id="rId56"/>
    <p:sldId id="317" r:id="rId57"/>
    <p:sldId id="302" r:id="rId5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5pPr>
    <a:lvl6pPr marL="2286000" algn="l" defTabSz="914400" rtl="0" eaLnBrk="1" latinLnBrk="0" hangingPunct="1">
      <a:defRPr sz="2000" kern="1200">
        <a:solidFill>
          <a:schemeClr val="tx1"/>
        </a:solidFill>
        <a:latin typeface="Tahoma" panose="020B0604030504040204" pitchFamily="34" charset="0"/>
        <a:ea typeface="+mn-ea"/>
        <a:cs typeface="+mn-cs"/>
      </a:defRPr>
    </a:lvl6pPr>
    <a:lvl7pPr marL="2743200" algn="l" defTabSz="914400" rtl="0" eaLnBrk="1" latinLnBrk="0" hangingPunct="1">
      <a:defRPr sz="2000" kern="1200">
        <a:solidFill>
          <a:schemeClr val="tx1"/>
        </a:solidFill>
        <a:latin typeface="Tahoma" panose="020B0604030504040204" pitchFamily="34" charset="0"/>
        <a:ea typeface="+mn-ea"/>
        <a:cs typeface="+mn-cs"/>
      </a:defRPr>
    </a:lvl7pPr>
    <a:lvl8pPr marL="3200400" algn="l" defTabSz="914400" rtl="0" eaLnBrk="1" latinLnBrk="0" hangingPunct="1">
      <a:defRPr sz="2000" kern="1200">
        <a:solidFill>
          <a:schemeClr val="tx1"/>
        </a:solidFill>
        <a:latin typeface="Tahoma" panose="020B0604030504040204" pitchFamily="34" charset="0"/>
        <a:ea typeface="+mn-ea"/>
        <a:cs typeface="+mn-cs"/>
      </a:defRPr>
    </a:lvl8pPr>
    <a:lvl9pPr marL="3657600" algn="l" defTabSz="914400" rtl="0" eaLnBrk="1" latinLnBrk="0" hangingPunct="1">
      <a:defRPr sz="20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6" autoAdjust="0"/>
    <p:restoredTop sz="94581" autoAdjust="0"/>
  </p:normalViewPr>
  <p:slideViewPr>
    <p:cSldViewPr>
      <p:cViewPr varScale="1">
        <p:scale>
          <a:sx n="85" d="100"/>
          <a:sy n="85" d="100"/>
        </p:scale>
        <p:origin x="128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715F6-828D-30F8-6E42-A3CCA6FF8A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charset="0"/>
              </a:defRPr>
            </a:lvl1pPr>
          </a:lstStyle>
          <a:p>
            <a:pPr>
              <a:defRPr/>
            </a:pPr>
            <a:endParaRPr lang="en-US"/>
          </a:p>
        </p:txBody>
      </p:sp>
      <p:sp>
        <p:nvSpPr>
          <p:cNvPr id="3" name="Date Placeholder 2">
            <a:extLst>
              <a:ext uri="{FF2B5EF4-FFF2-40B4-BE49-F238E27FC236}">
                <a16:creationId xmlns:a16="http://schemas.microsoft.com/office/drawing/2014/main" id="{4210D220-06AE-696D-E0AB-D4CACB8FEB7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ahoma" charset="0"/>
              </a:defRPr>
            </a:lvl1pPr>
          </a:lstStyle>
          <a:p>
            <a:pPr>
              <a:defRPr/>
            </a:pPr>
            <a:fld id="{F3DCE8EE-9F4C-CC40-9B65-5C9A74F7B0A1}" type="datetimeFigureOut">
              <a:rPr lang="en-US"/>
              <a:pPr>
                <a:defRPr/>
              </a:pPr>
              <a:t>9/23/2025</a:t>
            </a:fld>
            <a:endParaRPr lang="en-US"/>
          </a:p>
        </p:txBody>
      </p:sp>
      <p:sp>
        <p:nvSpPr>
          <p:cNvPr id="4" name="Footer Placeholder 3">
            <a:extLst>
              <a:ext uri="{FF2B5EF4-FFF2-40B4-BE49-F238E27FC236}">
                <a16:creationId xmlns:a16="http://schemas.microsoft.com/office/drawing/2014/main" id="{47681E9E-9214-4E8A-0FB6-3466769F0A9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ahoma" charset="0"/>
              </a:defRPr>
            </a:lvl1pPr>
          </a:lstStyle>
          <a:p>
            <a:pPr>
              <a:defRPr/>
            </a:pPr>
            <a:endParaRPr lang="en-US"/>
          </a:p>
        </p:txBody>
      </p:sp>
      <p:sp>
        <p:nvSpPr>
          <p:cNvPr id="5" name="Slide Number Placeholder 4">
            <a:extLst>
              <a:ext uri="{FF2B5EF4-FFF2-40B4-BE49-F238E27FC236}">
                <a16:creationId xmlns:a16="http://schemas.microsoft.com/office/drawing/2014/main" id="{B60885BB-ED9D-5917-D8E2-2F7D7997B92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37A6AEF-78A5-3540-A03D-B871028074E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811B570-8599-3AEC-3627-E6300B31D9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E29E248D-56DE-454D-80D3-8F0C98F894C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07DB5C41-6CD7-977D-2AA1-9502485BEB1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44CF11A4-0076-24BC-0D44-E55C2B0917C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BF953043-1C74-1A62-24CC-51BFAB123D1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559" name="Rectangle 7">
            <a:extLst>
              <a:ext uri="{FF2B5EF4-FFF2-40B4-BE49-F238E27FC236}">
                <a16:creationId xmlns:a16="http://schemas.microsoft.com/office/drawing/2014/main" id="{3EF175E3-8FF0-B57F-785E-99407D7B7C4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DAFE94-9584-C149-9E28-9078FE665E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769F505-DB8D-CAF9-832C-3B571B5F5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C760CC9F-A7A1-D042-81CC-8B1709E29D53}"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8195" name="Rectangle 2">
            <a:extLst>
              <a:ext uri="{FF2B5EF4-FFF2-40B4-BE49-F238E27FC236}">
                <a16:creationId xmlns:a16="http://schemas.microsoft.com/office/drawing/2014/main" id="{172AC675-638D-0854-4E49-34BABF1051F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E6A5E90-96B2-6528-C62D-5617D85177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Awal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AD991D0-7826-D24E-5011-C30584677406}"/>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05A6F9FD-5928-1768-BC18-387693C3F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D"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BCC5EB9F-6F96-2ABB-3CF3-FA7F38A16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85E2E2A6-9C02-7141-85BE-A8E0ABC884F9}" type="slidenum">
              <a:rPr lang="en-US" altLang="en-US" sz="1200" smtClean="0">
                <a:latin typeface="Arial" panose="020B0604020202020204" pitchFamily="34" charset="0"/>
              </a:rPr>
              <a:pPr/>
              <a:t>46</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CDACFE2-FBF6-78F2-8F7C-7BE6237131D0}"/>
              </a:ext>
            </a:extLst>
          </p:cNvPr>
          <p:cNvGrpSpPr>
            <a:grpSpLocks/>
          </p:cNvGrpSpPr>
          <p:nvPr/>
        </p:nvGrpSpPr>
        <p:grpSpPr bwMode="auto">
          <a:xfrm>
            <a:off x="0" y="6350"/>
            <a:ext cx="9142413" cy="6851650"/>
            <a:chOff x="0" y="4"/>
            <a:chExt cx="5758" cy="4316"/>
          </a:xfrm>
        </p:grpSpPr>
        <p:grpSp>
          <p:nvGrpSpPr>
            <p:cNvPr id="3" name="Group 3">
              <a:extLst>
                <a:ext uri="{FF2B5EF4-FFF2-40B4-BE49-F238E27FC236}">
                  <a16:creationId xmlns:a16="http://schemas.microsoft.com/office/drawing/2014/main" id="{6BFD5C3C-7BFB-E270-FE05-677C0A849E72}"/>
                </a:ext>
              </a:extLst>
            </p:cNvPr>
            <p:cNvGrpSpPr>
              <a:grpSpLocks/>
            </p:cNvGrpSpPr>
            <p:nvPr/>
          </p:nvGrpSpPr>
          <p:grpSpPr bwMode="auto">
            <a:xfrm>
              <a:off x="0" y="1161"/>
              <a:ext cx="5758" cy="3159"/>
              <a:chOff x="0" y="1161"/>
              <a:chExt cx="5758" cy="3159"/>
            </a:xfrm>
          </p:grpSpPr>
          <p:sp>
            <p:nvSpPr>
              <p:cNvPr id="14" name="Freeform 4">
                <a:extLst>
                  <a:ext uri="{FF2B5EF4-FFF2-40B4-BE49-F238E27FC236}">
                    <a16:creationId xmlns:a16="http://schemas.microsoft.com/office/drawing/2014/main" id="{8B81CFBC-2231-A428-E85E-146E3698CD1C}"/>
                  </a:ext>
                </a:extLst>
              </p:cNvPr>
              <p:cNvSpPr>
                <a:spLocks/>
              </p:cNvSpPr>
              <p:nvPr/>
            </p:nvSpPr>
            <p:spPr bwMode="hidden">
              <a:xfrm>
                <a:off x="559" y="1161"/>
                <a:ext cx="5199" cy="3159"/>
              </a:xfrm>
              <a:custGeom>
                <a:avLst/>
                <a:gdLst>
                  <a:gd name="T0" fmla="*/ 0 w 5184"/>
                  <a:gd name="T1" fmla="*/ 3159 h 3159"/>
                  <a:gd name="T2" fmla="*/ 5199 w 5184"/>
                  <a:gd name="T3" fmla="*/ 3159 h 3159"/>
                  <a:gd name="T4" fmla="*/ 5199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8B253795-3D70-8505-37FD-2DDC7E6DF806}"/>
                  </a:ext>
                </a:extLst>
              </p:cNvPr>
              <p:cNvSpPr>
                <a:spLocks/>
              </p:cNvSpPr>
              <p:nvPr/>
            </p:nvSpPr>
            <p:spPr bwMode="hidden">
              <a:xfrm>
                <a:off x="0" y="1161"/>
                <a:ext cx="559" cy="3159"/>
              </a:xfrm>
              <a:custGeom>
                <a:avLst/>
                <a:gdLst>
                  <a:gd name="T0" fmla="*/ 0 w 556"/>
                  <a:gd name="T1" fmla="*/ 0 h 3159"/>
                  <a:gd name="T2" fmla="*/ 0 w 556"/>
                  <a:gd name="T3" fmla="*/ 3159 h 3159"/>
                  <a:gd name="T4" fmla="*/ 559 w 556"/>
                  <a:gd name="T5" fmla="*/ 3159 h 3159"/>
                  <a:gd name="T6" fmla="*/ 559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Freeform 6">
              <a:extLst>
                <a:ext uri="{FF2B5EF4-FFF2-40B4-BE49-F238E27FC236}">
                  <a16:creationId xmlns:a16="http://schemas.microsoft.com/office/drawing/2014/main" id="{ADBAE7BE-664D-BAF3-C4BE-F4D499F3A39D}"/>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defRPr/>
              </a:pPr>
              <a:endParaRPr lang="en-US">
                <a:latin typeface="Tahoma" charset="0"/>
              </a:endParaRPr>
            </a:p>
          </p:txBody>
        </p:sp>
        <p:sp>
          <p:nvSpPr>
            <p:cNvPr id="5" name="Freeform 7">
              <a:extLst>
                <a:ext uri="{FF2B5EF4-FFF2-40B4-BE49-F238E27FC236}">
                  <a16:creationId xmlns:a16="http://schemas.microsoft.com/office/drawing/2014/main" id="{4B48AFD3-9694-7052-9D80-F307FB8EE261}"/>
                </a:ext>
              </a:extLst>
            </p:cNvPr>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8">
              <a:extLst>
                <a:ext uri="{FF2B5EF4-FFF2-40B4-BE49-F238E27FC236}">
                  <a16:creationId xmlns:a16="http://schemas.microsoft.com/office/drawing/2014/main" id="{55F06117-6C5F-8922-6E40-B2E7974FB5D9}"/>
                </a:ext>
              </a:extLst>
            </p:cNvPr>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9">
              <a:extLst>
                <a:ext uri="{FF2B5EF4-FFF2-40B4-BE49-F238E27FC236}">
                  <a16:creationId xmlns:a16="http://schemas.microsoft.com/office/drawing/2014/main" id="{C9425F7B-334C-F18D-5EE5-38811E348FA9}"/>
                </a:ext>
              </a:extLst>
            </p:cNvPr>
            <p:cNvGrpSpPr>
              <a:grpSpLocks/>
            </p:cNvGrpSpPr>
            <p:nvPr/>
          </p:nvGrpSpPr>
          <p:grpSpPr bwMode="auto">
            <a:xfrm>
              <a:off x="348" y="4"/>
              <a:ext cx="5410" cy="4316"/>
              <a:chOff x="348" y="4"/>
              <a:chExt cx="5410" cy="4316"/>
            </a:xfrm>
          </p:grpSpPr>
          <p:sp>
            <p:nvSpPr>
              <p:cNvPr id="8" name="Freeform 10">
                <a:extLst>
                  <a:ext uri="{FF2B5EF4-FFF2-40B4-BE49-F238E27FC236}">
                    <a16:creationId xmlns:a16="http://schemas.microsoft.com/office/drawing/2014/main" id="{A2E9C8C3-F280-DD8E-E411-95C41D0120D3}"/>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
                <a:extLst>
                  <a:ext uri="{FF2B5EF4-FFF2-40B4-BE49-F238E27FC236}">
                    <a16:creationId xmlns:a16="http://schemas.microsoft.com/office/drawing/2014/main" id="{74CF8E13-1642-DCF9-B85B-2A4D9616C665}"/>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2">
                <a:extLst>
                  <a:ext uri="{FF2B5EF4-FFF2-40B4-BE49-F238E27FC236}">
                    <a16:creationId xmlns:a16="http://schemas.microsoft.com/office/drawing/2014/main" id="{CBE9F53D-FD18-ED14-2B4D-1469FDD4E371}"/>
                  </a:ext>
                </a:extLst>
              </p:cNvPr>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3">
                <a:extLst>
                  <a:ext uri="{FF2B5EF4-FFF2-40B4-BE49-F238E27FC236}">
                    <a16:creationId xmlns:a16="http://schemas.microsoft.com/office/drawing/2014/main" id="{DDDEBA55-F7D4-CBF4-4213-257585C9E341}"/>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a:extLst>
                  <a:ext uri="{FF2B5EF4-FFF2-40B4-BE49-F238E27FC236}">
                    <a16:creationId xmlns:a16="http://schemas.microsoft.com/office/drawing/2014/main" id="{72B8AD03-CB08-8BE6-AD3A-61721031C60D}"/>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5">
                <a:extLst>
                  <a:ext uri="{FF2B5EF4-FFF2-40B4-BE49-F238E27FC236}">
                    <a16:creationId xmlns:a16="http://schemas.microsoft.com/office/drawing/2014/main" id="{A7E5490A-308E-2BEB-DBBC-8186E552B4BF}"/>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defRPr/>
                </a:pPr>
                <a:endParaRPr lang="en-US">
                  <a:latin typeface="Tahoma" charset="0"/>
                </a:endParaRPr>
              </a:p>
            </p:txBody>
          </p:sp>
        </p:grpSp>
      </p:grpSp>
      <p:sp>
        <p:nvSpPr>
          <p:cNvPr id="11280" name="Rectangle 16"/>
          <p:cNvSpPr>
            <a:spLocks noGrp="1" noChangeArrowheads="1"/>
          </p:cNvSpPr>
          <p:nvPr>
            <p:ph type="ctrTitle" sz="quarter"/>
          </p:nvPr>
        </p:nvSpPr>
        <p:spPr>
          <a:xfrm>
            <a:off x="1066800" y="1997076"/>
            <a:ext cx="7086600" cy="1431925"/>
          </a:xfrm>
        </p:spPr>
        <p:txBody>
          <a:bodyPr anchor="b"/>
          <a:lstStyle>
            <a:lvl1pPr>
              <a:defRPr/>
            </a:lvl1pPr>
          </a:lstStyle>
          <a:p>
            <a:r>
              <a:rPr lang="en-US"/>
              <a:t>Click to edit Master title style</a:t>
            </a:r>
          </a:p>
        </p:txBody>
      </p:sp>
      <p:sp>
        <p:nvSpPr>
          <p:cNvPr id="1128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6" name="Rectangle 18">
            <a:extLst>
              <a:ext uri="{FF2B5EF4-FFF2-40B4-BE49-F238E27FC236}">
                <a16:creationId xmlns:a16="http://schemas.microsoft.com/office/drawing/2014/main" id="{689ED896-F88B-CA24-786D-2191BDD7779F}"/>
              </a:ext>
            </a:extLst>
          </p:cNvPr>
          <p:cNvSpPr>
            <a:spLocks noGrp="1" noChangeArrowheads="1"/>
          </p:cNvSpPr>
          <p:nvPr>
            <p:ph type="dt" sz="quarter" idx="10"/>
          </p:nvPr>
        </p:nvSpPr>
        <p:spPr/>
        <p:txBody>
          <a:bodyPr/>
          <a:lstStyle>
            <a:lvl1pPr>
              <a:defRPr/>
            </a:lvl1pPr>
          </a:lstStyle>
          <a:p>
            <a:pPr>
              <a:defRPr/>
            </a:pPr>
            <a:endParaRPr lang="en-US"/>
          </a:p>
        </p:txBody>
      </p:sp>
      <p:sp>
        <p:nvSpPr>
          <p:cNvPr id="17" name="Rectangle 19">
            <a:extLst>
              <a:ext uri="{FF2B5EF4-FFF2-40B4-BE49-F238E27FC236}">
                <a16:creationId xmlns:a16="http://schemas.microsoft.com/office/drawing/2014/main" id="{2B6ACD89-070A-B698-8C0D-3BD3B747BAA8}"/>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18" name="Rectangle 20">
            <a:extLst>
              <a:ext uri="{FF2B5EF4-FFF2-40B4-BE49-F238E27FC236}">
                <a16:creationId xmlns:a16="http://schemas.microsoft.com/office/drawing/2014/main" id="{133B57C5-218F-67E4-C8CB-E33F2A748317}"/>
              </a:ext>
            </a:extLst>
          </p:cNvPr>
          <p:cNvSpPr>
            <a:spLocks noGrp="1" noChangeArrowheads="1"/>
          </p:cNvSpPr>
          <p:nvPr>
            <p:ph type="sldNum" sz="quarter" idx="12"/>
          </p:nvPr>
        </p:nvSpPr>
        <p:spPr/>
        <p:txBody>
          <a:bodyPr/>
          <a:lstStyle>
            <a:lvl1pPr>
              <a:defRPr/>
            </a:lvl1pPr>
          </a:lstStyle>
          <a:p>
            <a:pPr>
              <a:defRPr/>
            </a:pPr>
            <a:fld id="{C02B924E-5778-584C-B8C6-D7B498FEA655}" type="slidenum">
              <a:rPr lang="en-US" altLang="en-US"/>
              <a:pPr>
                <a:defRPr/>
              </a:pPr>
              <a:t>‹#›</a:t>
            </a:fld>
            <a:endParaRPr lang="en-US" altLang="en-US"/>
          </a:p>
        </p:txBody>
      </p:sp>
    </p:spTree>
    <p:extLst>
      <p:ext uri="{BB962C8B-B14F-4D97-AF65-F5344CB8AC3E}">
        <p14:creationId xmlns:p14="http://schemas.microsoft.com/office/powerpoint/2010/main" val="322622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6D913F5-E01E-A1B4-48A2-BA95E62E48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18B75B5E-0EB3-E24E-96E6-FDED731A7C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A0BAD60-F4E0-27D6-1161-58545D92822A}"/>
              </a:ext>
            </a:extLst>
          </p:cNvPr>
          <p:cNvSpPr>
            <a:spLocks noGrp="1" noChangeArrowheads="1"/>
          </p:cNvSpPr>
          <p:nvPr>
            <p:ph type="sldNum" sz="quarter" idx="12"/>
          </p:nvPr>
        </p:nvSpPr>
        <p:spPr>
          <a:ln/>
        </p:spPr>
        <p:txBody>
          <a:bodyPr/>
          <a:lstStyle>
            <a:lvl1pPr>
              <a:defRPr/>
            </a:lvl1pPr>
          </a:lstStyle>
          <a:p>
            <a:pPr>
              <a:defRPr/>
            </a:pPr>
            <a:fld id="{DC5E317F-E1BA-2F41-AA82-CCB1FD04152A}" type="slidenum">
              <a:rPr lang="en-US" altLang="en-US"/>
              <a:pPr>
                <a:defRPr/>
              </a:pPr>
              <a:t>‹#›</a:t>
            </a:fld>
            <a:endParaRPr lang="en-US" altLang="en-US"/>
          </a:p>
        </p:txBody>
      </p:sp>
    </p:spTree>
    <p:extLst>
      <p:ext uri="{BB962C8B-B14F-4D97-AF65-F5344CB8AC3E}">
        <p14:creationId xmlns:p14="http://schemas.microsoft.com/office/powerpoint/2010/main" val="229372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1"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1"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4ED3C880-0497-BDD7-0E6A-E5262E974E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92E3B827-48DF-2EB8-E9FD-C0D9CFCC6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3E5A923-F752-2CE0-C389-BC2C1F92A55E}"/>
              </a:ext>
            </a:extLst>
          </p:cNvPr>
          <p:cNvSpPr>
            <a:spLocks noGrp="1" noChangeArrowheads="1"/>
          </p:cNvSpPr>
          <p:nvPr>
            <p:ph type="sldNum" sz="quarter" idx="12"/>
          </p:nvPr>
        </p:nvSpPr>
        <p:spPr>
          <a:ln/>
        </p:spPr>
        <p:txBody>
          <a:bodyPr/>
          <a:lstStyle>
            <a:lvl1pPr>
              <a:defRPr/>
            </a:lvl1pPr>
          </a:lstStyle>
          <a:p>
            <a:pPr>
              <a:defRPr/>
            </a:pPr>
            <a:fld id="{DE19AEC2-ABA8-8145-B1E8-9037962EC1FD}" type="slidenum">
              <a:rPr lang="en-US" altLang="en-US"/>
              <a:pPr>
                <a:defRPr/>
              </a:pPr>
              <a:t>‹#›</a:t>
            </a:fld>
            <a:endParaRPr lang="en-US" altLang="en-US"/>
          </a:p>
        </p:txBody>
      </p:sp>
    </p:spTree>
    <p:extLst>
      <p:ext uri="{BB962C8B-B14F-4D97-AF65-F5344CB8AC3E}">
        <p14:creationId xmlns:p14="http://schemas.microsoft.com/office/powerpoint/2010/main" val="324072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FE43C2BB-BB77-D14D-654E-145B3AF148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8697C7F-4F5A-1699-6EE0-69167328A6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F378A746-87AE-2DA0-D41E-2DE5C4DE19D6}"/>
              </a:ext>
            </a:extLst>
          </p:cNvPr>
          <p:cNvSpPr>
            <a:spLocks noGrp="1" noChangeArrowheads="1"/>
          </p:cNvSpPr>
          <p:nvPr>
            <p:ph type="sldNum" sz="quarter" idx="12"/>
          </p:nvPr>
        </p:nvSpPr>
        <p:spPr>
          <a:ln/>
        </p:spPr>
        <p:txBody>
          <a:bodyPr/>
          <a:lstStyle>
            <a:lvl1pPr>
              <a:defRPr/>
            </a:lvl1pPr>
          </a:lstStyle>
          <a:p>
            <a:pPr>
              <a:defRPr/>
            </a:pPr>
            <a:fld id="{15335840-284B-344E-8162-8F55AA15D607}" type="slidenum">
              <a:rPr lang="en-US" altLang="en-US"/>
              <a:pPr>
                <a:defRPr/>
              </a:pPr>
              <a:t>‹#›</a:t>
            </a:fld>
            <a:endParaRPr lang="en-US" altLang="en-US"/>
          </a:p>
        </p:txBody>
      </p:sp>
    </p:spTree>
    <p:extLst>
      <p:ext uri="{BB962C8B-B14F-4D97-AF65-F5344CB8AC3E}">
        <p14:creationId xmlns:p14="http://schemas.microsoft.com/office/powerpoint/2010/main" val="213126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C21B89CC-B8A1-2B06-4134-C131874F9D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8D7E0418-AEBD-C91D-46CB-221879194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042E3E30-CA57-073A-A581-C148B205429C}"/>
              </a:ext>
            </a:extLst>
          </p:cNvPr>
          <p:cNvSpPr>
            <a:spLocks noGrp="1" noChangeArrowheads="1"/>
          </p:cNvSpPr>
          <p:nvPr>
            <p:ph type="sldNum" sz="quarter" idx="12"/>
          </p:nvPr>
        </p:nvSpPr>
        <p:spPr>
          <a:ln/>
        </p:spPr>
        <p:txBody>
          <a:bodyPr/>
          <a:lstStyle>
            <a:lvl1pPr>
              <a:defRPr/>
            </a:lvl1pPr>
          </a:lstStyle>
          <a:p>
            <a:pPr>
              <a:defRPr/>
            </a:pPr>
            <a:fld id="{5802A536-339E-C749-A50D-4C129ED8E4CD}" type="slidenum">
              <a:rPr lang="en-US" altLang="en-US"/>
              <a:pPr>
                <a:defRPr/>
              </a:pPr>
              <a:t>‹#›</a:t>
            </a:fld>
            <a:endParaRPr lang="en-US" altLang="en-US"/>
          </a:p>
        </p:txBody>
      </p:sp>
    </p:spTree>
    <p:extLst>
      <p:ext uri="{BB962C8B-B14F-4D97-AF65-F5344CB8AC3E}">
        <p14:creationId xmlns:p14="http://schemas.microsoft.com/office/powerpoint/2010/main" val="152502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1"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1"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744DE509-3017-6350-D493-14150203DE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E81A5203-D533-472A-34A1-7EC6D78C67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60AA7887-3939-F7EB-7ABF-A175029D1962}"/>
              </a:ext>
            </a:extLst>
          </p:cNvPr>
          <p:cNvSpPr>
            <a:spLocks noGrp="1" noChangeArrowheads="1"/>
          </p:cNvSpPr>
          <p:nvPr>
            <p:ph type="sldNum" sz="quarter" idx="12"/>
          </p:nvPr>
        </p:nvSpPr>
        <p:spPr>
          <a:ln/>
        </p:spPr>
        <p:txBody>
          <a:bodyPr/>
          <a:lstStyle>
            <a:lvl1pPr>
              <a:defRPr/>
            </a:lvl1pPr>
          </a:lstStyle>
          <a:p>
            <a:pPr>
              <a:defRPr/>
            </a:pPr>
            <a:fld id="{9AB307A5-26B7-BD4B-9609-B786E8723942}" type="slidenum">
              <a:rPr lang="en-US" altLang="en-US"/>
              <a:pPr>
                <a:defRPr/>
              </a:pPr>
              <a:t>‹#›</a:t>
            </a:fld>
            <a:endParaRPr lang="en-US" altLang="en-US"/>
          </a:p>
        </p:txBody>
      </p:sp>
    </p:spTree>
    <p:extLst>
      <p:ext uri="{BB962C8B-B14F-4D97-AF65-F5344CB8AC3E}">
        <p14:creationId xmlns:p14="http://schemas.microsoft.com/office/powerpoint/2010/main" val="344000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BC433C84-EF3D-BFF4-EEE0-32EAD68C61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80D6F622-350C-90B7-DEF8-157012E54F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147EFD2A-5751-429E-6532-20F39B4D7B9F}"/>
              </a:ext>
            </a:extLst>
          </p:cNvPr>
          <p:cNvSpPr>
            <a:spLocks noGrp="1" noChangeArrowheads="1"/>
          </p:cNvSpPr>
          <p:nvPr>
            <p:ph type="sldNum" sz="quarter" idx="12"/>
          </p:nvPr>
        </p:nvSpPr>
        <p:spPr>
          <a:ln/>
        </p:spPr>
        <p:txBody>
          <a:bodyPr/>
          <a:lstStyle>
            <a:lvl1pPr>
              <a:defRPr/>
            </a:lvl1pPr>
          </a:lstStyle>
          <a:p>
            <a:pPr>
              <a:defRPr/>
            </a:pPr>
            <a:fld id="{89B54473-1A18-F746-89E2-E4BD2F0436FE}" type="slidenum">
              <a:rPr lang="en-US" altLang="en-US"/>
              <a:pPr>
                <a:defRPr/>
              </a:pPr>
              <a:t>‹#›</a:t>
            </a:fld>
            <a:endParaRPr lang="en-US" altLang="en-US"/>
          </a:p>
        </p:txBody>
      </p:sp>
    </p:spTree>
    <p:extLst>
      <p:ext uri="{BB962C8B-B14F-4D97-AF65-F5344CB8AC3E}">
        <p14:creationId xmlns:p14="http://schemas.microsoft.com/office/powerpoint/2010/main" val="208347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7B66FEF6-79E4-5A57-C758-1B9DF61442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DCB4AF2A-4907-6A08-3944-AC82712B9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608F0E7E-1A19-0D6E-FFF8-AB791C6F8FE0}"/>
              </a:ext>
            </a:extLst>
          </p:cNvPr>
          <p:cNvSpPr>
            <a:spLocks noGrp="1" noChangeArrowheads="1"/>
          </p:cNvSpPr>
          <p:nvPr>
            <p:ph type="sldNum" sz="quarter" idx="12"/>
          </p:nvPr>
        </p:nvSpPr>
        <p:spPr>
          <a:ln/>
        </p:spPr>
        <p:txBody>
          <a:bodyPr/>
          <a:lstStyle>
            <a:lvl1pPr>
              <a:defRPr/>
            </a:lvl1pPr>
          </a:lstStyle>
          <a:p>
            <a:pPr>
              <a:defRPr/>
            </a:pPr>
            <a:fld id="{D786156D-6314-E645-8F46-E146385C8C08}" type="slidenum">
              <a:rPr lang="en-US" altLang="en-US"/>
              <a:pPr>
                <a:defRPr/>
              </a:pPr>
              <a:t>‹#›</a:t>
            </a:fld>
            <a:endParaRPr lang="en-US" altLang="en-US"/>
          </a:p>
        </p:txBody>
      </p:sp>
    </p:spTree>
    <p:extLst>
      <p:ext uri="{BB962C8B-B14F-4D97-AF65-F5344CB8AC3E}">
        <p14:creationId xmlns:p14="http://schemas.microsoft.com/office/powerpoint/2010/main" val="160464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89565CB-7326-B15E-F1BC-81FCD8E0C3B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02034655-E174-9FD0-B37F-E154453A50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0FBC263-5176-C844-9688-D1FD7A730FDF}"/>
              </a:ext>
            </a:extLst>
          </p:cNvPr>
          <p:cNvSpPr>
            <a:spLocks noGrp="1" noChangeArrowheads="1"/>
          </p:cNvSpPr>
          <p:nvPr>
            <p:ph type="sldNum" sz="quarter" idx="12"/>
          </p:nvPr>
        </p:nvSpPr>
        <p:spPr>
          <a:ln/>
        </p:spPr>
        <p:txBody>
          <a:bodyPr/>
          <a:lstStyle>
            <a:lvl1pPr>
              <a:defRPr/>
            </a:lvl1pPr>
          </a:lstStyle>
          <a:p>
            <a:pPr>
              <a:defRPr/>
            </a:pPr>
            <a:fld id="{275B0BE4-3110-314F-A280-8CAAF0A9D46D}" type="slidenum">
              <a:rPr lang="en-US" altLang="en-US"/>
              <a:pPr>
                <a:defRPr/>
              </a:pPr>
              <a:t>‹#›</a:t>
            </a:fld>
            <a:endParaRPr lang="en-US" altLang="en-US"/>
          </a:p>
        </p:txBody>
      </p:sp>
    </p:spTree>
    <p:extLst>
      <p:ext uri="{BB962C8B-B14F-4D97-AF65-F5344CB8AC3E}">
        <p14:creationId xmlns:p14="http://schemas.microsoft.com/office/powerpoint/2010/main" val="131077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68930452-6D05-0759-F357-8410B31F2F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12791CB1-CA54-550E-263A-4D1217CB5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14EC12E-664A-2EA4-803E-2E484FEBD8CA}"/>
              </a:ext>
            </a:extLst>
          </p:cNvPr>
          <p:cNvSpPr>
            <a:spLocks noGrp="1" noChangeArrowheads="1"/>
          </p:cNvSpPr>
          <p:nvPr>
            <p:ph type="sldNum" sz="quarter" idx="12"/>
          </p:nvPr>
        </p:nvSpPr>
        <p:spPr>
          <a:ln/>
        </p:spPr>
        <p:txBody>
          <a:bodyPr/>
          <a:lstStyle>
            <a:lvl1pPr>
              <a:defRPr/>
            </a:lvl1pPr>
          </a:lstStyle>
          <a:p>
            <a:pPr>
              <a:defRPr/>
            </a:pPr>
            <a:fld id="{CEDEA507-B6DC-CD44-A2C1-71CAC6BCBE86}" type="slidenum">
              <a:rPr lang="en-US" altLang="en-US"/>
              <a:pPr>
                <a:defRPr/>
              </a:pPr>
              <a:t>‹#›</a:t>
            </a:fld>
            <a:endParaRPr lang="en-US" altLang="en-US"/>
          </a:p>
        </p:txBody>
      </p:sp>
    </p:spTree>
    <p:extLst>
      <p:ext uri="{BB962C8B-B14F-4D97-AF65-F5344CB8AC3E}">
        <p14:creationId xmlns:p14="http://schemas.microsoft.com/office/powerpoint/2010/main" val="200456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CA1B87F8-8CA0-F4D5-1886-8E0D7567FE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3E97475F-52D2-2313-CFA8-7013BD89C9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B8E9F3C-253F-0B30-9259-8DB6D50B2D60}"/>
              </a:ext>
            </a:extLst>
          </p:cNvPr>
          <p:cNvSpPr>
            <a:spLocks noGrp="1" noChangeArrowheads="1"/>
          </p:cNvSpPr>
          <p:nvPr>
            <p:ph type="sldNum" sz="quarter" idx="12"/>
          </p:nvPr>
        </p:nvSpPr>
        <p:spPr>
          <a:ln/>
        </p:spPr>
        <p:txBody>
          <a:bodyPr/>
          <a:lstStyle>
            <a:lvl1pPr>
              <a:defRPr/>
            </a:lvl1pPr>
          </a:lstStyle>
          <a:p>
            <a:pPr>
              <a:defRPr/>
            </a:pPr>
            <a:fld id="{43F51AEA-BC96-A946-9BD9-6FA257F98EC2}" type="slidenum">
              <a:rPr lang="en-US" altLang="en-US"/>
              <a:pPr>
                <a:defRPr/>
              </a:pPr>
              <a:t>‹#›</a:t>
            </a:fld>
            <a:endParaRPr lang="en-US" altLang="en-US"/>
          </a:p>
        </p:txBody>
      </p:sp>
    </p:spTree>
    <p:extLst>
      <p:ext uri="{BB962C8B-B14F-4D97-AF65-F5344CB8AC3E}">
        <p14:creationId xmlns:p14="http://schemas.microsoft.com/office/powerpoint/2010/main" val="185724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324D1A8-36F9-91CF-796B-DDC9B7BEC09A}"/>
              </a:ext>
            </a:extLst>
          </p:cNvPr>
          <p:cNvGrpSpPr>
            <a:grpSpLocks/>
          </p:cNvGrpSpPr>
          <p:nvPr/>
        </p:nvGrpSpPr>
        <p:grpSpPr bwMode="auto">
          <a:xfrm>
            <a:off x="0" y="6350"/>
            <a:ext cx="9142413" cy="6851650"/>
            <a:chOff x="0" y="4"/>
            <a:chExt cx="5758" cy="4316"/>
          </a:xfrm>
        </p:grpSpPr>
        <p:sp>
          <p:nvSpPr>
            <p:cNvPr id="1032" name="Freeform 3">
              <a:extLst>
                <a:ext uri="{FF2B5EF4-FFF2-40B4-BE49-F238E27FC236}">
                  <a16:creationId xmlns:a16="http://schemas.microsoft.com/office/drawing/2014/main" id="{255ED7F2-0F02-EFAC-84E4-180BC89C5F23}"/>
                </a:ext>
              </a:extLst>
            </p:cNvPr>
            <p:cNvSpPr>
              <a:spLocks/>
            </p:cNvSpPr>
            <p:nvPr/>
          </p:nvSpPr>
          <p:spPr bwMode="hidden">
            <a:xfrm>
              <a:off x="559" y="1161"/>
              <a:ext cx="5199" cy="3159"/>
            </a:xfrm>
            <a:custGeom>
              <a:avLst/>
              <a:gdLst>
                <a:gd name="T0" fmla="*/ 0 w 5184"/>
                <a:gd name="T1" fmla="*/ 3159 h 3159"/>
                <a:gd name="T2" fmla="*/ 5199 w 5184"/>
                <a:gd name="T3" fmla="*/ 3159 h 3159"/>
                <a:gd name="T4" fmla="*/ 5199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B2B1544B-DF4C-7300-513F-9B3C256DF329}"/>
                </a:ext>
              </a:extLst>
            </p:cNvPr>
            <p:cNvSpPr>
              <a:spLocks/>
            </p:cNvSpPr>
            <p:nvPr/>
          </p:nvSpPr>
          <p:spPr bwMode="hidden">
            <a:xfrm>
              <a:off x="0" y="1161"/>
              <a:ext cx="559" cy="3159"/>
            </a:xfrm>
            <a:custGeom>
              <a:avLst/>
              <a:gdLst>
                <a:gd name="T0" fmla="*/ 0 w 556"/>
                <a:gd name="T1" fmla="*/ 0 h 3159"/>
                <a:gd name="T2" fmla="*/ 0 w 556"/>
                <a:gd name="T3" fmla="*/ 3159 h 3159"/>
                <a:gd name="T4" fmla="*/ 559 w 556"/>
                <a:gd name="T5" fmla="*/ 3159 h 3159"/>
                <a:gd name="T6" fmla="*/ 559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089E2D5B-6E81-1138-7EF3-5AF233762947}"/>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A3D814F5-4698-92D7-50FE-264D71BE2D6D}"/>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28E02B77-0247-9C00-FD20-37E7F4F81428}"/>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EFAB4072-6093-204B-9EC8-64AC5FF38A9E}"/>
                  </a:ext>
                </a:extLst>
              </p:cNvPr>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C460CB6B-9026-FF2B-9144-5933FC09782A}"/>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35081437-0E55-DAE8-8D19-D84AD81955D8}"/>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a:extLst>
                  <a:ext uri="{FF2B5EF4-FFF2-40B4-BE49-F238E27FC236}">
                    <a16:creationId xmlns:a16="http://schemas.microsoft.com/office/drawing/2014/main" id="{114421C7-9BBA-59EC-CC0D-DBD7CBA4DFDE}"/>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a:defRPr/>
                </a:pPr>
                <a:endParaRPr lang="en-US">
                  <a:latin typeface="Tahoma" charset="0"/>
                </a:endParaRPr>
              </a:p>
            </p:txBody>
          </p:sp>
          <p:sp>
            <p:nvSpPr>
              <p:cNvPr id="1041" name="Freeform 12">
                <a:extLst>
                  <a:ext uri="{FF2B5EF4-FFF2-40B4-BE49-F238E27FC236}">
                    <a16:creationId xmlns:a16="http://schemas.microsoft.com/office/drawing/2014/main" id="{60290215-2BB0-8AFC-6A75-3264BEB4C6BE}"/>
                  </a:ext>
                </a:extLst>
              </p:cNvPr>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a:extLst>
                  <a:ext uri="{FF2B5EF4-FFF2-40B4-BE49-F238E27FC236}">
                    <a16:creationId xmlns:a16="http://schemas.microsoft.com/office/drawing/2014/main" id="{EC1CB3C7-4B93-24FF-9C1C-62B6350539F8}"/>
                  </a:ext>
                </a:extLst>
              </p:cNvPr>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a:extLst>
                  <a:ext uri="{FF2B5EF4-FFF2-40B4-BE49-F238E27FC236}">
                    <a16:creationId xmlns:a16="http://schemas.microsoft.com/office/drawing/2014/main" id="{088D2A5D-9540-4C6B-07FF-1D1A3A8FD9D4}"/>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a:defRPr/>
                </a:pPr>
                <a:endParaRPr lang="en-US">
                  <a:latin typeface="Tahoma" charset="0"/>
                </a:endParaRPr>
              </a:p>
            </p:txBody>
          </p:sp>
        </p:grpSp>
      </p:grpSp>
      <p:sp>
        <p:nvSpPr>
          <p:cNvPr id="10255" name="Rectangle 15">
            <a:extLst>
              <a:ext uri="{FF2B5EF4-FFF2-40B4-BE49-F238E27FC236}">
                <a16:creationId xmlns:a16="http://schemas.microsoft.com/office/drawing/2014/main" id="{101BDB18-AC75-67EE-DE5B-9B1676030D29}"/>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56" name="Rectangle 16">
            <a:extLst>
              <a:ext uri="{FF2B5EF4-FFF2-40B4-BE49-F238E27FC236}">
                <a16:creationId xmlns:a16="http://schemas.microsoft.com/office/drawing/2014/main" id="{CEF2644B-DC07-CF89-45EB-C1CF7DCA9359}"/>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57" name="Rectangle 17">
            <a:extLst>
              <a:ext uri="{FF2B5EF4-FFF2-40B4-BE49-F238E27FC236}">
                <a16:creationId xmlns:a16="http://schemas.microsoft.com/office/drawing/2014/main" id="{213B48C2-504A-DDFC-776E-E83498A749D3}"/>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Tahoma" charset="0"/>
              </a:defRPr>
            </a:lvl1pPr>
          </a:lstStyle>
          <a:p>
            <a:pPr>
              <a:defRPr/>
            </a:pPr>
            <a:endParaRPr lang="en-US"/>
          </a:p>
        </p:txBody>
      </p:sp>
      <p:sp>
        <p:nvSpPr>
          <p:cNvPr id="10258" name="Rectangle 18">
            <a:extLst>
              <a:ext uri="{FF2B5EF4-FFF2-40B4-BE49-F238E27FC236}">
                <a16:creationId xmlns:a16="http://schemas.microsoft.com/office/drawing/2014/main" id="{6A7A306F-4641-0186-12D2-2174223CD8CE}"/>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0"/>
              </a:defRPr>
            </a:lvl1pPr>
          </a:lstStyle>
          <a:p>
            <a:pPr>
              <a:defRPr/>
            </a:pPr>
            <a:endParaRPr lang="en-US"/>
          </a:p>
        </p:txBody>
      </p:sp>
      <p:sp>
        <p:nvSpPr>
          <p:cNvPr id="10259" name="Rectangle 19">
            <a:extLst>
              <a:ext uri="{FF2B5EF4-FFF2-40B4-BE49-F238E27FC236}">
                <a16:creationId xmlns:a16="http://schemas.microsoft.com/office/drawing/2014/main" id="{E8739217-6EAC-3E0A-F240-7E2D1E5404E4}"/>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B0B19E3-CC4B-3A48-8F4D-346AAFB9F63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56">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025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56">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025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56">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5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56">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5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5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build="p">
        <p:tmplLst>
          <p:tmpl lvl="1">
            <p:tnLst>
              <p:par>
                <p:cTn presetID="1" presetClass="entr" presetSubtype="0" fill="hold" nodeType="clickEffect">
                  <p:stCondLst>
                    <p:cond delay="0"/>
                  </p:stCondLst>
                  <p:childTnLst>
                    <p:set>
                      <p:cBhvr>
                        <p:cTn dur="1" fill="hold">
                          <p:stCondLst>
                            <p:cond delay="0"/>
                          </p:stCondLst>
                        </p:cTn>
                        <p:tgtEl>
                          <p:spTgt spid="10256"/>
                        </p:tgtEl>
                        <p:attrNameLst>
                          <p:attrName>style.visibility</p:attrName>
                        </p:attrNameLst>
                      </p:cBhvr>
                      <p:to>
                        <p:strVal val="visible"/>
                      </p:to>
                    </p:set>
                  </p:childTnLst>
                  <p:subTnLst>
                    <p:animClr clrSpc="rgb" dir="cw">
                      <p:cBhvr override="childStyle">
                        <p:cTn dur="1" fill="hold" display="0" masterRel="nextClick" afterEffect="1"/>
                        <p:tgtEl>
                          <p:spTgt spid="10256"/>
                        </p:tgtEl>
                        <p:attrNameLst>
                          <p:attrName>ppt_c</p:attrName>
                        </p:attrNameLst>
                      </p:cBhvr>
                      <p:to>
                        <a:schemeClr val="bg2"/>
                      </p:to>
                    </p:animClr>
                  </p:subTnLst>
                </p:cTn>
              </p:par>
            </p:tnLst>
          </p:tmpl>
          <p:tmpl lvl="2">
            <p:tnLst>
              <p:par>
                <p:cTn presetID="1" presetClass="entr" presetSubtype="0" fill="hold" nodeType="withEffect">
                  <p:stCondLst>
                    <p:cond delay="0"/>
                  </p:stCondLst>
                  <p:childTnLst>
                    <p:set>
                      <p:cBhvr>
                        <p:cTn dur="1" fill="hold">
                          <p:stCondLst>
                            <p:cond delay="0"/>
                          </p:stCondLst>
                        </p:cTn>
                        <p:tgtEl>
                          <p:spTgt spid="10256"/>
                        </p:tgtEl>
                        <p:attrNameLst>
                          <p:attrName>style.visibility</p:attrName>
                        </p:attrNameLst>
                      </p:cBhvr>
                      <p:to>
                        <p:strVal val="visible"/>
                      </p:to>
                    </p:set>
                  </p:childTnLst>
                  <p:subTnLst>
                    <p:animClr clrSpc="rgb" dir="cw">
                      <p:cBhvr override="childStyle">
                        <p:cTn dur="1" fill="hold" display="0" masterRel="nextClick" afterEffect="1"/>
                        <p:tgtEl>
                          <p:spTgt spid="10256"/>
                        </p:tgtEl>
                        <p:attrNameLst>
                          <p:attrName>ppt_c</p:attrName>
                        </p:attrNameLst>
                      </p:cBhvr>
                      <p:to>
                        <a:schemeClr val="bg2"/>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10256"/>
                        </p:tgtEl>
                        <p:attrNameLst>
                          <p:attrName>style.visibility</p:attrName>
                        </p:attrNameLst>
                      </p:cBhvr>
                      <p:to>
                        <p:strVal val="visible"/>
                      </p:to>
                    </p:set>
                  </p:childTnLst>
                  <p:subTnLst>
                    <p:animClr clrSpc="rgb" dir="cw">
                      <p:cBhvr override="childStyle">
                        <p:cTn dur="1" fill="hold" display="0" masterRel="nextClick" afterEffect="1"/>
                        <p:tgtEl>
                          <p:spTgt spid="10256"/>
                        </p:tgtEl>
                        <p:attrNameLst>
                          <p:attrName>ppt_c</p:attrName>
                        </p:attrNameLst>
                      </p:cBhvr>
                      <p:to>
                        <a:schemeClr val="bg2"/>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256"/>
                        </p:tgtEl>
                        <p:attrNameLst>
                          <p:attrName>style.visibility</p:attrName>
                        </p:attrNameLst>
                      </p:cBhvr>
                      <p:to>
                        <p:strVal val="visible"/>
                      </p:to>
                    </p:set>
                  </p:childTnLst>
                  <p:subTnLst>
                    <p:animClr clrSpc="rgb" dir="cw">
                      <p:cBhvr override="childStyle">
                        <p:cTn dur="1" fill="hold" display="0" masterRel="nextClick" afterEffect="1"/>
                        <p:tgtEl>
                          <p:spTgt spid="10256"/>
                        </p:tgtEl>
                        <p:attrNameLst>
                          <p:attrName>ppt_c</p:attrName>
                        </p:attrNameLst>
                      </p:cBhvr>
                      <p:to>
                        <a:schemeClr val="bg2"/>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256"/>
                        </p:tgtEl>
                        <p:attrNameLst>
                          <p:attrName>style.visibility</p:attrName>
                        </p:attrNameLst>
                      </p:cBhvr>
                      <p:to>
                        <p:strVal val="visible"/>
                      </p:to>
                    </p:set>
                  </p:childTnLst>
                  <p:subTnLst>
                    <p:animClr clrSpc="rgb" dir="cw">
                      <p:cBhvr override="childStyle">
                        <p:cTn dur="1" fill="hold" display="0" masterRel="nextClick" afterEffect="1"/>
                        <p:tgtEl>
                          <p:spTgt spid="10256"/>
                        </p:tgtEl>
                        <p:attrNameLst>
                          <p:attrName>ppt_c</p:attrName>
                        </p:attrNameLst>
                      </p:cBhvr>
                      <p:to>
                        <a:schemeClr val="bg2"/>
                      </p:to>
                    </p:animClr>
                  </p:sub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researchgate.net-pengenala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rangga\PPKMB\BACKDROP PKKMB 2017 copy.jpg">
            <a:extLst>
              <a:ext uri="{FF2B5EF4-FFF2-40B4-BE49-F238E27FC236}">
                <a16:creationId xmlns:a16="http://schemas.microsoft.com/office/drawing/2014/main" id="{F58FAB11-B6BE-C44B-92C5-706A709CA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14">
            <a:extLst>
              <a:ext uri="{FF2B5EF4-FFF2-40B4-BE49-F238E27FC236}">
                <a16:creationId xmlns:a16="http://schemas.microsoft.com/office/drawing/2014/main" id="{2891E861-D5DC-1344-94A8-4FAD78730E55}"/>
              </a:ext>
            </a:extLst>
          </p:cNvPr>
          <p:cNvPicPr>
            <a:picLocks noChangeAspect="1"/>
          </p:cNvPicPr>
          <p:nvPr/>
        </p:nvPicPr>
        <p:blipFill>
          <a:blip r:embed="rId3" cstate="print">
            <a:extLst>
              <a:ext uri="{28A0092B-C50C-407E-A947-70E740481C1C}">
                <a14:useLocalDpi xmlns:a14="http://schemas.microsoft.com/office/drawing/2010/main" val="0"/>
              </a:ext>
            </a:extLst>
          </a:blip>
          <a:srcRect l="10509" r="10509"/>
          <a:stretch>
            <a:fillRect/>
          </a:stretch>
        </p:blipFill>
        <p:spPr>
          <a:xfrm>
            <a:off x="115990" y="143052"/>
            <a:ext cx="2736304" cy="2305589"/>
          </a:xfrm>
          <a:prstGeom prst="ellipse">
            <a:avLst/>
          </a:prstGeom>
        </p:spPr>
      </p:pic>
      <p:sp>
        <p:nvSpPr>
          <p:cNvPr id="16" name="Title 11">
            <a:extLst>
              <a:ext uri="{FF2B5EF4-FFF2-40B4-BE49-F238E27FC236}">
                <a16:creationId xmlns:a16="http://schemas.microsoft.com/office/drawing/2014/main" id="{B62C2308-12FF-694C-92BD-92CB62CCB670}"/>
              </a:ext>
            </a:extLst>
          </p:cNvPr>
          <p:cNvSpPr txBox="1">
            <a:spLocks/>
          </p:cNvSpPr>
          <p:nvPr/>
        </p:nvSpPr>
        <p:spPr>
          <a:xfrm>
            <a:off x="2195736" y="2613252"/>
            <a:ext cx="6075682" cy="122413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id-ID" sz="4800" b="1" dirty="0">
                <a:solidFill>
                  <a:srgbClr val="0070C0"/>
                </a:solidFill>
                <a:latin typeface="Arial Black" panose="020B0A04020102020204" pitchFamily="34" charset="0"/>
              </a:rPr>
            </a:br>
            <a:r>
              <a:rPr lang="en-ID" sz="4800" b="1" dirty="0">
                <a:solidFill>
                  <a:srgbClr val="0070C0"/>
                </a:solidFill>
                <a:latin typeface="Arial Black" panose="020B0A04020102020204" pitchFamily="34" charset="0"/>
              </a:rPr>
              <a:t>PENGANTAR FARMASI</a:t>
            </a:r>
          </a:p>
          <a:p>
            <a:pPr algn="l"/>
            <a:endParaRPr lang="id-ID" sz="4800" b="1" dirty="0">
              <a:solidFill>
                <a:srgbClr val="0070C0"/>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03BA47AF-CC61-4530-825D-7D8494159DAB}"/>
              </a:ext>
            </a:extLst>
          </p:cNvPr>
          <p:cNvSpPr>
            <a:spLocks noGrp="1"/>
          </p:cNvSpPr>
          <p:nvPr>
            <p:ph type="sldNum" sz="quarter" idx="12"/>
          </p:nvPr>
        </p:nvSpPr>
        <p:spPr/>
        <p:txBody>
          <a:bodyPr/>
          <a:lstStyle/>
          <a:p>
            <a:fld id="{FB155703-7070-474D-B386-6B26A67F03E4}" type="slidenum">
              <a:rPr lang="id-ID" sz="1400" b="1" smtClean="0">
                <a:solidFill>
                  <a:schemeClr val="tx1"/>
                </a:solidFill>
              </a:rPr>
              <a:t>1</a:t>
            </a:fld>
            <a:endParaRPr lang="id-ID" sz="1400" b="1" dirty="0">
              <a:solidFill>
                <a:schemeClr val="tx1"/>
              </a:solidFill>
            </a:endParaRPr>
          </a:p>
        </p:txBody>
      </p:sp>
      <p:sp>
        <p:nvSpPr>
          <p:cNvPr id="3" name="TextBox 2">
            <a:extLst>
              <a:ext uri="{FF2B5EF4-FFF2-40B4-BE49-F238E27FC236}">
                <a16:creationId xmlns:a16="http://schemas.microsoft.com/office/drawing/2014/main" id="{07CA92B6-D965-73DF-D22C-316E54340138}"/>
              </a:ext>
            </a:extLst>
          </p:cNvPr>
          <p:cNvSpPr txBox="1"/>
          <p:nvPr/>
        </p:nvSpPr>
        <p:spPr>
          <a:xfrm>
            <a:off x="1405282" y="3497142"/>
            <a:ext cx="7281518" cy="923330"/>
          </a:xfrm>
          <a:prstGeom prst="rect">
            <a:avLst/>
          </a:prstGeom>
          <a:noFill/>
        </p:spPr>
        <p:txBody>
          <a:bodyPr wrap="square" rtlCol="0">
            <a:spAutoFit/>
          </a:bodyPr>
          <a:lstStyle/>
          <a:p>
            <a:endParaRPr lang="en-US" dirty="0">
              <a:solidFill>
                <a:srgbClr val="002060"/>
              </a:solidFill>
            </a:endParaRPr>
          </a:p>
          <a:p>
            <a:pPr algn="ctr"/>
            <a:r>
              <a:rPr lang="en-US" dirty="0">
                <a:solidFill>
                  <a:srgbClr val="002060"/>
                </a:solidFill>
              </a:rPr>
              <a:t>Dr. apt. Novi </a:t>
            </a:r>
            <a:r>
              <a:rPr lang="en-US" dirty="0" err="1">
                <a:solidFill>
                  <a:srgbClr val="002060"/>
                </a:solidFill>
              </a:rPr>
              <a:t>Yantih</a:t>
            </a:r>
            <a:r>
              <a:rPr lang="en-US" dirty="0">
                <a:solidFill>
                  <a:srgbClr val="002060"/>
                </a:solidFill>
              </a:rPr>
              <a:t>.,</a:t>
            </a:r>
            <a:r>
              <a:rPr lang="en-US" dirty="0" err="1">
                <a:solidFill>
                  <a:srgbClr val="002060"/>
                </a:solidFill>
              </a:rPr>
              <a:t>M.Si</a:t>
            </a:r>
            <a:endParaRPr lang="en-US" dirty="0">
              <a:solidFill>
                <a:srgbClr val="002060"/>
              </a:solidFill>
            </a:endParaRPr>
          </a:p>
          <a:p>
            <a:endParaRPr lang="en-ID" dirty="0">
              <a:solidFill>
                <a:srgbClr val="002060"/>
              </a:solidFill>
            </a:endParaRPr>
          </a:p>
        </p:txBody>
      </p:sp>
      <p:pic>
        <p:nvPicPr>
          <p:cNvPr id="13" name="Picture 18" descr="LOGOUP5">
            <a:extLst>
              <a:ext uri="{FF2B5EF4-FFF2-40B4-BE49-F238E27FC236}">
                <a16:creationId xmlns:a16="http://schemas.microsoft.com/office/drawing/2014/main" id="{AF021F2E-C459-67DA-6694-696D8F3BC25F}"/>
              </a:ext>
            </a:extLst>
          </p:cNvPr>
          <p:cNvPicPr>
            <a:picLocks noChangeAspect="1" noChangeArrowheads="1"/>
          </p:cNvPicPr>
          <p:nvPr/>
        </p:nvPicPr>
        <p:blipFill>
          <a:blip r:embed="rId4" cstate="print"/>
          <a:srcRect/>
          <a:stretch>
            <a:fillRect/>
          </a:stretch>
        </p:blipFill>
        <p:spPr bwMode="auto">
          <a:xfrm>
            <a:off x="7114977" y="82262"/>
            <a:ext cx="1010045" cy="858926"/>
          </a:xfrm>
          <a:prstGeom prst="rect">
            <a:avLst/>
          </a:prstGeom>
          <a:noFill/>
          <a:ln w="9525">
            <a:noFill/>
            <a:miter lim="800000"/>
            <a:headEnd/>
            <a:tailEnd/>
          </a:ln>
        </p:spPr>
      </p:pic>
      <p:sp>
        <p:nvSpPr>
          <p:cNvPr id="17" name="TextBox 16">
            <a:extLst>
              <a:ext uri="{FF2B5EF4-FFF2-40B4-BE49-F238E27FC236}">
                <a16:creationId xmlns:a16="http://schemas.microsoft.com/office/drawing/2014/main" id="{1355C6A4-0806-1283-22DE-4B15061E31D8}"/>
              </a:ext>
            </a:extLst>
          </p:cNvPr>
          <p:cNvSpPr txBox="1"/>
          <p:nvPr/>
        </p:nvSpPr>
        <p:spPr>
          <a:xfrm>
            <a:off x="6178853" y="960721"/>
            <a:ext cx="2965147" cy="633891"/>
          </a:xfrm>
          <a:prstGeom prst="rect">
            <a:avLst/>
          </a:prstGeom>
          <a:noFill/>
        </p:spPr>
        <p:txBody>
          <a:bodyPr wrap="square">
            <a:spAutoFit/>
          </a:bodyPr>
          <a:lstStyle/>
          <a:p>
            <a:pPr algn="ctr">
              <a:lnSpc>
                <a:spcPts val="2160"/>
              </a:lnSpc>
            </a:pPr>
            <a:r>
              <a:rPr lang="en-ID" b="1" dirty="0">
                <a:solidFill>
                  <a:srgbClr val="002060"/>
                </a:solidFill>
              </a:rPr>
              <a:t>Fakultas Farmasi</a:t>
            </a:r>
          </a:p>
          <a:p>
            <a:pPr algn="ctr">
              <a:lnSpc>
                <a:spcPts val="2160"/>
              </a:lnSpc>
            </a:pPr>
            <a:r>
              <a:rPr lang="en-ID" b="1" dirty="0">
                <a:solidFill>
                  <a:srgbClr val="002060"/>
                </a:solidFill>
              </a:rPr>
              <a:t>Universitas Pancasila</a:t>
            </a:r>
          </a:p>
        </p:txBody>
      </p:sp>
    </p:spTree>
    <p:extLst>
      <p:ext uri="{BB962C8B-B14F-4D97-AF65-F5344CB8AC3E}">
        <p14:creationId xmlns:p14="http://schemas.microsoft.com/office/powerpoint/2010/main" val="151975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BEB8F10E-B01B-6A2C-C755-1CBBF6CD3895}"/>
              </a:ext>
            </a:extLst>
          </p:cNvPr>
          <p:cNvSpPr>
            <a:spLocks noGrp="1" noChangeArrowheads="1"/>
          </p:cNvSpPr>
          <p:nvPr>
            <p:ph type="body" idx="4294967295"/>
          </p:nvPr>
        </p:nvSpPr>
        <p:spPr>
          <a:xfrm>
            <a:off x="914400" y="1371600"/>
            <a:ext cx="8077200" cy="5105400"/>
          </a:xfrm>
        </p:spPr>
        <p:txBody>
          <a:bodyPr/>
          <a:lstStyle/>
          <a:p>
            <a:pPr eaLnBrk="1" hangingPunct="1">
              <a:lnSpc>
                <a:spcPct val="90000"/>
              </a:lnSpc>
              <a:buFont typeface="Wingdings" pitchFamily="2" charset="2"/>
              <a:buNone/>
              <a:defRPr/>
            </a:pPr>
            <a:r>
              <a:rPr lang="en-US" sz="2000" i="1">
                <a:solidFill>
                  <a:srgbClr val="FFFF00"/>
                </a:solidFill>
              </a:rPr>
              <a:t>CINA: Shennong, Yin Yang, Qigong</a:t>
            </a:r>
          </a:p>
          <a:p>
            <a:pPr eaLnBrk="1" hangingPunct="1">
              <a:lnSpc>
                <a:spcPct val="90000"/>
              </a:lnSpc>
              <a:buFont typeface="Wingdings" pitchFamily="2" charset="2"/>
              <a:buNone/>
              <a:defRPr/>
            </a:pPr>
            <a:endParaRPr lang="en-US" sz="2000"/>
          </a:p>
          <a:p>
            <a:pPr eaLnBrk="1" hangingPunct="1">
              <a:lnSpc>
                <a:spcPct val="90000"/>
              </a:lnSpc>
              <a:defRPr/>
            </a:pPr>
            <a:r>
              <a:rPr lang="en-US" sz="2000" i="1"/>
              <a:t>The Divine Farmer’s Herb-Root Classic </a:t>
            </a:r>
            <a:r>
              <a:rPr lang="en-US" sz="2000"/>
              <a:t>juga dianggap berasal dari karya Shennong</a:t>
            </a:r>
            <a:r>
              <a:rPr lang="en-US" sz="2000" i="1"/>
              <a:t>, </a:t>
            </a:r>
            <a:r>
              <a:rPr lang="en-US" sz="2000"/>
              <a:t>dikompilasi jaman dinasti Han, memuat 365 obat bahan alam (tanaman, binatang, mineral). </a:t>
            </a:r>
          </a:p>
          <a:p>
            <a:pPr eaLnBrk="1" hangingPunct="1">
              <a:lnSpc>
                <a:spcPct val="90000"/>
              </a:lnSpc>
              <a:buFont typeface="Wingdings" pitchFamily="2" charset="2"/>
              <a:buNone/>
              <a:defRPr/>
            </a:pPr>
            <a:endParaRPr lang="en-US" sz="2000"/>
          </a:p>
          <a:p>
            <a:pPr eaLnBrk="1" hangingPunct="1">
              <a:lnSpc>
                <a:spcPct val="90000"/>
              </a:lnSpc>
              <a:defRPr/>
            </a:pPr>
            <a:r>
              <a:rPr lang="en-US" sz="2000"/>
              <a:t>Keseimbangan sistem </a:t>
            </a:r>
            <a:r>
              <a:rPr lang="en-US" sz="2000" i="1"/>
              <a:t>Yin</a:t>
            </a:r>
            <a:r>
              <a:rPr lang="en-US" sz="2000"/>
              <a:t> dan </a:t>
            </a:r>
            <a:r>
              <a:rPr lang="en-US" sz="2000" i="1"/>
              <a:t>Yang </a:t>
            </a:r>
            <a:r>
              <a:rPr lang="en-US" sz="2000"/>
              <a:t>dalam tubuh manusia sebagai mikrokosmos, merupakan konsep filosofis dari Obat Tradisional Cina (TCM). </a:t>
            </a:r>
          </a:p>
          <a:p>
            <a:pPr eaLnBrk="1" hangingPunct="1">
              <a:lnSpc>
                <a:spcPct val="90000"/>
              </a:lnSpc>
              <a:buFont typeface="Wingdings" pitchFamily="2" charset="2"/>
              <a:buNone/>
              <a:defRPr/>
            </a:pPr>
            <a:endParaRPr lang="en-US" sz="2000"/>
          </a:p>
          <a:p>
            <a:pPr eaLnBrk="1" hangingPunct="1">
              <a:lnSpc>
                <a:spcPct val="90000"/>
              </a:lnSpc>
              <a:defRPr/>
            </a:pPr>
            <a:r>
              <a:rPr lang="en-US" sz="2000"/>
              <a:t>Penyakit terjadi bila sistem </a:t>
            </a:r>
            <a:r>
              <a:rPr lang="en-US" sz="2000" i="1"/>
              <a:t>Yin</a:t>
            </a:r>
            <a:r>
              <a:rPr lang="en-US" sz="2000"/>
              <a:t> dan </a:t>
            </a:r>
            <a:r>
              <a:rPr lang="en-US" sz="2000" i="1"/>
              <a:t>Yang</a:t>
            </a:r>
            <a:r>
              <a:rPr lang="en-US" sz="2000"/>
              <a:t> dalam tubuh (nafas, darah, cairan tubuh, 5 elemen, emosi dan roh), tidak seimbang.</a:t>
            </a:r>
          </a:p>
          <a:p>
            <a:pPr eaLnBrk="1" hangingPunct="1">
              <a:lnSpc>
                <a:spcPct val="90000"/>
              </a:lnSpc>
              <a:buFont typeface="Wingdings" pitchFamily="2" charset="2"/>
              <a:buNone/>
              <a:defRPr/>
            </a:pPr>
            <a:endParaRPr lang="en-US" sz="2000"/>
          </a:p>
          <a:p>
            <a:pPr eaLnBrk="1" hangingPunct="1">
              <a:lnSpc>
                <a:spcPct val="90000"/>
              </a:lnSpc>
              <a:defRPr/>
            </a:pPr>
            <a:r>
              <a:rPr lang="en-US" sz="2000"/>
              <a:t>Pengobatan Tradisional Cina meliputi: TCM, akupungtur, pijat, </a:t>
            </a:r>
            <a:r>
              <a:rPr lang="en-US" sz="2000" i="1"/>
              <a:t>Qigong</a:t>
            </a:r>
            <a:r>
              <a:rPr lang="en-US" sz="2000"/>
              <a:t> (senam, senam pernafasan, meditasi), terapi makanan.   </a:t>
            </a:r>
          </a:p>
        </p:txBody>
      </p:sp>
      <p:sp>
        <p:nvSpPr>
          <p:cNvPr id="15365" name="Rectangle 5">
            <a:extLst>
              <a:ext uri="{FF2B5EF4-FFF2-40B4-BE49-F238E27FC236}">
                <a16:creationId xmlns:a16="http://schemas.microsoft.com/office/drawing/2014/main" id="{0EFFDE58-EE6F-263A-7F9D-3939CDB7949C}"/>
              </a:ext>
            </a:extLst>
          </p:cNvPr>
          <p:cNvSpPr>
            <a:spLocks noGrp="1" noChangeArrowheads="1"/>
          </p:cNvSpPr>
          <p:nvPr>
            <p:ph type="title" idx="4294967295"/>
          </p:nvPr>
        </p:nvSpPr>
        <p:spPr>
          <a:xfrm>
            <a:off x="1066800" y="76200"/>
            <a:ext cx="7543800" cy="1066800"/>
          </a:xfrm>
          <a:solidFill>
            <a:srgbClr val="006666"/>
          </a:solidFill>
        </p:spPr>
        <p:txBody>
          <a:bodyPr/>
          <a:lstStyle/>
          <a:p>
            <a:pPr algn="ctr" eaLnBrk="1" hangingPunct="1">
              <a:defRPr/>
            </a:pPr>
            <a:r>
              <a:rPr lang="en-US" sz="3200"/>
              <a:t>Milenium Kedua Sebelum Masehi</a:t>
            </a:r>
            <a:br>
              <a:rPr lang="en-US" sz="3200"/>
            </a:br>
            <a:r>
              <a:rPr lang="en-US" sz="2000" b="0" i="1"/>
              <a:t>2000 Tahun Sebelum Masehi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B952DD8-3364-9F3F-4D3D-8667EAB1EDD6}"/>
              </a:ext>
            </a:extLst>
          </p:cNvPr>
          <p:cNvSpPr>
            <a:spLocks noGrp="1" noChangeArrowheads="1"/>
          </p:cNvSpPr>
          <p:nvPr>
            <p:ph type="body" idx="1"/>
          </p:nvPr>
        </p:nvSpPr>
        <p:spPr/>
        <p:txBody>
          <a:bodyPr/>
          <a:lstStyle/>
          <a:p>
            <a:pPr eaLnBrk="1" hangingPunct="1">
              <a:lnSpc>
                <a:spcPct val="80000"/>
              </a:lnSpc>
              <a:buFont typeface="Wingdings" pitchFamily="2" charset="2"/>
              <a:buNone/>
              <a:defRPr/>
            </a:pPr>
            <a:r>
              <a:rPr lang="en-US" sz="2000" i="1">
                <a:solidFill>
                  <a:srgbClr val="FFFF00"/>
                </a:solidFill>
              </a:rPr>
              <a:t>INDIA: Ayurveda, Yoga</a:t>
            </a:r>
          </a:p>
          <a:p>
            <a:pPr eaLnBrk="1" hangingPunct="1">
              <a:lnSpc>
                <a:spcPct val="80000"/>
              </a:lnSpc>
              <a:buFont typeface="Wingdings" pitchFamily="2" charset="2"/>
              <a:buNone/>
              <a:defRPr/>
            </a:pPr>
            <a:endParaRPr lang="en-US" sz="2000" i="1">
              <a:solidFill>
                <a:srgbClr val="FFFF00"/>
              </a:solidFill>
            </a:endParaRPr>
          </a:p>
          <a:p>
            <a:pPr eaLnBrk="1" hangingPunct="1">
              <a:lnSpc>
                <a:spcPct val="80000"/>
              </a:lnSpc>
              <a:defRPr/>
            </a:pPr>
            <a:r>
              <a:rPr lang="en-US" sz="2000" i="1"/>
              <a:t>Atharvaveda</a:t>
            </a:r>
            <a:r>
              <a:rPr lang="en-US" sz="2000"/>
              <a:t> (2000 BC), salah satu </a:t>
            </a:r>
            <a:r>
              <a:rPr lang="en-US" sz="2000" i="1"/>
              <a:t>Veda</a:t>
            </a:r>
            <a:r>
              <a:rPr lang="en-US" sz="2000"/>
              <a:t> (kitab suci Hindu), memuat konsep awal ilmu kehidupan (</a:t>
            </a:r>
            <a:r>
              <a:rPr lang="en-US" sz="2000" i="1"/>
              <a:t>Ayurveda</a:t>
            </a:r>
            <a:r>
              <a:rPr lang="en-US" sz="2000"/>
              <a:t>).</a:t>
            </a:r>
          </a:p>
          <a:p>
            <a:pPr eaLnBrk="1" hangingPunct="1">
              <a:lnSpc>
                <a:spcPct val="80000"/>
              </a:lnSpc>
              <a:buFont typeface="Wingdings" pitchFamily="2" charset="2"/>
              <a:buNone/>
              <a:defRPr/>
            </a:pPr>
            <a:endParaRPr lang="en-US" sz="800"/>
          </a:p>
          <a:p>
            <a:pPr eaLnBrk="1" hangingPunct="1">
              <a:lnSpc>
                <a:spcPct val="80000"/>
              </a:lnSpc>
              <a:defRPr/>
            </a:pPr>
            <a:r>
              <a:rPr lang="en-US" sz="2000"/>
              <a:t>Buku </a:t>
            </a:r>
            <a:r>
              <a:rPr lang="en-US" sz="2000" i="1"/>
              <a:t>Sushruta Samhita</a:t>
            </a:r>
            <a:r>
              <a:rPr lang="en-US" sz="2000"/>
              <a:t> (1000 BC), memuat ratusan tanaman obat, puluhan preparat mineral dan hewan untuk berbagai penyakit.</a:t>
            </a:r>
          </a:p>
          <a:p>
            <a:pPr eaLnBrk="1" hangingPunct="1">
              <a:lnSpc>
                <a:spcPct val="80000"/>
              </a:lnSpc>
              <a:buFont typeface="Wingdings" pitchFamily="2" charset="2"/>
              <a:buNone/>
              <a:defRPr/>
            </a:pPr>
            <a:endParaRPr lang="en-US" sz="800"/>
          </a:p>
          <a:p>
            <a:pPr eaLnBrk="1" hangingPunct="1">
              <a:lnSpc>
                <a:spcPct val="80000"/>
              </a:lnSpc>
              <a:defRPr/>
            </a:pPr>
            <a:r>
              <a:rPr lang="en-US" sz="2000"/>
              <a:t>Sistem Pengobatan Tradisional India</a:t>
            </a:r>
            <a:r>
              <a:rPr lang="en-US" sz="2000" i="1"/>
              <a:t> </a:t>
            </a:r>
            <a:r>
              <a:rPr lang="en-US" sz="2000"/>
              <a:t>kemudian dikenal sebagai </a:t>
            </a:r>
            <a:r>
              <a:rPr lang="en-US" sz="2000" i="1"/>
              <a:t>Ayurveda</a:t>
            </a:r>
            <a:r>
              <a:rPr lang="en-US" sz="2000"/>
              <a:t> : olah raga, yoga, meditasi, pijat, obat herbal, pola hidup sehat.</a:t>
            </a:r>
          </a:p>
          <a:p>
            <a:pPr eaLnBrk="1" hangingPunct="1">
              <a:lnSpc>
                <a:spcPct val="80000"/>
              </a:lnSpc>
              <a:buFont typeface="Wingdings" pitchFamily="2" charset="2"/>
              <a:buNone/>
              <a:defRPr/>
            </a:pPr>
            <a:endParaRPr lang="en-US" sz="800"/>
          </a:p>
          <a:p>
            <a:pPr eaLnBrk="1" hangingPunct="1">
              <a:lnSpc>
                <a:spcPct val="80000"/>
              </a:lnSpc>
              <a:defRPr/>
            </a:pPr>
            <a:r>
              <a:rPr lang="en-US" sz="2000" i="1"/>
              <a:t>Ayurveda</a:t>
            </a:r>
            <a:r>
              <a:rPr lang="en-US" sz="2000"/>
              <a:t> mengajarkan hidup sehat melalui keseimbangan (stres, emosi) dan melakukan sesuatu secukupnya (bekerja, olah raga, makan, tidur, sex, menggunakan obat).</a:t>
            </a:r>
          </a:p>
        </p:txBody>
      </p:sp>
      <p:sp>
        <p:nvSpPr>
          <p:cNvPr id="16389" name="Rectangle 5">
            <a:extLst>
              <a:ext uri="{FF2B5EF4-FFF2-40B4-BE49-F238E27FC236}">
                <a16:creationId xmlns:a16="http://schemas.microsoft.com/office/drawing/2014/main" id="{4320205A-9755-B41D-3389-81A9E8A58771}"/>
              </a:ext>
            </a:extLst>
          </p:cNvPr>
          <p:cNvSpPr>
            <a:spLocks noGrp="1" noChangeArrowheads="1"/>
          </p:cNvSpPr>
          <p:nvPr>
            <p:ph type="title"/>
          </p:nvPr>
        </p:nvSpPr>
        <p:spPr>
          <a:xfrm>
            <a:off x="1066800" y="304800"/>
            <a:ext cx="7543800" cy="1143000"/>
          </a:xfrm>
          <a:solidFill>
            <a:srgbClr val="006666"/>
          </a:solidFill>
        </p:spPr>
        <p:txBody>
          <a:bodyPr/>
          <a:lstStyle/>
          <a:p>
            <a:pPr algn="ctr" eaLnBrk="1" hangingPunct="1">
              <a:defRPr/>
            </a:pPr>
            <a:r>
              <a:rPr lang="en-US" sz="3200"/>
              <a:t>Milenium Kedua Sebelum Masehi</a:t>
            </a:r>
            <a:br>
              <a:rPr lang="en-US" sz="3200"/>
            </a:br>
            <a:r>
              <a:rPr lang="en-US" sz="2000" b="0" i="1"/>
              <a:t>2000 Tahun Sebelum Masehi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50F8D29-A438-0921-3CA8-102C6365B438}"/>
              </a:ext>
            </a:extLst>
          </p:cNvPr>
          <p:cNvSpPr>
            <a:spLocks noGrp="1" noChangeArrowheads="1"/>
          </p:cNvSpPr>
          <p:nvPr>
            <p:ph type="title" idx="4294967295"/>
          </p:nvPr>
        </p:nvSpPr>
        <p:spPr>
          <a:xfrm>
            <a:off x="1066800" y="76200"/>
            <a:ext cx="7848600" cy="762000"/>
          </a:xfrm>
          <a:solidFill>
            <a:srgbClr val="006666"/>
          </a:solidFill>
        </p:spPr>
        <p:txBody>
          <a:bodyPr/>
          <a:lstStyle/>
          <a:p>
            <a:pPr algn="ctr" eaLnBrk="1" hangingPunct="1">
              <a:defRPr/>
            </a:pPr>
            <a:r>
              <a:rPr lang="en-US" sz="2800"/>
              <a:t>Milenium Pertama Sebelum Masehi</a:t>
            </a:r>
            <a:br>
              <a:rPr lang="en-US" sz="2800"/>
            </a:br>
            <a:r>
              <a:rPr lang="en-US" sz="2000" b="0" i="1"/>
              <a:t>1000 Tahun Sebelum Masehi</a:t>
            </a:r>
          </a:p>
        </p:txBody>
      </p:sp>
      <p:sp>
        <p:nvSpPr>
          <p:cNvPr id="17411" name="Rectangle 3">
            <a:extLst>
              <a:ext uri="{FF2B5EF4-FFF2-40B4-BE49-F238E27FC236}">
                <a16:creationId xmlns:a16="http://schemas.microsoft.com/office/drawing/2014/main" id="{9EB1105A-B5D0-FEF2-81D5-501E7FCF2788}"/>
              </a:ext>
            </a:extLst>
          </p:cNvPr>
          <p:cNvSpPr>
            <a:spLocks noGrp="1" noChangeArrowheads="1"/>
          </p:cNvSpPr>
          <p:nvPr>
            <p:ph type="body" idx="4294967295"/>
          </p:nvPr>
        </p:nvSpPr>
        <p:spPr>
          <a:xfrm>
            <a:off x="914400" y="990600"/>
            <a:ext cx="8229600" cy="5486400"/>
          </a:xfrm>
        </p:spPr>
        <p:txBody>
          <a:bodyPr/>
          <a:lstStyle/>
          <a:p>
            <a:pPr eaLnBrk="1" hangingPunct="1">
              <a:lnSpc>
                <a:spcPct val="80000"/>
              </a:lnSpc>
              <a:buFont typeface="Wingdings" pitchFamily="2" charset="2"/>
              <a:buNone/>
              <a:defRPr/>
            </a:pPr>
            <a:r>
              <a:rPr lang="en-US" sz="2000" i="1">
                <a:solidFill>
                  <a:srgbClr val="FFFF00"/>
                </a:solidFill>
              </a:rPr>
              <a:t>YUNANI DAN ROMAWI: Dewi Higeia, Hippocrates, Theophrastus</a:t>
            </a:r>
          </a:p>
          <a:p>
            <a:pPr eaLnBrk="1" hangingPunct="1">
              <a:lnSpc>
                <a:spcPct val="80000"/>
              </a:lnSpc>
              <a:buFont typeface="Wingdings" pitchFamily="2" charset="2"/>
              <a:buNone/>
              <a:defRPr/>
            </a:pPr>
            <a:endParaRPr lang="en-US" sz="800" i="1">
              <a:solidFill>
                <a:srgbClr val="FFFF00"/>
              </a:solidFill>
            </a:endParaRPr>
          </a:p>
          <a:p>
            <a:pPr eaLnBrk="1" hangingPunct="1">
              <a:lnSpc>
                <a:spcPct val="80000"/>
              </a:lnSpc>
              <a:defRPr/>
            </a:pPr>
            <a:r>
              <a:rPr lang="en-US" sz="2000"/>
              <a:t>Perkembangan budaya Yunani merupakan awal perkembangan profesi kedokteran Barat.</a:t>
            </a:r>
          </a:p>
          <a:p>
            <a:pPr eaLnBrk="1" hangingPunct="1">
              <a:lnSpc>
                <a:spcPct val="80000"/>
              </a:lnSpc>
              <a:buFont typeface="Wingdings" pitchFamily="2" charset="2"/>
              <a:buNone/>
              <a:defRPr/>
            </a:pPr>
            <a:endParaRPr lang="en-US" sz="800"/>
          </a:p>
          <a:p>
            <a:pPr eaLnBrk="1" hangingPunct="1">
              <a:lnSpc>
                <a:spcPct val="80000"/>
              </a:lnSpc>
              <a:defRPr/>
            </a:pPr>
            <a:r>
              <a:rPr lang="en-US" sz="2000"/>
              <a:t>Penyakit didasarkan atas hubungan lingkungan (tanah, udara, api dan air) dengan cairan pengatur organ tubuh (darah, cairan empedu, dan air liur).</a:t>
            </a:r>
          </a:p>
          <a:p>
            <a:pPr eaLnBrk="1" hangingPunct="1">
              <a:lnSpc>
                <a:spcPct val="80000"/>
              </a:lnSpc>
              <a:buFont typeface="Wingdings" pitchFamily="2" charset="2"/>
              <a:buNone/>
              <a:defRPr/>
            </a:pPr>
            <a:endParaRPr lang="en-US" sz="800"/>
          </a:p>
          <a:p>
            <a:pPr eaLnBrk="1" hangingPunct="1">
              <a:lnSpc>
                <a:spcPct val="80000"/>
              </a:lnSpc>
              <a:defRPr/>
            </a:pPr>
            <a:r>
              <a:rPr lang="en-US" sz="2000"/>
              <a:t>Masyarakat Yunani lebih suka diet atau pola hidup sehat, bila gagal baru berobat ke dokter, bila tidak sembuhl juga mereka tidur di kuil dewa kedokteran Asklepios.</a:t>
            </a:r>
          </a:p>
          <a:p>
            <a:pPr eaLnBrk="1" hangingPunct="1">
              <a:lnSpc>
                <a:spcPct val="80000"/>
              </a:lnSpc>
              <a:buFont typeface="Wingdings" pitchFamily="2" charset="2"/>
              <a:buNone/>
              <a:defRPr/>
            </a:pPr>
            <a:endParaRPr lang="en-US" sz="800"/>
          </a:p>
          <a:p>
            <a:pPr eaLnBrk="1" hangingPunct="1">
              <a:lnSpc>
                <a:spcPct val="80000"/>
              </a:lnSpc>
              <a:defRPr/>
            </a:pPr>
            <a:r>
              <a:rPr lang="en-US" sz="2000"/>
              <a:t>Di kuil mereka berharap didatangi putri Asklepios, </a:t>
            </a:r>
            <a:r>
              <a:rPr lang="en-US" sz="2000">
                <a:solidFill>
                  <a:srgbClr val="FFFF00"/>
                </a:solidFill>
              </a:rPr>
              <a:t>Dewi Hygeia</a:t>
            </a:r>
            <a:r>
              <a:rPr lang="en-US" sz="2000"/>
              <a:t>, yang membawa </a:t>
            </a:r>
            <a:r>
              <a:rPr lang="en-US" sz="2000" i="1">
                <a:solidFill>
                  <a:srgbClr val="FFFF00"/>
                </a:solidFill>
              </a:rPr>
              <a:t>ular sakti dan cawan berisi obat </a:t>
            </a:r>
            <a:r>
              <a:rPr lang="en-US" sz="2000"/>
              <a:t>(simbul farmasi).</a:t>
            </a:r>
          </a:p>
          <a:p>
            <a:pPr eaLnBrk="1" hangingPunct="1">
              <a:lnSpc>
                <a:spcPct val="80000"/>
              </a:lnSpc>
              <a:defRPr/>
            </a:pPr>
            <a:r>
              <a:rPr lang="en-US" sz="2000"/>
              <a:t>460 BC, </a:t>
            </a:r>
            <a:r>
              <a:rPr lang="en-US" sz="2000">
                <a:solidFill>
                  <a:srgbClr val="FFFF00"/>
                </a:solidFill>
              </a:rPr>
              <a:t>Hippocrates</a:t>
            </a:r>
            <a:r>
              <a:rPr lang="en-US" sz="2000"/>
              <a:t> dokter terkenal Yunani lahir.</a:t>
            </a:r>
          </a:p>
          <a:p>
            <a:pPr eaLnBrk="1" hangingPunct="1">
              <a:lnSpc>
                <a:spcPct val="80000"/>
              </a:lnSpc>
              <a:buFont typeface="Wingdings" pitchFamily="2" charset="2"/>
              <a:buNone/>
              <a:defRPr/>
            </a:pPr>
            <a:endParaRPr lang="en-US" sz="800"/>
          </a:p>
          <a:p>
            <a:pPr eaLnBrk="1" hangingPunct="1">
              <a:lnSpc>
                <a:spcPct val="80000"/>
              </a:lnSpc>
              <a:defRPr/>
            </a:pPr>
            <a:r>
              <a:rPr lang="en-US" sz="2000"/>
              <a:t>Pengikutnya memperkenalkan prinsip dasar metode ilmiah dan menolak tahyul dan teori tanpa dasar.</a:t>
            </a:r>
          </a:p>
          <a:p>
            <a:pPr eaLnBrk="1" hangingPunct="1">
              <a:lnSpc>
                <a:spcPct val="80000"/>
              </a:lnSpc>
              <a:buFont typeface="Wingdings" pitchFamily="2" charset="2"/>
              <a:buNone/>
              <a:defRPr/>
            </a:pPr>
            <a:endParaRPr lang="en-US" sz="900"/>
          </a:p>
          <a:p>
            <a:pPr eaLnBrk="1" hangingPunct="1">
              <a:lnSpc>
                <a:spcPct val="80000"/>
              </a:lnSpc>
              <a:defRPr/>
            </a:pPr>
            <a:r>
              <a:rPr lang="en-US" sz="2000"/>
              <a:t>372 BC, </a:t>
            </a:r>
            <a:r>
              <a:rPr lang="en-US" sz="2000">
                <a:solidFill>
                  <a:srgbClr val="FFFF00"/>
                </a:solidFill>
              </a:rPr>
              <a:t>Theophrastus</a:t>
            </a:r>
            <a:r>
              <a:rPr lang="en-US" sz="2000"/>
              <a:t>, bapak Ilmu Botani, murid Aristoteles, lahir. Pertama kali mempelajari tanaman obat di Barat, penemu </a:t>
            </a:r>
            <a:r>
              <a:rPr lang="en-US" sz="2000" i="1"/>
              <a:t>Atropa Belladonna</a:t>
            </a:r>
            <a:r>
              <a:rPr lang="en-US" sz="2000"/>
              <a:t> dan </a:t>
            </a:r>
            <a:r>
              <a:rPr lang="en-US" sz="2000" i="1"/>
              <a:t>Orchis.</a:t>
            </a:r>
          </a:p>
          <a:p>
            <a:pPr eaLnBrk="1" hangingPunct="1">
              <a:lnSpc>
                <a:spcPct val="80000"/>
              </a:lnSpc>
              <a:defRPr/>
            </a:pPr>
            <a:endParaRPr lang="en-US" sz="20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8" end="8"/>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9" end="9"/>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11" end="11"/>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D32AF70-0F4B-DE4B-6C27-B1BE70B4B04F}"/>
              </a:ext>
            </a:extLst>
          </p:cNvPr>
          <p:cNvSpPr>
            <a:spLocks noGrp="1" noChangeArrowheads="1"/>
          </p:cNvSpPr>
          <p:nvPr>
            <p:ph type="title"/>
          </p:nvPr>
        </p:nvSpPr>
        <p:spPr>
          <a:xfrm>
            <a:off x="1219200" y="381000"/>
            <a:ext cx="7543800" cy="1066800"/>
          </a:xfrm>
          <a:solidFill>
            <a:srgbClr val="006666"/>
          </a:solidFill>
        </p:spPr>
        <p:txBody>
          <a:bodyPr/>
          <a:lstStyle/>
          <a:p>
            <a:pPr algn="ctr" eaLnBrk="1" hangingPunct="1">
              <a:defRPr/>
            </a:pPr>
            <a:r>
              <a:rPr lang="en-US" sz="3200"/>
              <a:t>Lima Abad Setelah Masehi</a:t>
            </a:r>
            <a:br>
              <a:rPr lang="en-US" sz="3200"/>
            </a:br>
            <a:r>
              <a:rPr lang="en-US" sz="2000" b="0" i="1">
                <a:solidFill>
                  <a:srgbClr val="FFFF00"/>
                </a:solidFill>
              </a:rPr>
              <a:t>YUNANI DAN ROMAWI: Dioscorides, Galen</a:t>
            </a:r>
            <a:br>
              <a:rPr lang="en-US" sz="2000" b="0" i="1">
                <a:solidFill>
                  <a:srgbClr val="FFFF00"/>
                </a:solidFill>
              </a:rPr>
            </a:br>
            <a:endParaRPr lang="en-US" sz="2000" b="0" i="1">
              <a:solidFill>
                <a:srgbClr val="FFFF00"/>
              </a:solidFill>
            </a:endParaRPr>
          </a:p>
        </p:txBody>
      </p:sp>
      <p:pic>
        <p:nvPicPr>
          <p:cNvPr id="17411" name="Picture 7" descr="2010-09-06 15-39-28_0148">
            <a:extLst>
              <a:ext uri="{FF2B5EF4-FFF2-40B4-BE49-F238E27FC236}">
                <a16:creationId xmlns:a16="http://schemas.microsoft.com/office/drawing/2014/main" id="{B333F4AF-99D4-5F33-B209-BF73AB52D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063750"/>
            <a:ext cx="5154613"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290AD4E4-BD59-668C-19C0-DFA673056BA2}"/>
              </a:ext>
            </a:extLst>
          </p:cNvPr>
          <p:cNvSpPr>
            <a:spLocks noGrp="1" noChangeArrowheads="1"/>
          </p:cNvSpPr>
          <p:nvPr>
            <p:ph type="body" idx="1"/>
          </p:nvPr>
        </p:nvSpPr>
        <p:spPr>
          <a:xfrm>
            <a:off x="1219200" y="1905000"/>
            <a:ext cx="2819400" cy="4572000"/>
          </a:xfrm>
          <a:solidFill>
            <a:schemeClr val="bg2"/>
          </a:solidFill>
        </p:spPr>
        <p:txBody>
          <a:bodyPr/>
          <a:lstStyle/>
          <a:p>
            <a:pPr eaLnBrk="1" hangingPunct="1">
              <a:lnSpc>
                <a:spcPct val="80000"/>
              </a:lnSpc>
              <a:buFont typeface="Wingdings" pitchFamily="2" charset="2"/>
              <a:buNone/>
              <a:defRPr/>
            </a:pPr>
            <a:endParaRPr lang="en-US" sz="900" i="1">
              <a:solidFill>
                <a:srgbClr val="FFFF00"/>
              </a:solidFill>
            </a:endParaRPr>
          </a:p>
          <a:p>
            <a:pPr eaLnBrk="1" hangingPunct="1">
              <a:lnSpc>
                <a:spcPct val="80000"/>
              </a:lnSpc>
              <a:defRPr/>
            </a:pPr>
            <a:r>
              <a:rPr lang="en-US" sz="2000"/>
              <a:t>65 AD, Dioscorides, dokter/ahli botani Yunani lahir, penulis 5 Volume buku </a:t>
            </a:r>
            <a:r>
              <a:rPr lang="en-US" sz="2000" i="1"/>
              <a:t>De Materia Medika.</a:t>
            </a:r>
            <a:r>
              <a:rPr lang="en-US" sz="2000"/>
              <a:t> </a:t>
            </a:r>
          </a:p>
          <a:p>
            <a:pPr eaLnBrk="1" hangingPunct="1">
              <a:lnSpc>
                <a:spcPct val="80000"/>
              </a:lnSpc>
              <a:buFont typeface="Wingdings" pitchFamily="2" charset="2"/>
              <a:buNone/>
              <a:defRPr/>
            </a:pPr>
            <a:endParaRPr lang="en-US" sz="2000"/>
          </a:p>
          <a:p>
            <a:pPr eaLnBrk="1" hangingPunct="1">
              <a:lnSpc>
                <a:spcPct val="80000"/>
              </a:lnSpc>
              <a:defRPr/>
            </a:pPr>
            <a:r>
              <a:rPr lang="en-US" sz="2000"/>
              <a:t>Buku tersebut digunakan sebagai rujukan dasar berbagai buku teks oleh ilmuan Timur Tengah di jaman kejayaan Islam.</a:t>
            </a:r>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endParaRPr lang="en-US" sz="2000"/>
          </a:p>
        </p:txBody>
      </p:sp>
      <p:sp>
        <p:nvSpPr>
          <p:cNvPr id="17413" name="Text Box 8">
            <a:extLst>
              <a:ext uri="{FF2B5EF4-FFF2-40B4-BE49-F238E27FC236}">
                <a16:creationId xmlns:a16="http://schemas.microsoft.com/office/drawing/2014/main" id="{96010A6E-C3AC-329D-0402-DB680C786195}"/>
              </a:ext>
            </a:extLst>
          </p:cNvPr>
          <p:cNvSpPr txBox="1">
            <a:spLocks noChangeArrowheads="1"/>
          </p:cNvSpPr>
          <p:nvPr/>
        </p:nvSpPr>
        <p:spPr bwMode="auto">
          <a:xfrm>
            <a:off x="4038600" y="1919288"/>
            <a:ext cx="48006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endParaRPr lang="id-ID" altLang="en-US"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873E1A6-D550-C64C-C7EB-61181EF899CB}"/>
              </a:ext>
            </a:extLst>
          </p:cNvPr>
          <p:cNvSpPr>
            <a:spLocks noGrp="1" noChangeArrowheads="1"/>
          </p:cNvSpPr>
          <p:nvPr>
            <p:ph type="title" idx="4294967295"/>
          </p:nvPr>
        </p:nvSpPr>
        <p:spPr>
          <a:xfrm>
            <a:off x="914400" y="381000"/>
            <a:ext cx="8229600" cy="1066800"/>
          </a:xfrm>
          <a:solidFill>
            <a:srgbClr val="006666"/>
          </a:solidFill>
        </p:spPr>
        <p:txBody>
          <a:bodyPr/>
          <a:lstStyle/>
          <a:p>
            <a:pPr algn="ctr" eaLnBrk="1" hangingPunct="1">
              <a:defRPr/>
            </a:pPr>
            <a:r>
              <a:rPr lang="en-US" sz="3200"/>
              <a:t>Lima Abad Setelah Masehi</a:t>
            </a:r>
            <a:br>
              <a:rPr lang="en-US" sz="3200"/>
            </a:br>
            <a:endParaRPr lang="en-US" sz="2000" b="0" i="1"/>
          </a:p>
        </p:txBody>
      </p:sp>
      <p:pic>
        <p:nvPicPr>
          <p:cNvPr id="18435" name="Picture 4" descr="2010-09-06 13-18-01_0129">
            <a:extLst>
              <a:ext uri="{FF2B5EF4-FFF2-40B4-BE49-F238E27FC236}">
                <a16:creationId xmlns:a16="http://schemas.microsoft.com/office/drawing/2014/main" id="{EDCCD8C9-FB4A-DA67-DE07-20ADAC293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63" y="2057400"/>
            <a:ext cx="5126037"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42BDAF62-0674-4229-DAB0-E66FF814B6A6}"/>
              </a:ext>
            </a:extLst>
          </p:cNvPr>
          <p:cNvSpPr>
            <a:spLocks noGrp="1" noChangeArrowheads="1"/>
          </p:cNvSpPr>
          <p:nvPr>
            <p:ph type="body" idx="4294967295"/>
          </p:nvPr>
        </p:nvSpPr>
        <p:spPr>
          <a:xfrm>
            <a:off x="5791200" y="1435100"/>
            <a:ext cx="3352800" cy="5410200"/>
          </a:xfrm>
          <a:solidFill>
            <a:schemeClr val="bg2"/>
          </a:solidFill>
        </p:spPr>
        <p:txBody>
          <a:bodyPr/>
          <a:lstStyle/>
          <a:p>
            <a:pPr eaLnBrk="1" hangingPunct="1">
              <a:lnSpc>
                <a:spcPct val="80000"/>
              </a:lnSpc>
              <a:buFont typeface="Wingdings" pitchFamily="2" charset="2"/>
              <a:buNone/>
              <a:defRPr/>
            </a:pPr>
            <a:endParaRPr lang="en-US" sz="900" i="1">
              <a:solidFill>
                <a:srgbClr val="FFFF00"/>
              </a:solidFill>
            </a:endParaRPr>
          </a:p>
          <a:p>
            <a:pPr eaLnBrk="1" hangingPunct="1">
              <a:lnSpc>
                <a:spcPct val="80000"/>
              </a:lnSpc>
              <a:buFont typeface="Wingdings" pitchFamily="2" charset="2"/>
              <a:buNone/>
              <a:defRPr/>
            </a:pPr>
            <a:endParaRPr lang="en-US" sz="900" i="1">
              <a:solidFill>
                <a:srgbClr val="FFFF00"/>
              </a:solidFill>
            </a:endParaRPr>
          </a:p>
          <a:p>
            <a:pPr eaLnBrk="1" hangingPunct="1">
              <a:lnSpc>
                <a:spcPct val="80000"/>
              </a:lnSpc>
              <a:buFont typeface="Wingdings" pitchFamily="2" charset="2"/>
              <a:buNone/>
              <a:defRPr/>
            </a:pPr>
            <a:endParaRPr lang="en-US" sz="900" i="1">
              <a:solidFill>
                <a:srgbClr val="FFFF00"/>
              </a:solidFill>
            </a:endParaRPr>
          </a:p>
          <a:p>
            <a:pPr eaLnBrk="1" hangingPunct="1">
              <a:lnSpc>
                <a:spcPct val="80000"/>
              </a:lnSpc>
              <a:buFont typeface="Wingdings" pitchFamily="2" charset="2"/>
              <a:buNone/>
              <a:defRPr/>
            </a:pPr>
            <a:endParaRPr lang="en-US" sz="800"/>
          </a:p>
          <a:p>
            <a:pPr eaLnBrk="1" hangingPunct="1">
              <a:lnSpc>
                <a:spcPct val="80000"/>
              </a:lnSpc>
              <a:defRPr/>
            </a:pPr>
            <a:r>
              <a:rPr lang="en-US" sz="1800"/>
              <a:t>Galen (130-200 AD), dokter/farmasis Romawi lahir, perancang formula obat, menggunakan  penyembuhan dengan campuran berbagai obat (</a:t>
            </a:r>
            <a:r>
              <a:rPr lang="en-US" sz="1800" i="1"/>
              <a:t>shortgun prescription</a:t>
            </a:r>
            <a:r>
              <a:rPr lang="en-US" sz="1800"/>
              <a:t>).</a:t>
            </a:r>
          </a:p>
          <a:p>
            <a:pPr eaLnBrk="1" hangingPunct="1">
              <a:lnSpc>
                <a:spcPct val="80000"/>
              </a:lnSpc>
              <a:buFont typeface="Wingdings" pitchFamily="2" charset="2"/>
              <a:buNone/>
              <a:defRPr/>
            </a:pPr>
            <a:endParaRPr lang="en-US" sz="900"/>
          </a:p>
          <a:p>
            <a:pPr eaLnBrk="1" hangingPunct="1">
              <a:lnSpc>
                <a:spcPct val="80000"/>
              </a:lnSpc>
              <a:defRPr/>
            </a:pPr>
            <a:r>
              <a:rPr lang="en-US" sz="1800"/>
              <a:t>Galen berpendapat, tubuh sendiri memilih zat aktif yang cocok untuk mengembalikan keseimbangan cairan tubuh (</a:t>
            </a:r>
            <a:r>
              <a:rPr lang="en-US" sz="1800" i="1"/>
              <a:t>humoral system</a:t>
            </a:r>
            <a:r>
              <a:rPr lang="en-US" sz="1800"/>
              <a:t>).</a:t>
            </a:r>
          </a:p>
          <a:p>
            <a:pPr eaLnBrk="1" hangingPunct="1">
              <a:lnSpc>
                <a:spcPct val="80000"/>
              </a:lnSpc>
              <a:buFont typeface="Wingdings" pitchFamily="2" charset="2"/>
              <a:buNone/>
              <a:defRPr/>
            </a:pPr>
            <a:endParaRPr lang="en-US" sz="900"/>
          </a:p>
          <a:p>
            <a:pPr eaLnBrk="1" hangingPunct="1">
              <a:lnSpc>
                <a:spcPct val="80000"/>
              </a:lnSpc>
              <a:defRPr/>
            </a:pPr>
            <a:r>
              <a:rPr lang="en-US" sz="1800"/>
              <a:t>Galen menggunakan obat yang sifatnya bertentangan dengan kondisi penyakit. Misalnya, ketimun untuk radang.</a:t>
            </a:r>
          </a:p>
        </p:txBody>
      </p:sp>
      <p:sp>
        <p:nvSpPr>
          <p:cNvPr id="68614" name="Text Box 6">
            <a:extLst>
              <a:ext uri="{FF2B5EF4-FFF2-40B4-BE49-F238E27FC236}">
                <a16:creationId xmlns:a16="http://schemas.microsoft.com/office/drawing/2014/main" id="{4786798F-0E84-1C18-CBBD-374B99626B61}"/>
              </a:ext>
            </a:extLst>
          </p:cNvPr>
          <p:cNvSpPr txBox="1">
            <a:spLocks noChangeArrowheads="1"/>
          </p:cNvSpPr>
          <p:nvPr/>
        </p:nvSpPr>
        <p:spPr bwMode="auto">
          <a:xfrm>
            <a:off x="1219200" y="914400"/>
            <a:ext cx="7543800" cy="708025"/>
          </a:xfrm>
          <a:prstGeom prst="rect">
            <a:avLst/>
          </a:prstGeom>
          <a:noFill/>
          <a:ln w="9525">
            <a:noFill/>
            <a:miter lim="800000"/>
            <a:headEnd/>
            <a:tailEnd/>
          </a:ln>
          <a:effectLst/>
        </p:spPr>
        <p:txBody>
          <a:bodyPr>
            <a:spAutoFit/>
          </a:bodyPr>
          <a:lstStyle/>
          <a:p>
            <a:pPr algn="ctr">
              <a:defRPr/>
            </a:pPr>
            <a:r>
              <a:rPr lang="en-US" i="1">
                <a:solidFill>
                  <a:srgbClr val="FFFF00"/>
                </a:solidFill>
                <a:effectLst>
                  <a:outerShdw blurRad="38100" dist="38100" dir="2700000" algn="tl">
                    <a:srgbClr val="000000"/>
                  </a:outerShdw>
                </a:effectLst>
                <a:latin typeface="Tahoma" charset="0"/>
              </a:rPr>
              <a:t>YUNANI DAN ROMAWI: Dioscorides, Galen</a:t>
            </a:r>
          </a:p>
          <a:p>
            <a:pPr algn="ctr">
              <a:defRPr/>
            </a:pPr>
            <a:endParaRPr lang="en-US">
              <a:latin typeface="Tahoma" charset="0"/>
            </a:endParaRPr>
          </a:p>
        </p:txBody>
      </p:sp>
      <p:sp>
        <p:nvSpPr>
          <p:cNvPr id="18438" name="Text Box 7">
            <a:extLst>
              <a:ext uri="{FF2B5EF4-FFF2-40B4-BE49-F238E27FC236}">
                <a16:creationId xmlns:a16="http://schemas.microsoft.com/office/drawing/2014/main" id="{C0F16A98-96EF-7CBE-620C-1904B6347028}"/>
              </a:ext>
            </a:extLst>
          </p:cNvPr>
          <p:cNvSpPr txBox="1">
            <a:spLocks noChangeArrowheads="1"/>
          </p:cNvSpPr>
          <p:nvPr/>
        </p:nvSpPr>
        <p:spPr bwMode="auto">
          <a:xfrm>
            <a:off x="914400" y="1909763"/>
            <a:ext cx="48768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9E5882-2CBB-7D9D-6A22-6718059279FE}"/>
              </a:ext>
            </a:extLst>
          </p:cNvPr>
          <p:cNvSpPr>
            <a:spLocks noGrp="1" noChangeArrowheads="1"/>
          </p:cNvSpPr>
          <p:nvPr>
            <p:ph type="title" idx="4294967295"/>
          </p:nvPr>
        </p:nvSpPr>
        <p:spPr>
          <a:xfrm>
            <a:off x="762000" y="152400"/>
            <a:ext cx="8305800" cy="990600"/>
          </a:xfrm>
          <a:solidFill>
            <a:srgbClr val="006666"/>
          </a:solidFill>
        </p:spPr>
        <p:txBody>
          <a:bodyPr/>
          <a:lstStyle/>
          <a:p>
            <a:pPr algn="ctr" eaLnBrk="1" hangingPunct="1">
              <a:defRPr/>
            </a:pPr>
            <a:r>
              <a:rPr lang="en-US" sz="2800"/>
              <a:t>Abad Pertengahan </a:t>
            </a:r>
            <a:r>
              <a:rPr lang="en-US" sz="2800" i="1"/>
              <a:t>400-1500 AD</a:t>
            </a:r>
            <a:br>
              <a:rPr lang="en-US" sz="3200" b="0" i="1"/>
            </a:br>
            <a:r>
              <a:rPr lang="en-US" sz="2000" b="0" i="1"/>
              <a:t>Awal Jatuhnya Roma (ca.400) hingga Jatuhnya Constantinople (1453)</a:t>
            </a:r>
          </a:p>
        </p:txBody>
      </p:sp>
      <p:sp>
        <p:nvSpPr>
          <p:cNvPr id="21507" name="Rectangle 3">
            <a:extLst>
              <a:ext uri="{FF2B5EF4-FFF2-40B4-BE49-F238E27FC236}">
                <a16:creationId xmlns:a16="http://schemas.microsoft.com/office/drawing/2014/main" id="{A1754584-F2D9-2DE7-11AC-166B380C0DB4}"/>
              </a:ext>
            </a:extLst>
          </p:cNvPr>
          <p:cNvSpPr>
            <a:spLocks noGrp="1" noChangeArrowheads="1"/>
          </p:cNvSpPr>
          <p:nvPr>
            <p:ph type="body" idx="4294967295"/>
          </p:nvPr>
        </p:nvSpPr>
        <p:spPr>
          <a:xfrm>
            <a:off x="685800" y="1371600"/>
            <a:ext cx="8458200" cy="4876800"/>
          </a:xfrm>
        </p:spPr>
        <p:txBody>
          <a:bodyPr/>
          <a:lstStyle/>
          <a:p>
            <a:pPr eaLnBrk="1" hangingPunct="1">
              <a:lnSpc>
                <a:spcPct val="80000"/>
              </a:lnSpc>
              <a:buFont typeface="Wingdings" pitchFamily="2" charset="2"/>
              <a:buNone/>
              <a:defRPr/>
            </a:pPr>
            <a:r>
              <a:rPr lang="en-US" sz="2000" i="1">
                <a:solidFill>
                  <a:srgbClr val="FFFF00"/>
                </a:solidFill>
              </a:rPr>
              <a:t>GEREJA SEBAGAI KEKUATAN BUDAYA: Farmasi Biara</a:t>
            </a:r>
          </a:p>
          <a:p>
            <a:pPr eaLnBrk="1" hangingPunct="1">
              <a:lnSpc>
                <a:spcPct val="80000"/>
              </a:lnSpc>
              <a:buFont typeface="Wingdings" pitchFamily="2" charset="2"/>
              <a:buNone/>
              <a:defRPr/>
            </a:pPr>
            <a:endParaRPr lang="en-US" sz="2000"/>
          </a:p>
          <a:p>
            <a:pPr eaLnBrk="1" hangingPunct="1">
              <a:lnSpc>
                <a:spcPct val="80000"/>
              </a:lnSpc>
              <a:defRPr/>
            </a:pPr>
            <a:r>
              <a:rPr lang="en-US" sz="2000"/>
              <a:t>Paruh pertama abad pertengahan dikenal sebagai “</a:t>
            </a:r>
            <a:r>
              <a:rPr lang="en-US" sz="2000" i="1"/>
              <a:t>Dark Ages</a:t>
            </a:r>
            <a:r>
              <a:rPr lang="en-US" sz="2000"/>
              <a:t>” karena kekacauan sosial-politik di daratan Eropa bekas jajahan Kerajaan Romawi.</a:t>
            </a:r>
          </a:p>
          <a:p>
            <a:pPr eaLnBrk="1" hangingPunct="1">
              <a:lnSpc>
                <a:spcPct val="80000"/>
              </a:lnSpc>
              <a:defRPr/>
            </a:pPr>
            <a:endParaRPr lang="en-US" sz="2000"/>
          </a:p>
          <a:p>
            <a:pPr eaLnBrk="1" hangingPunct="1">
              <a:lnSpc>
                <a:spcPct val="80000"/>
              </a:lnSpc>
              <a:defRPr/>
            </a:pPr>
            <a:r>
              <a:rPr lang="en-US" sz="2000"/>
              <a:t>Gereja menjadi kekuatan budaya untuk menjaga stabilitas, feodalisme lokal muncul menggantikan pemerintahan terpusat setelah Kerajaan Romawi jatuh.</a:t>
            </a:r>
          </a:p>
          <a:p>
            <a:pPr eaLnBrk="1" hangingPunct="1">
              <a:lnSpc>
                <a:spcPct val="80000"/>
              </a:lnSpc>
              <a:buFont typeface="Wingdings" pitchFamily="2" charset="2"/>
              <a:buNone/>
              <a:defRPr/>
            </a:pPr>
            <a:endParaRPr lang="en-US" sz="2000"/>
          </a:p>
          <a:p>
            <a:pPr eaLnBrk="1" hangingPunct="1">
              <a:lnSpc>
                <a:spcPct val="80000"/>
              </a:lnSpc>
              <a:defRPr/>
            </a:pPr>
            <a:r>
              <a:rPr lang="en-US" sz="2000"/>
              <a:t>Terapi obat rasional di Barat diganti dengan ajaran gereja yang percaya bahwa penyakit karena dosa, kesembuhan karena Tuhan.</a:t>
            </a:r>
          </a:p>
          <a:p>
            <a:pPr eaLnBrk="1" hangingPunct="1">
              <a:lnSpc>
                <a:spcPct val="80000"/>
              </a:lnSpc>
              <a:buFont typeface="Wingdings" pitchFamily="2" charset="2"/>
              <a:buNone/>
              <a:defRPr/>
            </a:pPr>
            <a:endParaRPr lang="en-US" sz="2000"/>
          </a:p>
          <a:p>
            <a:pPr eaLnBrk="1" hangingPunct="1">
              <a:lnSpc>
                <a:spcPct val="80000"/>
              </a:lnSpc>
              <a:defRPr/>
            </a:pPr>
            <a:r>
              <a:rPr lang="en-US" sz="2000"/>
              <a:t>Farmasi dan kedokteran di kembangkan di biara dan menjadi pusat penyembuhan baik fisik maupun spiritual yang keduanya memang tidak terlihat terpisah.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5367B2-41FB-CDBF-15B5-4DB24F8F75CC}"/>
              </a:ext>
            </a:extLst>
          </p:cNvPr>
          <p:cNvSpPr>
            <a:spLocks noGrp="1" noChangeArrowheads="1"/>
          </p:cNvSpPr>
          <p:nvPr>
            <p:ph type="title" idx="4294967295"/>
          </p:nvPr>
        </p:nvSpPr>
        <p:spPr>
          <a:xfrm>
            <a:off x="914400" y="152400"/>
            <a:ext cx="8153400" cy="990600"/>
          </a:xfrm>
          <a:solidFill>
            <a:srgbClr val="006666"/>
          </a:solidFill>
        </p:spPr>
        <p:txBody>
          <a:bodyPr/>
          <a:lstStyle/>
          <a:p>
            <a:pPr algn="ctr" eaLnBrk="1" hangingPunct="1">
              <a:defRPr/>
            </a:pPr>
            <a:r>
              <a:rPr lang="en-US" sz="2800"/>
              <a:t>Abad Pertengahan </a:t>
            </a:r>
            <a:r>
              <a:rPr lang="en-US" sz="2800" i="1"/>
              <a:t>400-1500 AD</a:t>
            </a:r>
            <a:br>
              <a:rPr lang="en-US" sz="3200" b="0" i="1"/>
            </a:br>
            <a:r>
              <a:rPr lang="en-US" sz="2000" b="0" i="1"/>
              <a:t>Awal Jatuhnya Roma (ca.400) hingga Jatuhnya Constantinople (1453)</a:t>
            </a:r>
          </a:p>
        </p:txBody>
      </p:sp>
      <p:sp>
        <p:nvSpPr>
          <p:cNvPr id="20483" name="Text Box 4">
            <a:extLst>
              <a:ext uri="{FF2B5EF4-FFF2-40B4-BE49-F238E27FC236}">
                <a16:creationId xmlns:a16="http://schemas.microsoft.com/office/drawing/2014/main" id="{0CFEE57C-CF4F-7D1F-C113-276694FFC529}"/>
              </a:ext>
            </a:extLst>
          </p:cNvPr>
          <p:cNvSpPr txBox="1">
            <a:spLocks noChangeArrowheads="1"/>
          </p:cNvSpPr>
          <p:nvPr/>
        </p:nvSpPr>
        <p:spPr bwMode="auto">
          <a:xfrm>
            <a:off x="1433513" y="37385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sp>
        <p:nvSpPr>
          <p:cNvPr id="20484" name="Text Box 6">
            <a:extLst>
              <a:ext uri="{FF2B5EF4-FFF2-40B4-BE49-F238E27FC236}">
                <a16:creationId xmlns:a16="http://schemas.microsoft.com/office/drawing/2014/main" id="{938F5EE6-C050-E5F8-517F-42133CAD141A}"/>
              </a:ext>
            </a:extLst>
          </p:cNvPr>
          <p:cNvSpPr txBox="1">
            <a:spLocks noChangeArrowheads="1"/>
          </p:cNvSpPr>
          <p:nvPr/>
        </p:nvSpPr>
        <p:spPr bwMode="auto">
          <a:xfrm>
            <a:off x="5319713" y="1300163"/>
            <a:ext cx="3443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sp>
        <p:nvSpPr>
          <p:cNvPr id="75783" name="Text Box 7">
            <a:extLst>
              <a:ext uri="{FF2B5EF4-FFF2-40B4-BE49-F238E27FC236}">
                <a16:creationId xmlns:a16="http://schemas.microsoft.com/office/drawing/2014/main" id="{51673A1B-05F5-8E5F-0279-132E6C26E5D6}"/>
              </a:ext>
            </a:extLst>
          </p:cNvPr>
          <p:cNvSpPr txBox="1">
            <a:spLocks noChangeArrowheads="1"/>
          </p:cNvSpPr>
          <p:nvPr/>
        </p:nvSpPr>
        <p:spPr bwMode="auto">
          <a:xfrm>
            <a:off x="1193800" y="1295400"/>
            <a:ext cx="7848600" cy="669925"/>
          </a:xfrm>
          <a:prstGeom prst="rect">
            <a:avLst/>
          </a:prstGeom>
          <a:noFill/>
          <a:ln w="9525">
            <a:noFill/>
            <a:miter lim="800000"/>
            <a:headEnd/>
            <a:tailEnd/>
          </a:ln>
          <a:effectLst/>
        </p:spPr>
        <p:txBody>
          <a:bodyPr>
            <a:spAutoFit/>
          </a:bodyPr>
          <a:lstStyle/>
          <a:p>
            <a:pPr algn="ctr" eaLnBrk="1" hangingPunct="1">
              <a:lnSpc>
                <a:spcPct val="80000"/>
              </a:lnSpc>
              <a:spcBef>
                <a:spcPct val="20000"/>
              </a:spcBef>
              <a:buClr>
                <a:schemeClr val="hlink"/>
              </a:buClr>
              <a:buSzPct val="70000"/>
              <a:buFont typeface="Wingdings" pitchFamily="2" charset="2"/>
              <a:buNone/>
              <a:defRPr/>
            </a:pPr>
            <a:r>
              <a:rPr lang="en-US" i="1">
                <a:solidFill>
                  <a:srgbClr val="FFFF66"/>
                </a:solidFill>
                <a:effectLst>
                  <a:outerShdw blurRad="38100" dist="38100" dir="2700000" algn="tl">
                    <a:srgbClr val="000000"/>
                  </a:outerShdw>
                </a:effectLst>
                <a:latin typeface="Tahoma" charset="0"/>
              </a:rPr>
              <a:t>GEREJA SEBAGAI KEKUATAN BUDAYA: Farmasi Biara</a:t>
            </a:r>
          </a:p>
          <a:p>
            <a:pPr algn="ctr">
              <a:defRPr/>
            </a:pPr>
            <a:endParaRPr lang="en-US">
              <a:solidFill>
                <a:srgbClr val="FFFF66"/>
              </a:solidFill>
              <a:latin typeface="Tahoma" charset="0"/>
            </a:endParaRPr>
          </a:p>
        </p:txBody>
      </p:sp>
      <p:pic>
        <p:nvPicPr>
          <p:cNvPr id="20486" name="Picture 5" descr="2010-09-06 15-18-56_0136">
            <a:extLst>
              <a:ext uri="{FF2B5EF4-FFF2-40B4-BE49-F238E27FC236}">
                <a16:creationId xmlns:a16="http://schemas.microsoft.com/office/drawing/2014/main" id="{A72BBA71-1F23-ECEE-4057-9B5857C40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209800"/>
            <a:ext cx="45005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33903270-D1D3-8761-AD5E-9D70C46C8BB6}"/>
              </a:ext>
            </a:extLst>
          </p:cNvPr>
          <p:cNvSpPr>
            <a:spLocks noGrp="1" noChangeArrowheads="1"/>
          </p:cNvSpPr>
          <p:nvPr>
            <p:ph type="body" idx="4294967295"/>
          </p:nvPr>
        </p:nvSpPr>
        <p:spPr>
          <a:xfrm>
            <a:off x="914400" y="1981200"/>
            <a:ext cx="3810000" cy="4419600"/>
          </a:xfrm>
          <a:solidFill>
            <a:schemeClr val="bg2"/>
          </a:solidFill>
        </p:spPr>
        <p:txBody>
          <a:bodyPr/>
          <a:lstStyle/>
          <a:p>
            <a:pPr eaLnBrk="1" hangingPunct="1">
              <a:lnSpc>
                <a:spcPct val="80000"/>
              </a:lnSpc>
              <a:buFont typeface="Wingdings" pitchFamily="2" charset="2"/>
              <a:buNone/>
              <a:defRPr/>
            </a:pPr>
            <a:endParaRPr lang="en-US" sz="2000"/>
          </a:p>
          <a:p>
            <a:pPr eaLnBrk="1" hangingPunct="1">
              <a:lnSpc>
                <a:spcPct val="80000"/>
              </a:lnSpc>
              <a:defRPr/>
            </a:pPr>
            <a:r>
              <a:rPr lang="en-US" sz="2000"/>
              <a:t>Para biarawan menyatukan teks kedokteran klasik (</a:t>
            </a:r>
            <a:r>
              <a:rPr lang="en-US" sz="2000" i="1"/>
              <a:t>epitomes</a:t>
            </a:r>
            <a:r>
              <a:rPr lang="en-US" sz="2000"/>
              <a:t>) versi mereka dan memelihara </a:t>
            </a:r>
            <a:r>
              <a:rPr lang="en-US" sz="2000">
                <a:solidFill>
                  <a:srgbClr val="FFFF66"/>
                </a:solidFill>
              </a:rPr>
              <a:t>kebun tanaman obat di biara.</a:t>
            </a:r>
          </a:p>
          <a:p>
            <a:pPr eaLnBrk="1" hangingPunct="1">
              <a:lnSpc>
                <a:spcPct val="80000"/>
              </a:lnSpc>
              <a:buFont typeface="Wingdings" pitchFamily="2" charset="2"/>
              <a:buNone/>
              <a:defRPr/>
            </a:pPr>
            <a:endParaRPr lang="en-US" sz="800">
              <a:solidFill>
                <a:srgbClr val="FFFF66"/>
              </a:solidFill>
            </a:endParaRPr>
          </a:p>
          <a:p>
            <a:pPr eaLnBrk="1" hangingPunct="1">
              <a:lnSpc>
                <a:spcPct val="80000"/>
              </a:lnSpc>
              <a:defRPr/>
            </a:pPr>
            <a:r>
              <a:rPr lang="en-US" sz="2000"/>
              <a:t>Biarawan kembar yang dikenal sebagai  penyembuh, Damian (farmasis) dan Cosmas (dokter).</a:t>
            </a:r>
          </a:p>
          <a:p>
            <a:pPr eaLnBrk="1" hangingPunct="1">
              <a:lnSpc>
                <a:spcPct val="80000"/>
              </a:lnSpc>
              <a:buFont typeface="Wingdings" pitchFamily="2" charset="2"/>
              <a:buNone/>
              <a:defRPr/>
            </a:pPr>
            <a:endParaRPr lang="en-US" sz="800"/>
          </a:p>
          <a:p>
            <a:pPr eaLnBrk="1" hangingPunct="1">
              <a:lnSpc>
                <a:spcPct val="80000"/>
              </a:lnSpc>
              <a:defRPr/>
            </a:pPr>
            <a:r>
              <a:rPr lang="en-US" sz="2000"/>
              <a:t>Pada waktu yang hampir sama, 400-900 AD, terjadi kebangkitan dunia farmasi masyarakat muslim di Timur Tengah.</a:t>
            </a:r>
          </a:p>
          <a:p>
            <a:pPr eaLnBrk="1" hangingPunct="1">
              <a:lnSpc>
                <a:spcPct val="80000"/>
              </a:lnSpc>
              <a:defRPr/>
            </a:pPr>
            <a:endParaRPr lang="en-US" sz="2000"/>
          </a:p>
        </p:txBody>
      </p:sp>
      <p:sp>
        <p:nvSpPr>
          <p:cNvPr id="20488" name="Text Box 8">
            <a:extLst>
              <a:ext uri="{FF2B5EF4-FFF2-40B4-BE49-F238E27FC236}">
                <a16:creationId xmlns:a16="http://schemas.microsoft.com/office/drawing/2014/main" id="{658E184C-2897-D8C9-D1D1-CF0FEE5BBBEE}"/>
              </a:ext>
            </a:extLst>
          </p:cNvPr>
          <p:cNvSpPr txBox="1">
            <a:spLocks noChangeArrowheads="1"/>
          </p:cNvSpPr>
          <p:nvPr/>
        </p:nvSpPr>
        <p:spPr bwMode="auto">
          <a:xfrm>
            <a:off x="4572000" y="2032000"/>
            <a:ext cx="4521200" cy="21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ABAA941-7FDE-2F51-05DC-07B06130CA6A}"/>
              </a:ext>
            </a:extLst>
          </p:cNvPr>
          <p:cNvSpPr>
            <a:spLocks noGrp="1" noChangeArrowheads="1"/>
          </p:cNvSpPr>
          <p:nvPr>
            <p:ph type="title"/>
          </p:nvPr>
        </p:nvSpPr>
        <p:spPr>
          <a:xfrm>
            <a:off x="1066800" y="152400"/>
            <a:ext cx="7772400" cy="990600"/>
          </a:xfrm>
          <a:solidFill>
            <a:srgbClr val="006666"/>
          </a:solidFill>
        </p:spPr>
        <p:txBody>
          <a:bodyPr/>
          <a:lstStyle/>
          <a:p>
            <a:pPr algn="ctr" eaLnBrk="1" hangingPunct="1">
              <a:defRPr/>
            </a:pPr>
            <a:r>
              <a:rPr lang="en-US" sz="2800"/>
              <a:t>Abad Pertengahan</a:t>
            </a:r>
            <a:r>
              <a:rPr lang="en-US" sz="2800" i="1"/>
              <a:t>400-1500 AD</a:t>
            </a:r>
            <a:br>
              <a:rPr lang="en-US" sz="2800" i="1"/>
            </a:br>
            <a:r>
              <a:rPr lang="en-US" sz="2000" b="0" i="1"/>
              <a:t>Bangkitnya Farmasi Islam</a:t>
            </a:r>
            <a:endParaRPr lang="en-US" sz="2000" i="1"/>
          </a:p>
        </p:txBody>
      </p:sp>
      <p:sp>
        <p:nvSpPr>
          <p:cNvPr id="21507" name="Rectangle 3">
            <a:extLst>
              <a:ext uri="{FF2B5EF4-FFF2-40B4-BE49-F238E27FC236}">
                <a16:creationId xmlns:a16="http://schemas.microsoft.com/office/drawing/2014/main" id="{EAD941A5-249D-CE71-76C9-B443DD6245A2}"/>
              </a:ext>
            </a:extLst>
          </p:cNvPr>
          <p:cNvSpPr>
            <a:spLocks noGrp="1" noChangeArrowheads="1"/>
          </p:cNvSpPr>
          <p:nvPr>
            <p:ph type="body" idx="1"/>
          </p:nvPr>
        </p:nvSpPr>
        <p:spPr>
          <a:xfrm>
            <a:off x="685800" y="1295400"/>
            <a:ext cx="8458200" cy="4876800"/>
          </a:xfrm>
        </p:spPr>
        <p:txBody>
          <a:bodyPr/>
          <a:lstStyle/>
          <a:p>
            <a:pPr eaLnBrk="1" hangingPunct="1">
              <a:lnSpc>
                <a:spcPct val="80000"/>
              </a:lnSpc>
              <a:buFont typeface="Wingdings" pitchFamily="2" charset="2"/>
              <a:buNone/>
              <a:defRPr/>
            </a:pPr>
            <a:r>
              <a:rPr lang="en-US" sz="2000" i="1">
                <a:solidFill>
                  <a:srgbClr val="FFFF00"/>
                </a:solidFill>
              </a:rPr>
              <a:t>TIMUR TENGAH: Rhazes, Al-Biruni, Avicenna</a:t>
            </a:r>
          </a:p>
          <a:p>
            <a:pPr eaLnBrk="1" hangingPunct="1">
              <a:lnSpc>
                <a:spcPct val="80000"/>
              </a:lnSpc>
              <a:buFont typeface="Wingdings" pitchFamily="2" charset="2"/>
              <a:buNone/>
              <a:defRPr/>
            </a:pPr>
            <a:endParaRPr lang="en-US" sz="800"/>
          </a:p>
          <a:p>
            <a:pPr eaLnBrk="1" hangingPunct="1">
              <a:lnSpc>
                <a:spcPct val="80000"/>
              </a:lnSpc>
              <a:defRPr/>
            </a:pPr>
            <a:r>
              <a:rPr lang="en-US" sz="2000"/>
              <a:t>400-900 AD, dunia farmasi Timur Tengah berkembang. Ilmu Botani dan Kimia menghasilkan obat, berkembang menjadi  Farmakologi.</a:t>
            </a:r>
          </a:p>
          <a:p>
            <a:pPr eaLnBrk="1" hangingPunct="1">
              <a:lnSpc>
                <a:spcPct val="80000"/>
              </a:lnSpc>
              <a:buFont typeface="Wingdings" pitchFamily="2" charset="2"/>
              <a:buNone/>
              <a:defRPr/>
            </a:pPr>
            <a:endParaRPr lang="en-US" sz="800"/>
          </a:p>
          <a:p>
            <a:pPr eaLnBrk="1" hangingPunct="1">
              <a:lnSpc>
                <a:spcPct val="80000"/>
              </a:lnSpc>
              <a:defRPr/>
            </a:pPr>
            <a:r>
              <a:rPr lang="en-US" sz="2000"/>
              <a:t>Dokter Arab menolak anggapan obat pahit lebih manjur. Obat agar nyaman digunakan: pil disalut perak, sirop obat diperkenalkan.</a:t>
            </a:r>
          </a:p>
          <a:p>
            <a:pPr eaLnBrk="1" hangingPunct="1">
              <a:lnSpc>
                <a:spcPct val="80000"/>
              </a:lnSpc>
              <a:buFont typeface="Wingdings" pitchFamily="2" charset="2"/>
              <a:buNone/>
              <a:defRPr/>
            </a:pPr>
            <a:endParaRPr lang="en-US" sz="800"/>
          </a:p>
          <a:p>
            <a:pPr eaLnBrk="1" hangingPunct="1">
              <a:lnSpc>
                <a:spcPct val="80000"/>
              </a:lnSpc>
              <a:defRPr/>
            </a:pPr>
            <a:r>
              <a:rPr lang="en-US" sz="2000"/>
              <a:t>Karya Dioscorides dan Galen diterjemahkan ke Bahasa Arab. Ajaran Nabi Muhamad, menghormati karya tulis dan pembacanya.</a:t>
            </a:r>
          </a:p>
          <a:p>
            <a:pPr eaLnBrk="1" hangingPunct="1">
              <a:lnSpc>
                <a:spcPct val="80000"/>
              </a:lnSpc>
              <a:buFont typeface="Wingdings" pitchFamily="2" charset="2"/>
              <a:buNone/>
              <a:defRPr/>
            </a:pPr>
            <a:endParaRPr lang="en-US" sz="800"/>
          </a:p>
          <a:p>
            <a:pPr eaLnBrk="1" hangingPunct="1">
              <a:lnSpc>
                <a:spcPct val="80000"/>
              </a:lnSpc>
              <a:defRPr/>
            </a:pPr>
            <a:r>
              <a:rPr lang="en-US" sz="2000"/>
              <a:t>Rhazes (</a:t>
            </a:r>
            <a:r>
              <a:rPr lang="en-US" sz="2000" i="1"/>
              <a:t>Muhammad Ibn Zakariya Razi </a:t>
            </a:r>
            <a:r>
              <a:rPr lang="en-US" sz="2000"/>
              <a:t>)( 860-932 AD), menganjurkan penggunaan senyawa kimia sebagai obat.</a:t>
            </a:r>
          </a:p>
          <a:p>
            <a:pPr eaLnBrk="1" hangingPunct="1">
              <a:lnSpc>
                <a:spcPct val="80000"/>
              </a:lnSpc>
              <a:buFont typeface="Wingdings" pitchFamily="2" charset="2"/>
              <a:buNone/>
              <a:defRPr/>
            </a:pPr>
            <a:endParaRPr lang="en-US" sz="800"/>
          </a:p>
          <a:p>
            <a:pPr eaLnBrk="1" hangingPunct="1">
              <a:lnSpc>
                <a:spcPct val="80000"/>
              </a:lnSpc>
              <a:defRPr/>
            </a:pPr>
            <a:r>
              <a:rPr lang="en-US" sz="2000" i="1"/>
              <a:t>Al-Biruni </a:t>
            </a:r>
            <a:r>
              <a:rPr lang="en-US" sz="2000"/>
              <a:t>(973-1050 AD), menulis buku farmakologi, </a:t>
            </a:r>
            <a:r>
              <a:rPr lang="en-US" sz="2000" i="1"/>
              <a:t>Kitab al-Saydalah</a:t>
            </a:r>
            <a:r>
              <a:rPr lang="en-US" sz="2000"/>
              <a:t> (</a:t>
            </a:r>
            <a:r>
              <a:rPr lang="en-US" sz="2000" i="1"/>
              <a:t>The Books of Drugs</a:t>
            </a:r>
            <a:r>
              <a:rPr lang="en-US" sz="2000"/>
              <a:t>), menguraikan secara rinci sifat obat, garis besar peran farmasi, fungsi dan tugas farmasis.</a:t>
            </a:r>
          </a:p>
          <a:p>
            <a:pPr eaLnBrk="1" hangingPunct="1">
              <a:lnSpc>
                <a:spcPct val="80000"/>
              </a:lnSpc>
              <a:buFont typeface="Wingdings" pitchFamily="2" charset="2"/>
              <a:buNone/>
              <a:defRPr/>
            </a:pPr>
            <a:endParaRPr lang="en-US" sz="800"/>
          </a:p>
          <a:p>
            <a:pPr eaLnBrk="1" hangingPunct="1">
              <a:lnSpc>
                <a:spcPct val="80000"/>
              </a:lnSpc>
              <a:defRPr/>
            </a:pPr>
            <a:r>
              <a:rPr lang="en-US" sz="2000"/>
              <a:t>Avicenna (</a:t>
            </a:r>
            <a:r>
              <a:rPr lang="en-US" sz="2000" i="1"/>
              <a:t>Ibn Sina</a:t>
            </a:r>
            <a:r>
              <a:rPr lang="en-US" sz="2000"/>
              <a:t>)(980-1037 AD): dokter, farmasis, filsuf, diplomat, </a:t>
            </a:r>
          </a:p>
          <a:p>
            <a:pPr eaLnBrk="1" hangingPunct="1">
              <a:lnSpc>
                <a:spcPct val="80000"/>
              </a:lnSpc>
              <a:buFont typeface="Wingdings" pitchFamily="2" charset="2"/>
              <a:buNone/>
              <a:defRPr/>
            </a:pPr>
            <a:r>
              <a:rPr lang="en-US" sz="2000"/>
              <a:t>    “ The Persian Galen”, menguraikan sifat, mekanisme kerja, indikasi lebih dari 700 sediaan obat dalam buku,</a:t>
            </a:r>
            <a:r>
              <a:rPr lang="en-US" sz="2000" i="1"/>
              <a:t>The Canon of Medicine. </a:t>
            </a: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AA0F3B0-D64A-4624-C996-66CD1CC3EDEF}"/>
              </a:ext>
            </a:extLst>
          </p:cNvPr>
          <p:cNvSpPr>
            <a:spLocks noGrp="1" noChangeArrowheads="1"/>
          </p:cNvSpPr>
          <p:nvPr>
            <p:ph type="title"/>
          </p:nvPr>
        </p:nvSpPr>
        <p:spPr>
          <a:xfrm>
            <a:off x="1066800" y="457200"/>
            <a:ext cx="7772400" cy="990600"/>
          </a:xfrm>
          <a:solidFill>
            <a:srgbClr val="006666"/>
          </a:solidFill>
        </p:spPr>
        <p:txBody>
          <a:bodyPr/>
          <a:lstStyle/>
          <a:p>
            <a:pPr algn="ctr" eaLnBrk="1" hangingPunct="1">
              <a:defRPr/>
            </a:pPr>
            <a:r>
              <a:rPr lang="en-US" sz="2800"/>
              <a:t>Abad Pertengahan </a:t>
            </a:r>
            <a:r>
              <a:rPr lang="en-US" sz="2800" i="1"/>
              <a:t>400-1500 AD</a:t>
            </a:r>
            <a:br>
              <a:rPr lang="en-US" sz="2800" i="1"/>
            </a:br>
            <a:r>
              <a:rPr lang="en-US" sz="2000" b="0" i="1">
                <a:solidFill>
                  <a:srgbClr val="FFFF00"/>
                </a:solidFill>
              </a:rPr>
              <a:t>TIMUR TENGAH: Pemisahan Profesi Farmasi-Dokter</a:t>
            </a:r>
            <a:endParaRPr lang="en-US" sz="2000" b="0">
              <a:solidFill>
                <a:schemeClr val="tx1"/>
              </a:solidFill>
              <a:effectLst/>
            </a:endParaRPr>
          </a:p>
        </p:txBody>
      </p:sp>
      <p:sp>
        <p:nvSpPr>
          <p:cNvPr id="22531" name="Rectangle 3">
            <a:extLst>
              <a:ext uri="{FF2B5EF4-FFF2-40B4-BE49-F238E27FC236}">
                <a16:creationId xmlns:a16="http://schemas.microsoft.com/office/drawing/2014/main" id="{1F815C8E-19BA-A18D-99FA-69ED6EC96D18}"/>
              </a:ext>
            </a:extLst>
          </p:cNvPr>
          <p:cNvSpPr>
            <a:spLocks noGrp="1" noChangeArrowheads="1"/>
          </p:cNvSpPr>
          <p:nvPr>
            <p:ph type="body" idx="1"/>
          </p:nvPr>
        </p:nvSpPr>
        <p:spPr>
          <a:xfrm>
            <a:off x="6096000" y="2133600"/>
            <a:ext cx="2514600" cy="4419600"/>
          </a:xfrm>
        </p:spPr>
        <p:txBody>
          <a:bodyPr/>
          <a:lstStyle/>
          <a:p>
            <a:pPr eaLnBrk="1" hangingPunct="1">
              <a:lnSpc>
                <a:spcPct val="80000"/>
              </a:lnSpc>
              <a:defRPr/>
            </a:pPr>
            <a:r>
              <a:rPr lang="en-US" sz="2000"/>
              <a:t>Abad ke-8, Apotek pertama didirikan di Bagdad, obat hanya boleh diracik oleh farmasis. </a:t>
            </a:r>
          </a:p>
          <a:p>
            <a:pPr eaLnBrk="1" hangingPunct="1">
              <a:lnSpc>
                <a:spcPct val="80000"/>
              </a:lnSpc>
              <a:defRPr/>
            </a:pPr>
            <a:endParaRPr lang="en-US" sz="900"/>
          </a:p>
          <a:p>
            <a:pPr eaLnBrk="1" hangingPunct="1">
              <a:lnSpc>
                <a:spcPct val="80000"/>
              </a:lnSpc>
              <a:defRPr/>
            </a:pPr>
            <a:endParaRPr lang="en-US" sz="900"/>
          </a:p>
          <a:p>
            <a:pPr eaLnBrk="1" hangingPunct="1">
              <a:lnSpc>
                <a:spcPct val="80000"/>
              </a:lnSpc>
              <a:defRPr/>
            </a:pPr>
            <a:r>
              <a:rPr lang="en-US" sz="2000"/>
              <a:t>Abad ke-9, pemisahan profesi dokter dan farmasis disebar ke Barat.</a:t>
            </a:r>
          </a:p>
          <a:p>
            <a:pPr eaLnBrk="1" hangingPunct="1">
              <a:lnSpc>
                <a:spcPct val="80000"/>
              </a:lnSpc>
              <a:buFont typeface="Wingdings" pitchFamily="2" charset="2"/>
              <a:buNone/>
              <a:defRPr/>
            </a:pPr>
            <a:endParaRPr lang="en-US" sz="900"/>
          </a:p>
          <a:p>
            <a:pPr eaLnBrk="1" hangingPunct="1">
              <a:lnSpc>
                <a:spcPct val="80000"/>
              </a:lnSpc>
              <a:buFont typeface="Wingdings" pitchFamily="2" charset="2"/>
              <a:buNone/>
              <a:defRPr/>
            </a:pPr>
            <a:endParaRPr lang="en-US" sz="900"/>
          </a:p>
          <a:p>
            <a:pPr eaLnBrk="1" hangingPunct="1">
              <a:lnSpc>
                <a:spcPct val="80000"/>
              </a:lnSpc>
              <a:buFont typeface="Wingdings" pitchFamily="2" charset="2"/>
              <a:buNone/>
              <a:defRPr/>
            </a:pPr>
            <a:endParaRPr lang="en-US" sz="2000"/>
          </a:p>
        </p:txBody>
      </p:sp>
      <p:pic>
        <p:nvPicPr>
          <p:cNvPr id="22532" name="Picture 5" descr="2010-09-06 14-05-00_0130">
            <a:extLst>
              <a:ext uri="{FF2B5EF4-FFF2-40B4-BE49-F238E27FC236}">
                <a16:creationId xmlns:a16="http://schemas.microsoft.com/office/drawing/2014/main" id="{C408F7C1-F74B-66E2-9518-C25FF11F4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48768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02A2E6C-B2CD-6BB8-E582-17765FA2CEFF}"/>
              </a:ext>
            </a:extLst>
          </p:cNvPr>
          <p:cNvSpPr>
            <a:spLocks noGrp="1" noChangeArrowheads="1"/>
          </p:cNvSpPr>
          <p:nvPr>
            <p:ph type="title" idx="4294967295"/>
          </p:nvPr>
        </p:nvSpPr>
        <p:spPr>
          <a:xfrm>
            <a:off x="1066800" y="304800"/>
            <a:ext cx="7772400" cy="990600"/>
          </a:xfrm>
          <a:solidFill>
            <a:srgbClr val="006666"/>
          </a:solidFill>
        </p:spPr>
        <p:txBody>
          <a:bodyPr/>
          <a:lstStyle/>
          <a:p>
            <a:pPr algn="ctr" eaLnBrk="1" hangingPunct="1">
              <a:defRPr/>
            </a:pPr>
            <a:r>
              <a:rPr lang="en-US" sz="2800"/>
              <a:t>Abad Pertengahan </a:t>
            </a:r>
            <a:r>
              <a:rPr lang="en-US" sz="2800" i="1"/>
              <a:t>500-1500 AD</a:t>
            </a:r>
            <a:br>
              <a:rPr lang="en-US" sz="2800" i="1"/>
            </a:br>
            <a:r>
              <a:rPr lang="en-US" sz="2800" i="1"/>
              <a:t> </a:t>
            </a:r>
            <a:r>
              <a:rPr lang="en-US" sz="2000" b="0" i="1">
                <a:solidFill>
                  <a:srgbClr val="FFFF00"/>
                </a:solidFill>
              </a:rPr>
              <a:t>JEPANG, EROPA: Frederick II, Pemisahan Profesi Farmasi-Dokter</a:t>
            </a:r>
          </a:p>
        </p:txBody>
      </p:sp>
      <p:sp>
        <p:nvSpPr>
          <p:cNvPr id="22531" name="Rectangle 3">
            <a:extLst>
              <a:ext uri="{FF2B5EF4-FFF2-40B4-BE49-F238E27FC236}">
                <a16:creationId xmlns:a16="http://schemas.microsoft.com/office/drawing/2014/main" id="{485A41A3-B889-1CE4-A8F8-C1761FBA969C}"/>
              </a:ext>
            </a:extLst>
          </p:cNvPr>
          <p:cNvSpPr>
            <a:spLocks noGrp="1" noChangeArrowheads="1"/>
          </p:cNvSpPr>
          <p:nvPr>
            <p:ph type="body" idx="4294967295"/>
          </p:nvPr>
        </p:nvSpPr>
        <p:spPr>
          <a:xfrm>
            <a:off x="5791200" y="1905000"/>
            <a:ext cx="3200400" cy="4648200"/>
          </a:xfrm>
        </p:spPr>
        <p:txBody>
          <a:bodyPr/>
          <a:lstStyle/>
          <a:p>
            <a:pPr eaLnBrk="1" hangingPunct="1">
              <a:lnSpc>
                <a:spcPct val="80000"/>
              </a:lnSpc>
              <a:buFont typeface="Wingdings" pitchFamily="2" charset="2"/>
              <a:buNone/>
              <a:defRPr/>
            </a:pPr>
            <a:endParaRPr lang="en-US" sz="700"/>
          </a:p>
          <a:p>
            <a:pPr eaLnBrk="1" hangingPunct="1">
              <a:lnSpc>
                <a:spcPct val="80000"/>
              </a:lnSpc>
              <a:buFont typeface="Wingdings" pitchFamily="2" charset="2"/>
              <a:buNone/>
              <a:defRPr/>
            </a:pPr>
            <a:endParaRPr lang="en-US" sz="700"/>
          </a:p>
          <a:p>
            <a:pPr eaLnBrk="1" hangingPunct="1">
              <a:lnSpc>
                <a:spcPct val="80000"/>
              </a:lnSpc>
              <a:defRPr/>
            </a:pPr>
            <a:r>
              <a:rPr lang="en-US" sz="1800"/>
              <a:t>Di Jepang, profesi farmasis statusnya dihormati lebih tinggi dari dokter sejak akhir Asuka period (538-710 AD) dan awal Nara period(710-794 AD) hingga Meiji Restoration (1868 AD).</a:t>
            </a:r>
          </a:p>
          <a:p>
            <a:pPr eaLnBrk="1" hangingPunct="1">
              <a:lnSpc>
                <a:spcPct val="80000"/>
              </a:lnSpc>
              <a:buFont typeface="Wingdings" pitchFamily="2" charset="2"/>
              <a:buNone/>
              <a:defRPr/>
            </a:pPr>
            <a:endParaRPr lang="en-US" sz="1800"/>
          </a:p>
          <a:p>
            <a:pPr eaLnBrk="1" hangingPunct="1">
              <a:lnSpc>
                <a:spcPct val="80000"/>
              </a:lnSpc>
              <a:defRPr/>
            </a:pPr>
            <a:r>
              <a:rPr lang="en-US" sz="1800"/>
              <a:t>Tahun 1240  Frederick II, Raja Jerman, memisahkan profesi dokter dengan farmasis.</a:t>
            </a:r>
          </a:p>
          <a:p>
            <a:pPr eaLnBrk="1" hangingPunct="1">
              <a:lnSpc>
                <a:spcPct val="80000"/>
              </a:lnSpc>
              <a:buFont typeface="Wingdings" pitchFamily="2" charset="2"/>
              <a:buNone/>
              <a:defRPr/>
            </a:pPr>
            <a:endParaRPr lang="en-US" sz="700"/>
          </a:p>
          <a:p>
            <a:pPr eaLnBrk="1" hangingPunct="1">
              <a:lnSpc>
                <a:spcPct val="80000"/>
              </a:lnSpc>
              <a:buFont typeface="Wingdings" pitchFamily="2" charset="2"/>
              <a:buNone/>
              <a:defRPr/>
            </a:pPr>
            <a:endParaRPr lang="en-US" sz="700">
              <a:solidFill>
                <a:srgbClr val="FFFF00"/>
              </a:solidFill>
            </a:endParaRPr>
          </a:p>
          <a:p>
            <a:pPr eaLnBrk="1" hangingPunct="1">
              <a:lnSpc>
                <a:spcPct val="80000"/>
              </a:lnSpc>
              <a:defRPr/>
            </a:pPr>
            <a:r>
              <a:rPr lang="en-US" sz="1800"/>
              <a:t>Tahun 1241, apotek pertama Eropa dibuka, di Trier (Jerman). </a:t>
            </a:r>
          </a:p>
          <a:p>
            <a:pPr eaLnBrk="1" hangingPunct="1">
              <a:lnSpc>
                <a:spcPct val="80000"/>
              </a:lnSpc>
              <a:buFont typeface="Wingdings" pitchFamily="2" charset="2"/>
              <a:buNone/>
              <a:defRPr/>
            </a:pPr>
            <a:endParaRPr lang="en-US" sz="700"/>
          </a:p>
          <a:p>
            <a:pPr eaLnBrk="1" hangingPunct="1">
              <a:lnSpc>
                <a:spcPct val="80000"/>
              </a:lnSpc>
              <a:buFont typeface="Wingdings" pitchFamily="2" charset="2"/>
              <a:buNone/>
              <a:defRPr/>
            </a:pPr>
            <a:endParaRPr lang="en-US" sz="700"/>
          </a:p>
        </p:txBody>
      </p:sp>
      <p:pic>
        <p:nvPicPr>
          <p:cNvPr id="23556" name="Picture 5" descr="2010-09-06 14-16-24_0131">
            <a:extLst>
              <a:ext uri="{FF2B5EF4-FFF2-40B4-BE49-F238E27FC236}">
                <a16:creationId xmlns:a16="http://schemas.microsoft.com/office/drawing/2014/main" id="{C71848E3-2DF3-A9ED-7ECF-83CE802D5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987550"/>
            <a:ext cx="48006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AD3ED04B-CFC1-3096-3B46-910BC45D3408}"/>
              </a:ext>
            </a:extLst>
          </p:cNvPr>
          <p:cNvSpPr txBox="1">
            <a:spLocks noChangeArrowheads="1"/>
          </p:cNvSpPr>
          <p:nvPr/>
        </p:nvSpPr>
        <p:spPr bwMode="auto">
          <a:xfrm>
            <a:off x="705485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5123" name="Text Box 6">
            <a:extLst>
              <a:ext uri="{FF2B5EF4-FFF2-40B4-BE49-F238E27FC236}">
                <a16:creationId xmlns:a16="http://schemas.microsoft.com/office/drawing/2014/main" id="{8ABA2612-9E2F-9B89-D67C-6F996EA3D39E}"/>
              </a:ext>
            </a:extLst>
          </p:cNvPr>
          <p:cNvSpPr txBox="1">
            <a:spLocks noChangeArrowheads="1"/>
          </p:cNvSpPr>
          <p:nvPr/>
        </p:nvSpPr>
        <p:spPr bwMode="auto">
          <a:xfrm>
            <a:off x="6691313"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2057" name="Text Box 9">
            <a:extLst>
              <a:ext uri="{FF2B5EF4-FFF2-40B4-BE49-F238E27FC236}">
                <a16:creationId xmlns:a16="http://schemas.microsoft.com/office/drawing/2014/main" id="{75F2CE26-5B97-2104-9DF6-B8406D33C00A}"/>
              </a:ext>
            </a:extLst>
          </p:cNvPr>
          <p:cNvSpPr txBox="1">
            <a:spLocks noChangeArrowheads="1"/>
          </p:cNvSpPr>
          <p:nvPr/>
        </p:nvSpPr>
        <p:spPr bwMode="auto">
          <a:xfrm>
            <a:off x="1625600" y="914400"/>
            <a:ext cx="6781800" cy="5570756"/>
          </a:xfrm>
          <a:prstGeom prst="rect">
            <a:avLst/>
          </a:prstGeom>
          <a:solidFill>
            <a:srgbClr val="006666"/>
          </a:solidFill>
          <a:ln w="9525">
            <a:solidFill>
              <a:srgbClr val="DDDDDD"/>
            </a:solidFill>
            <a:miter lim="800000"/>
            <a:headEnd/>
            <a:tailEnd/>
          </a:ln>
          <a:effectLst/>
        </p:spPr>
        <p:txBody>
          <a:bodyPr>
            <a:spAutoFit/>
          </a:bodyPr>
          <a:lstStyle/>
          <a:p>
            <a:pPr algn="ctr">
              <a:defRPr/>
            </a:pPr>
            <a:endParaRPr lang="id-ID" sz="2400" i="1" dirty="0">
              <a:solidFill>
                <a:srgbClr val="DDDDDD"/>
              </a:solidFill>
              <a:effectLst>
                <a:outerShdw blurRad="38100" dist="38100" dir="2700000" algn="tl">
                  <a:srgbClr val="000000"/>
                </a:outerShdw>
              </a:effectLst>
              <a:latin typeface="Tahoma" charset="0"/>
            </a:endParaRPr>
          </a:p>
          <a:p>
            <a:pPr algn="ctr">
              <a:defRPr/>
            </a:pPr>
            <a:endParaRPr lang="en-US" sz="4000" dirty="0">
              <a:solidFill>
                <a:srgbClr val="DDDDDD"/>
              </a:solidFill>
              <a:effectLst>
                <a:outerShdw blurRad="38100" dist="38100" dir="2700000" algn="tl">
                  <a:srgbClr val="000000"/>
                </a:outerShdw>
              </a:effectLst>
              <a:latin typeface="Tahoma" charset="0"/>
            </a:endParaRPr>
          </a:p>
          <a:p>
            <a:pPr algn="ctr">
              <a:defRPr/>
            </a:pPr>
            <a:r>
              <a:rPr lang="en-US" sz="4000" b="1" dirty="0">
                <a:solidFill>
                  <a:srgbClr val="DDDDDD"/>
                </a:solidFill>
                <a:effectLst>
                  <a:outerShdw blurRad="38100" dist="38100" dir="2700000" algn="tl">
                    <a:srgbClr val="000000"/>
                  </a:outerShdw>
                </a:effectLst>
                <a:latin typeface="Tahoma" charset="0"/>
              </a:rPr>
              <a:t>PERKEMBANGAN DUNIA FARMASI</a:t>
            </a:r>
          </a:p>
          <a:p>
            <a:pPr algn="ctr">
              <a:defRPr/>
            </a:pPr>
            <a:endParaRPr lang="en-US" sz="4000" dirty="0">
              <a:solidFill>
                <a:srgbClr val="DDDDDD"/>
              </a:solidFill>
              <a:effectLst>
                <a:outerShdw blurRad="38100" dist="38100" dir="2700000" algn="tl">
                  <a:srgbClr val="000000"/>
                </a:outerShdw>
              </a:effectLst>
              <a:latin typeface="Tahoma" charset="0"/>
            </a:endParaRPr>
          </a:p>
          <a:p>
            <a:pPr algn="ctr">
              <a:defRPr/>
            </a:pPr>
            <a:r>
              <a:rPr lang="en-US" sz="4000" dirty="0" err="1">
                <a:solidFill>
                  <a:srgbClr val="DDDDDD"/>
                </a:solidFill>
                <a:effectLst>
                  <a:outerShdw blurRad="38100" dist="38100" dir="2700000" algn="tl">
                    <a:srgbClr val="000000"/>
                  </a:outerShdw>
                </a:effectLst>
                <a:latin typeface="Tahoma" charset="0"/>
              </a:rPr>
              <a:t>Kuliah</a:t>
            </a:r>
            <a:r>
              <a:rPr lang="en-US" sz="4000" dirty="0">
                <a:solidFill>
                  <a:srgbClr val="DDDDDD"/>
                </a:solidFill>
                <a:effectLst>
                  <a:outerShdw blurRad="38100" dist="38100" dir="2700000" algn="tl">
                    <a:srgbClr val="000000"/>
                  </a:outerShdw>
                </a:effectLst>
                <a:latin typeface="Tahoma" charset="0"/>
              </a:rPr>
              <a:t> </a:t>
            </a:r>
            <a:r>
              <a:rPr lang="en-US" sz="4000" dirty="0" err="1">
                <a:solidFill>
                  <a:srgbClr val="DDDDDD"/>
                </a:solidFill>
                <a:effectLst>
                  <a:outerShdw blurRad="38100" dist="38100" dir="2700000" algn="tl">
                    <a:srgbClr val="000000"/>
                  </a:outerShdw>
                </a:effectLst>
                <a:latin typeface="Tahoma" charset="0"/>
              </a:rPr>
              <a:t>Pengantar</a:t>
            </a:r>
            <a:r>
              <a:rPr lang="en-US" sz="4000" dirty="0">
                <a:solidFill>
                  <a:srgbClr val="DDDDDD"/>
                </a:solidFill>
                <a:effectLst>
                  <a:outerShdw blurRad="38100" dist="38100" dir="2700000" algn="tl">
                    <a:srgbClr val="000000"/>
                  </a:outerShdw>
                </a:effectLst>
                <a:latin typeface="Tahoma" charset="0"/>
              </a:rPr>
              <a:t> </a:t>
            </a:r>
            <a:r>
              <a:rPr lang="en-US" sz="4000" dirty="0" err="1">
                <a:solidFill>
                  <a:srgbClr val="DDDDDD"/>
                </a:solidFill>
                <a:effectLst>
                  <a:outerShdw blurRad="38100" dist="38100" dir="2700000" algn="tl">
                    <a:srgbClr val="000000"/>
                  </a:outerShdw>
                </a:effectLst>
                <a:latin typeface="Tahoma" charset="0"/>
              </a:rPr>
              <a:t>Farmasi</a:t>
            </a:r>
            <a:endParaRPr lang="en-US" sz="4000" dirty="0">
              <a:solidFill>
                <a:srgbClr val="DDDDDD"/>
              </a:solidFill>
              <a:effectLst>
                <a:outerShdw blurRad="38100" dist="38100" dir="2700000" algn="tl">
                  <a:srgbClr val="000000"/>
                </a:outerShdw>
              </a:effectLst>
              <a:latin typeface="Tahoma" charset="0"/>
            </a:endParaRPr>
          </a:p>
          <a:p>
            <a:pPr algn="ctr">
              <a:defRPr/>
            </a:pPr>
            <a:endParaRPr lang="en-US" sz="800" dirty="0">
              <a:solidFill>
                <a:srgbClr val="DDDDDD"/>
              </a:solidFill>
              <a:effectLst>
                <a:outerShdw blurRad="38100" dist="38100" dir="2700000" algn="tl">
                  <a:srgbClr val="000000"/>
                </a:outerShdw>
              </a:effectLst>
              <a:latin typeface="Tahoma" charset="0"/>
            </a:endParaRPr>
          </a:p>
          <a:p>
            <a:pPr algn="ctr">
              <a:defRPr/>
            </a:pPr>
            <a:endParaRPr lang="en-US" sz="800" dirty="0">
              <a:solidFill>
                <a:srgbClr val="DDDDDD"/>
              </a:solidFill>
              <a:effectLst>
                <a:outerShdw blurRad="38100" dist="38100" dir="2700000" algn="tl">
                  <a:srgbClr val="000000"/>
                </a:outerShdw>
              </a:effectLst>
              <a:latin typeface="Tahoma" charset="0"/>
            </a:endParaRPr>
          </a:p>
          <a:p>
            <a:pPr algn="ctr">
              <a:defRPr/>
            </a:pPr>
            <a:endParaRPr lang="en-US" sz="2400" i="1" dirty="0">
              <a:solidFill>
                <a:srgbClr val="DDDDDD"/>
              </a:solidFill>
              <a:effectLst>
                <a:outerShdw blurRad="38100" dist="38100" dir="2700000" algn="tl">
                  <a:srgbClr val="000000"/>
                </a:outerShdw>
              </a:effectLst>
              <a:latin typeface="Tahoma" charset="0"/>
            </a:endParaRPr>
          </a:p>
          <a:p>
            <a:pPr algn="ctr">
              <a:defRPr/>
            </a:pPr>
            <a:endParaRPr lang="en-US" sz="800" i="1" dirty="0">
              <a:solidFill>
                <a:srgbClr val="C0C0C0"/>
              </a:solidFill>
              <a:effectLst>
                <a:outerShdw blurRad="38100" dist="38100" dir="2700000" algn="tl">
                  <a:srgbClr val="000000"/>
                </a:outerShdw>
              </a:effectLst>
              <a:latin typeface="Tahoma" charset="0"/>
            </a:endParaRPr>
          </a:p>
          <a:p>
            <a:pPr algn="ctr">
              <a:defRPr/>
            </a:pPr>
            <a:r>
              <a:rPr lang="en-US" sz="1800" dirty="0">
                <a:effectLst>
                  <a:outerShdw blurRad="38100" dist="38100" dir="2700000" algn="tl">
                    <a:srgbClr val="000000"/>
                  </a:outerShdw>
                </a:effectLst>
                <a:latin typeface="Tahoma" charset="0"/>
              </a:rPr>
              <a:t>FAKULTAS FARMASI UNIVERSITAS PANCASILA </a:t>
            </a:r>
          </a:p>
          <a:p>
            <a:pPr algn="ctr">
              <a:defRPr/>
            </a:pPr>
            <a:r>
              <a:rPr lang="en-US" sz="1800" dirty="0">
                <a:effectLst>
                  <a:outerShdw blurRad="38100" dist="38100" dir="2700000" algn="tl">
                    <a:srgbClr val="000000"/>
                  </a:outerShdw>
                </a:effectLst>
                <a:latin typeface="Tahoma" charset="0"/>
              </a:rPr>
              <a:t>JAKARTA</a:t>
            </a:r>
          </a:p>
          <a:p>
            <a:pPr algn="ctr">
              <a:defRPr/>
            </a:pPr>
            <a:r>
              <a:rPr lang="en-US" sz="1800" dirty="0">
                <a:effectLst>
                  <a:outerShdw blurRad="38100" dist="38100" dir="2700000" algn="tl">
                    <a:srgbClr val="000000"/>
                  </a:outerShdw>
                </a:effectLst>
                <a:latin typeface="Tahoma" charset="0"/>
              </a:rPr>
              <a:t> </a:t>
            </a:r>
          </a:p>
          <a:p>
            <a:pPr algn="ctr">
              <a:defRPr/>
            </a:pPr>
            <a:endParaRPr lang="en-US" sz="1800" dirty="0">
              <a:effectLst>
                <a:outerShdw blurRad="38100" dist="38100" dir="2700000" algn="tl">
                  <a:srgbClr val="000000"/>
                </a:outerShdw>
              </a:effectLst>
              <a:latin typeface="Tahoma" charset="0"/>
            </a:endParaRPr>
          </a:p>
          <a:p>
            <a:pPr algn="ctr">
              <a:defRPr/>
            </a:pPr>
            <a:endParaRPr lang="en-US" sz="1200" dirty="0">
              <a:effectLst>
                <a:outerShdw blurRad="38100" dist="38100" dir="2700000" algn="tl">
                  <a:srgbClr val="000000"/>
                </a:outerShdw>
              </a:effectLst>
              <a:latin typeface="Tahoma" charset="0"/>
            </a:endParaRPr>
          </a:p>
        </p:txBody>
      </p:sp>
      <p:sp>
        <p:nvSpPr>
          <p:cNvPr id="5125" name="Text Box 11">
            <a:extLst>
              <a:ext uri="{FF2B5EF4-FFF2-40B4-BE49-F238E27FC236}">
                <a16:creationId xmlns:a16="http://schemas.microsoft.com/office/drawing/2014/main" id="{4E875F75-660C-2828-103A-CBD136815D08}"/>
              </a:ext>
            </a:extLst>
          </p:cNvPr>
          <p:cNvSpPr txBox="1">
            <a:spLocks noChangeArrowheads="1"/>
          </p:cNvSpPr>
          <p:nvPr/>
        </p:nvSpPr>
        <p:spPr bwMode="auto">
          <a:xfrm>
            <a:off x="1549400" y="0"/>
            <a:ext cx="6781800" cy="461963"/>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i="1"/>
              <a:t>THE HISTORY OF PHARMACY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57385AF-F156-709F-1052-2F23AFAEE59C}"/>
              </a:ext>
            </a:extLst>
          </p:cNvPr>
          <p:cNvSpPr>
            <a:spLocks noGrp="1" noChangeArrowheads="1"/>
          </p:cNvSpPr>
          <p:nvPr>
            <p:ph type="title"/>
          </p:nvPr>
        </p:nvSpPr>
        <p:spPr>
          <a:xfrm>
            <a:off x="1066800" y="76200"/>
            <a:ext cx="7696200" cy="1066800"/>
          </a:xfrm>
          <a:solidFill>
            <a:srgbClr val="006666"/>
          </a:solidFill>
        </p:spPr>
        <p:txBody>
          <a:bodyPr/>
          <a:lstStyle/>
          <a:p>
            <a:pPr algn="ctr" eaLnBrk="1" hangingPunct="1">
              <a:defRPr/>
            </a:pPr>
            <a:r>
              <a:rPr lang="en-US" sz="2400" i="1"/>
              <a:t>Renaissance </a:t>
            </a:r>
            <a:r>
              <a:rPr lang="en-US" sz="2400"/>
              <a:t>dan Awal Eropa Moderen  </a:t>
            </a:r>
            <a:br>
              <a:rPr lang="en-US" sz="2400"/>
            </a:br>
            <a:r>
              <a:rPr lang="en-US" sz="2000" b="0" i="1"/>
              <a:t>1500-1900 AD</a:t>
            </a:r>
          </a:p>
        </p:txBody>
      </p:sp>
      <p:sp>
        <p:nvSpPr>
          <p:cNvPr id="25603" name="Rectangle 3">
            <a:extLst>
              <a:ext uri="{FF2B5EF4-FFF2-40B4-BE49-F238E27FC236}">
                <a16:creationId xmlns:a16="http://schemas.microsoft.com/office/drawing/2014/main" id="{DB1036FF-2CAB-FC28-B37D-607773C14709}"/>
              </a:ext>
            </a:extLst>
          </p:cNvPr>
          <p:cNvSpPr>
            <a:spLocks noGrp="1" noChangeArrowheads="1"/>
          </p:cNvSpPr>
          <p:nvPr>
            <p:ph type="body" idx="1"/>
          </p:nvPr>
        </p:nvSpPr>
        <p:spPr>
          <a:xfrm>
            <a:off x="1066800" y="1419225"/>
            <a:ext cx="7848600" cy="5514975"/>
          </a:xfrm>
        </p:spPr>
        <p:txBody>
          <a:bodyPr/>
          <a:lstStyle/>
          <a:p>
            <a:pPr eaLnBrk="1" hangingPunct="1">
              <a:lnSpc>
                <a:spcPct val="80000"/>
              </a:lnSpc>
              <a:buFont typeface="Wingdings" pitchFamily="2" charset="2"/>
              <a:buNone/>
              <a:defRPr/>
            </a:pPr>
            <a:r>
              <a:rPr lang="en-US" sz="2000" i="1">
                <a:solidFill>
                  <a:srgbClr val="FFFF66"/>
                </a:solidFill>
              </a:rPr>
              <a:t>PERCOBAAN LAB, PETUALANGAN, REVOLUSI INFORMASI</a:t>
            </a:r>
          </a:p>
          <a:p>
            <a:pPr eaLnBrk="1" hangingPunct="1">
              <a:lnSpc>
                <a:spcPct val="80000"/>
              </a:lnSpc>
              <a:buFont typeface="Wingdings" pitchFamily="2" charset="2"/>
              <a:buNone/>
              <a:defRPr/>
            </a:pPr>
            <a:endParaRPr lang="en-US" sz="1800">
              <a:solidFill>
                <a:srgbClr val="FFFF66"/>
              </a:solidFill>
            </a:endParaRPr>
          </a:p>
          <a:p>
            <a:pPr eaLnBrk="1" hangingPunct="1">
              <a:lnSpc>
                <a:spcPct val="80000"/>
              </a:lnSpc>
              <a:defRPr/>
            </a:pPr>
            <a:r>
              <a:rPr lang="en-US" sz="2000"/>
              <a:t>Tahun 1453 Constantinopel (Istanbul) jatuh ke tangan Turki.  Sisa cendikian Yunani pidah ke Barat. </a:t>
            </a:r>
            <a:endParaRPr lang="en-US" sz="800"/>
          </a:p>
          <a:p>
            <a:pPr eaLnBrk="1" hangingPunct="1">
              <a:lnSpc>
                <a:spcPct val="80000"/>
              </a:lnSpc>
              <a:buFont typeface="Wingdings" pitchFamily="2" charset="2"/>
              <a:buNone/>
              <a:defRPr/>
            </a:pPr>
            <a:endParaRPr lang="en-US" sz="800"/>
          </a:p>
          <a:p>
            <a:pPr eaLnBrk="1" hangingPunct="1">
              <a:lnSpc>
                <a:spcPct val="80000"/>
              </a:lnSpc>
              <a:defRPr/>
            </a:pPr>
            <a:r>
              <a:rPr lang="en-US" sz="2000"/>
              <a:t>Awal abad moderen di bidang farmasi yang mengutamakan experimen daripada teori dikenal sebagai </a:t>
            </a:r>
            <a:r>
              <a:rPr lang="en-US" sz="2000" i="1"/>
              <a:t>Renaissance</a:t>
            </a:r>
            <a:r>
              <a:rPr lang="en-US" sz="2000"/>
              <a:t>.</a:t>
            </a:r>
          </a:p>
          <a:p>
            <a:pPr eaLnBrk="1" hangingPunct="1">
              <a:lnSpc>
                <a:spcPct val="80000"/>
              </a:lnSpc>
              <a:buFont typeface="Wingdings" pitchFamily="2" charset="2"/>
              <a:buNone/>
              <a:defRPr/>
            </a:pPr>
            <a:endParaRPr lang="en-US" sz="900"/>
          </a:p>
          <a:p>
            <a:pPr eaLnBrk="1" hangingPunct="1">
              <a:lnSpc>
                <a:spcPct val="80000"/>
              </a:lnSpc>
              <a:defRPr/>
            </a:pPr>
            <a:r>
              <a:rPr lang="en-US" sz="2000"/>
              <a:t>Pada waktu yang hampir sama, Johann Gutenberg, menemukan mesin tik, revolusi informasi dimulai.</a:t>
            </a:r>
          </a:p>
          <a:p>
            <a:pPr eaLnBrk="1" hangingPunct="1">
              <a:lnSpc>
                <a:spcPct val="80000"/>
              </a:lnSpc>
              <a:buFont typeface="Wingdings" pitchFamily="2" charset="2"/>
              <a:buNone/>
              <a:defRPr/>
            </a:pPr>
            <a:endParaRPr lang="en-US" sz="900"/>
          </a:p>
          <a:p>
            <a:pPr eaLnBrk="1" hangingPunct="1">
              <a:lnSpc>
                <a:spcPct val="80000"/>
              </a:lnSpc>
              <a:defRPr/>
            </a:pPr>
            <a:r>
              <a:rPr lang="en-US" sz="2000"/>
              <a:t>Setengah abad kemudian, Colombus menemukan Dunia Baru, Vasco da Gama menemukan rute laut ke India. Perbankan dan perdagangan dengan uang dimulai. Syphilis mewabah di Eropa.</a:t>
            </a:r>
          </a:p>
          <a:p>
            <a:pPr eaLnBrk="1" hangingPunct="1">
              <a:lnSpc>
                <a:spcPct val="80000"/>
              </a:lnSpc>
              <a:buFont typeface="Wingdings" pitchFamily="2" charset="2"/>
              <a:buNone/>
              <a:defRPr/>
            </a:pPr>
            <a:endParaRPr lang="en-US" sz="900"/>
          </a:p>
          <a:p>
            <a:pPr eaLnBrk="1" hangingPunct="1">
              <a:lnSpc>
                <a:spcPct val="80000"/>
              </a:lnSpc>
              <a:defRPr/>
            </a:pPr>
            <a:r>
              <a:rPr lang="en-US" sz="2000"/>
              <a:t>Ide baru di bidang farmasi bermunculan dari: kajian tema klasik, penemuan eksplorasi laut, percobaan di laboratorium. </a:t>
            </a:r>
          </a:p>
          <a:p>
            <a:pPr eaLnBrk="1" hangingPunct="1">
              <a:lnSpc>
                <a:spcPct val="80000"/>
              </a:lnSpc>
              <a:buFont typeface="Wingdings" pitchFamily="2" charset="2"/>
              <a:buNone/>
              <a:defRPr/>
            </a:pPr>
            <a:endParaRPr lang="en-US" sz="900"/>
          </a:p>
          <a:p>
            <a:pPr eaLnBrk="1" hangingPunct="1">
              <a:lnSpc>
                <a:spcPct val="80000"/>
              </a:lnSpc>
              <a:defRPr/>
            </a:pPr>
            <a:r>
              <a:rPr lang="en-US" sz="2000"/>
              <a:t>Penemuan mesin cetak, memungkinkan buku kedokteran dan farmasi (anatomi manusia, botani) dicetak dengan gambar menarik.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264F8C45-2124-A372-E82C-5261BD43CA05}"/>
              </a:ext>
            </a:extLst>
          </p:cNvPr>
          <p:cNvSpPr>
            <a:spLocks noGrp="1" noChangeArrowheads="1"/>
          </p:cNvSpPr>
          <p:nvPr>
            <p:ph type="body" idx="1"/>
          </p:nvPr>
        </p:nvSpPr>
        <p:spPr>
          <a:xfrm>
            <a:off x="914400" y="1143000"/>
            <a:ext cx="8001000" cy="5486400"/>
          </a:xfrm>
        </p:spPr>
        <p:txBody>
          <a:bodyPr/>
          <a:lstStyle/>
          <a:p>
            <a:pPr eaLnBrk="1" hangingPunct="1">
              <a:lnSpc>
                <a:spcPct val="90000"/>
              </a:lnSpc>
              <a:buFont typeface="Wingdings" pitchFamily="2" charset="2"/>
              <a:buNone/>
              <a:defRPr/>
            </a:pPr>
            <a:r>
              <a:rPr lang="en-US" sz="2000" i="1">
                <a:solidFill>
                  <a:srgbClr val="FFFF66"/>
                </a:solidFill>
              </a:rPr>
              <a:t>PARACELSUS, KEBANGKITAN ILMU KIMIA</a:t>
            </a:r>
          </a:p>
          <a:p>
            <a:pPr eaLnBrk="1" hangingPunct="1">
              <a:lnSpc>
                <a:spcPct val="90000"/>
              </a:lnSpc>
              <a:buFont typeface="Wingdings" pitchFamily="2" charset="2"/>
              <a:buNone/>
              <a:defRPr/>
            </a:pPr>
            <a:endParaRPr lang="en-US" sz="800" i="1">
              <a:solidFill>
                <a:srgbClr val="FFFF66"/>
              </a:solidFill>
            </a:endParaRPr>
          </a:p>
          <a:p>
            <a:pPr eaLnBrk="1" hangingPunct="1">
              <a:lnSpc>
                <a:spcPct val="90000"/>
              </a:lnSpc>
              <a:defRPr/>
            </a:pPr>
            <a:r>
              <a:rPr lang="en-US" sz="2000"/>
              <a:t>Tahun 1529, Paracelsus (1493-1541), dokter ahli bedah dan ahli kimia Swiss, menerbitkan karya tulis (</a:t>
            </a:r>
            <a:r>
              <a:rPr lang="en-US" sz="2000" i="1"/>
              <a:t>treatise</a:t>
            </a:r>
            <a:r>
              <a:rPr lang="en-US" sz="2000"/>
              <a:t>) pertamanya.</a:t>
            </a:r>
          </a:p>
          <a:p>
            <a:pPr eaLnBrk="1" hangingPunct="1">
              <a:lnSpc>
                <a:spcPct val="90000"/>
              </a:lnSpc>
              <a:buFont typeface="Wingdings" pitchFamily="2" charset="2"/>
              <a:buNone/>
              <a:defRPr/>
            </a:pPr>
            <a:endParaRPr lang="en-US" sz="800"/>
          </a:p>
          <a:p>
            <a:pPr eaLnBrk="1" hangingPunct="1">
              <a:lnSpc>
                <a:spcPct val="90000"/>
              </a:lnSpc>
              <a:defRPr/>
            </a:pPr>
            <a:r>
              <a:rPr lang="en-US" sz="2000"/>
              <a:t>Paracelsus dikenal sebagai:</a:t>
            </a:r>
          </a:p>
          <a:p>
            <a:pPr eaLnBrk="1" hangingPunct="1">
              <a:lnSpc>
                <a:spcPct val="90000"/>
              </a:lnSpc>
              <a:buFont typeface="Wingdings" pitchFamily="2" charset="2"/>
              <a:buNone/>
              <a:defRPr/>
            </a:pPr>
            <a:r>
              <a:rPr lang="en-US" sz="2000"/>
              <a:t>    - Penentang ide statis dari: Galen, Avicenna, dan otoritas</a:t>
            </a:r>
          </a:p>
          <a:p>
            <a:pPr eaLnBrk="1" hangingPunct="1">
              <a:lnSpc>
                <a:spcPct val="90000"/>
              </a:lnSpc>
              <a:buFont typeface="Wingdings" pitchFamily="2" charset="2"/>
              <a:buNone/>
              <a:defRPr/>
            </a:pPr>
            <a:r>
              <a:rPr lang="en-US" sz="2000"/>
              <a:t>      tradisional lainnya.</a:t>
            </a:r>
          </a:p>
          <a:p>
            <a:pPr eaLnBrk="1" hangingPunct="1">
              <a:lnSpc>
                <a:spcPct val="90000"/>
              </a:lnSpc>
              <a:buFont typeface="Wingdings" pitchFamily="2" charset="2"/>
              <a:buNone/>
              <a:defRPr/>
            </a:pPr>
            <a:r>
              <a:rPr lang="en-US" sz="2000"/>
              <a:t>    - Figur kontradiktif: percaya dengan hasil observasi, tetapi juga</a:t>
            </a:r>
          </a:p>
          <a:p>
            <a:pPr eaLnBrk="1" hangingPunct="1">
              <a:lnSpc>
                <a:spcPct val="90000"/>
              </a:lnSpc>
              <a:buFont typeface="Wingdings" pitchFamily="2" charset="2"/>
              <a:buNone/>
              <a:defRPr/>
            </a:pPr>
            <a:r>
              <a:rPr lang="en-US" sz="2000"/>
              <a:t>      percaya pada mistik.</a:t>
            </a:r>
          </a:p>
          <a:p>
            <a:pPr eaLnBrk="1" hangingPunct="1">
              <a:lnSpc>
                <a:spcPct val="90000"/>
              </a:lnSpc>
              <a:buFont typeface="Wingdings" pitchFamily="2" charset="2"/>
              <a:buNone/>
              <a:defRPr/>
            </a:pPr>
            <a:r>
              <a:rPr lang="en-US" sz="2000"/>
              <a:t>    - Musuh dokter lulusan universitas dan pengeritik pedas farmasis.</a:t>
            </a:r>
          </a:p>
          <a:p>
            <a:pPr eaLnBrk="1" hangingPunct="1">
              <a:lnSpc>
                <a:spcPct val="90000"/>
              </a:lnSpc>
              <a:buFont typeface="Wingdings" pitchFamily="2" charset="2"/>
              <a:buNone/>
              <a:defRPr/>
            </a:pPr>
            <a:r>
              <a:rPr lang="en-US" sz="2000"/>
              <a:t>    - Kontributor pembuatan obat kimia dari tanaman dan mineral.</a:t>
            </a:r>
          </a:p>
          <a:p>
            <a:pPr eaLnBrk="1" hangingPunct="1">
              <a:lnSpc>
                <a:spcPct val="90000"/>
              </a:lnSpc>
              <a:buFont typeface="Wingdings" pitchFamily="2" charset="2"/>
              <a:buNone/>
              <a:defRPr/>
            </a:pPr>
            <a:r>
              <a:rPr lang="en-US" sz="2000"/>
              <a:t>    - Pelopor penggunaan Ilmu Kimia dalam pembuatan obat.</a:t>
            </a:r>
          </a:p>
          <a:p>
            <a:pPr eaLnBrk="1" hangingPunct="1">
              <a:lnSpc>
                <a:spcPct val="90000"/>
              </a:lnSpc>
              <a:buFont typeface="Wingdings" pitchFamily="2" charset="2"/>
              <a:buNone/>
              <a:defRPr/>
            </a:pPr>
            <a:endParaRPr lang="en-US" sz="800"/>
          </a:p>
          <a:p>
            <a:pPr eaLnBrk="1" hangingPunct="1">
              <a:lnSpc>
                <a:spcPct val="90000"/>
              </a:lnSpc>
              <a:defRPr/>
            </a:pPr>
            <a:r>
              <a:rPr lang="en-US" sz="2000"/>
              <a:t>Johann Hartmann (1568-1631), apoteker pengikut Paracelsus meraih gelar Profesor Kimia pertama di Eropa. Abad ke-19, Kimia menjadi profesi tersendiri.</a:t>
            </a:r>
            <a:endParaRPr lang="en-US"/>
          </a:p>
        </p:txBody>
      </p:sp>
      <p:sp>
        <p:nvSpPr>
          <p:cNvPr id="26628" name="Rectangle 4">
            <a:extLst>
              <a:ext uri="{FF2B5EF4-FFF2-40B4-BE49-F238E27FC236}">
                <a16:creationId xmlns:a16="http://schemas.microsoft.com/office/drawing/2014/main" id="{0AFC0389-4ECE-3660-59F2-9A087C36F65A}"/>
              </a:ext>
            </a:extLst>
          </p:cNvPr>
          <p:cNvSpPr>
            <a:spLocks noGrp="1" noChangeArrowheads="1"/>
          </p:cNvSpPr>
          <p:nvPr>
            <p:ph type="title"/>
          </p:nvPr>
        </p:nvSpPr>
        <p:spPr>
          <a:xfrm>
            <a:off x="914400" y="76200"/>
            <a:ext cx="8001000" cy="990600"/>
          </a:xfrm>
          <a:solidFill>
            <a:srgbClr val="006666"/>
          </a:solidFill>
        </p:spPr>
        <p:txBody>
          <a:bodyPr/>
          <a:lstStyle/>
          <a:p>
            <a:pPr algn="ctr" eaLnBrk="1" hangingPunct="1">
              <a:defRPr/>
            </a:pPr>
            <a:r>
              <a:rPr lang="en-US" sz="2400" i="1"/>
              <a:t>Renaissance </a:t>
            </a:r>
            <a:r>
              <a:rPr lang="en-US" sz="2400"/>
              <a:t>dan Awal Eropa Moderen  </a:t>
            </a:r>
            <a:br>
              <a:rPr lang="en-US" sz="2400"/>
            </a:br>
            <a:r>
              <a:rPr lang="en-US" sz="2000" b="0" i="1"/>
              <a:t>1500-1900 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E7725FD-CE94-5E75-70DA-5118881C1072}"/>
              </a:ext>
            </a:extLst>
          </p:cNvPr>
          <p:cNvSpPr>
            <a:spLocks noGrp="1" noChangeArrowheads="1"/>
          </p:cNvSpPr>
          <p:nvPr>
            <p:ph type="ctrTitle"/>
          </p:nvPr>
        </p:nvSpPr>
        <p:spPr>
          <a:xfrm>
            <a:off x="914400" y="244475"/>
            <a:ext cx="8001000" cy="898525"/>
          </a:xfrm>
          <a:solidFill>
            <a:srgbClr val="006666"/>
          </a:solidFill>
        </p:spPr>
        <p:txBody>
          <a:bodyPr/>
          <a:lstStyle/>
          <a:p>
            <a:pPr algn="ctr" eaLnBrk="1" hangingPunct="1">
              <a:defRPr/>
            </a:pPr>
            <a:r>
              <a:rPr lang="en-US" sz="2800" i="1"/>
              <a:t>Renaissance </a:t>
            </a:r>
            <a:r>
              <a:rPr lang="en-US" sz="2800"/>
              <a:t>dan Awal Eropa Moderen  </a:t>
            </a:r>
            <a:br>
              <a:rPr lang="en-US" sz="2800"/>
            </a:br>
            <a:r>
              <a:rPr lang="en-US" sz="2400" b="0" i="1"/>
              <a:t>1500-1900 AD</a:t>
            </a:r>
          </a:p>
        </p:txBody>
      </p:sp>
      <p:sp>
        <p:nvSpPr>
          <p:cNvPr id="27651" name="Rectangle 3">
            <a:extLst>
              <a:ext uri="{FF2B5EF4-FFF2-40B4-BE49-F238E27FC236}">
                <a16:creationId xmlns:a16="http://schemas.microsoft.com/office/drawing/2014/main" id="{5B1F6267-E0DC-34CA-DF46-8687D7AE2145}"/>
              </a:ext>
            </a:extLst>
          </p:cNvPr>
          <p:cNvSpPr>
            <a:spLocks noGrp="1" noChangeArrowheads="1"/>
          </p:cNvSpPr>
          <p:nvPr>
            <p:ph type="subTitle" idx="1"/>
          </p:nvPr>
        </p:nvSpPr>
        <p:spPr>
          <a:xfrm>
            <a:off x="914400" y="1447800"/>
            <a:ext cx="8229600" cy="5257800"/>
          </a:xfrm>
        </p:spPr>
        <p:txBody>
          <a:bodyPr/>
          <a:lstStyle/>
          <a:p>
            <a:pPr eaLnBrk="1" hangingPunct="1">
              <a:lnSpc>
                <a:spcPct val="80000"/>
              </a:lnSpc>
              <a:defRPr/>
            </a:pPr>
            <a:endParaRPr lang="en-US" sz="800" i="1" dirty="0">
              <a:solidFill>
                <a:srgbClr val="FFFF66"/>
              </a:solidFill>
            </a:endParaRPr>
          </a:p>
          <a:p>
            <a:pPr eaLnBrk="1" hangingPunct="1">
              <a:lnSpc>
                <a:spcPct val="80000"/>
              </a:lnSpc>
              <a:defRPr/>
            </a:pPr>
            <a:r>
              <a:rPr lang="en-US" sz="2000" i="1" dirty="0">
                <a:solidFill>
                  <a:srgbClr val="FFFF66"/>
                </a:solidFill>
              </a:rPr>
              <a:t>OBAT ALAM VS OBAT KIMIA: GALEN VS PARACELSUS</a:t>
            </a:r>
            <a:endParaRPr lang="en-US" sz="800" i="1" dirty="0">
              <a:solidFill>
                <a:srgbClr val="FFFF66"/>
              </a:solidFill>
            </a:endParaRPr>
          </a:p>
          <a:p>
            <a:pPr eaLnBrk="1" hangingPunct="1">
              <a:lnSpc>
                <a:spcPct val="80000"/>
              </a:lnSpc>
              <a:defRPr/>
            </a:pPr>
            <a:endParaRPr lang="en-US" sz="800" i="1" dirty="0">
              <a:solidFill>
                <a:srgbClr val="FFFF66"/>
              </a:solidFill>
            </a:endParaRPr>
          </a:p>
          <a:p>
            <a:pPr eaLnBrk="1" hangingPunct="1">
              <a:lnSpc>
                <a:spcPct val="80000"/>
              </a:lnSpc>
              <a:buFont typeface="Wingdings" pitchFamily="2" charset="2"/>
              <a:buChar char="n"/>
              <a:defRPr/>
            </a:pPr>
            <a:r>
              <a:rPr lang="en-US" sz="2000" dirty="0"/>
              <a:t>  </a:t>
            </a:r>
            <a:r>
              <a:rPr lang="en-US" sz="2000" dirty="0" err="1"/>
              <a:t>Petualangan</a:t>
            </a:r>
            <a:r>
              <a:rPr lang="en-US" sz="2000" dirty="0"/>
              <a:t> Columbus dan Vasco da Gama, </a:t>
            </a:r>
            <a:r>
              <a:rPr lang="en-US" sz="2000" dirty="0" err="1"/>
              <a:t>memperkenalkan</a:t>
            </a:r>
            <a:r>
              <a:rPr lang="en-US" sz="2000" dirty="0"/>
              <a:t> </a:t>
            </a:r>
            <a:r>
              <a:rPr lang="en-US" sz="2000" dirty="0" err="1"/>
              <a:t>Eropa</a:t>
            </a:r>
            <a:endParaRPr lang="en-US" sz="2000" dirty="0"/>
          </a:p>
          <a:p>
            <a:pPr eaLnBrk="1" hangingPunct="1">
              <a:lnSpc>
                <a:spcPct val="80000"/>
              </a:lnSpc>
              <a:defRPr/>
            </a:pPr>
            <a:r>
              <a:rPr lang="en-US" sz="2000" dirty="0"/>
              <a:t>   </a:t>
            </a:r>
            <a:r>
              <a:rPr lang="en-US" sz="2000" dirty="0" err="1"/>
              <a:t>dengan</a:t>
            </a:r>
            <a:r>
              <a:rPr lang="en-US" sz="2000" dirty="0"/>
              <a:t> </a:t>
            </a:r>
            <a:r>
              <a:rPr lang="en-US" sz="2000" dirty="0" err="1"/>
              <a:t>simplisia</a:t>
            </a:r>
            <a:r>
              <a:rPr lang="en-US" sz="2000" dirty="0"/>
              <a:t> </a:t>
            </a:r>
            <a:r>
              <a:rPr lang="en-US" sz="2000" dirty="0" err="1"/>
              <a:t>tanaman</a:t>
            </a:r>
            <a:r>
              <a:rPr lang="en-US" sz="2000" dirty="0"/>
              <a:t> </a:t>
            </a:r>
            <a:r>
              <a:rPr lang="en-US" sz="2000" dirty="0" err="1"/>
              <a:t>obat</a:t>
            </a:r>
            <a:r>
              <a:rPr lang="en-US" sz="2000" dirty="0"/>
              <a:t> (</a:t>
            </a:r>
            <a:r>
              <a:rPr lang="en-US" sz="2000" dirty="0" err="1"/>
              <a:t>tembakau</a:t>
            </a:r>
            <a:r>
              <a:rPr lang="en-US" sz="2000" dirty="0"/>
              <a:t>, guaiac, cascara sagrada,</a:t>
            </a:r>
          </a:p>
          <a:p>
            <a:pPr eaLnBrk="1" hangingPunct="1">
              <a:lnSpc>
                <a:spcPct val="80000"/>
              </a:lnSpc>
              <a:defRPr/>
            </a:pPr>
            <a:r>
              <a:rPr lang="en-US" sz="2000" dirty="0"/>
              <a:t>   </a:t>
            </a:r>
            <a:r>
              <a:rPr lang="en-US" sz="2000" dirty="0" err="1"/>
              <a:t>ipeka</a:t>
            </a:r>
            <a:r>
              <a:rPr lang="en-US" sz="2000" dirty="0"/>
              <a:t>,  </a:t>
            </a:r>
            <a:r>
              <a:rPr lang="en-US" sz="2000" dirty="0" err="1"/>
              <a:t>kulit</a:t>
            </a:r>
            <a:r>
              <a:rPr lang="en-US" sz="2000" dirty="0"/>
              <a:t> kina, </a:t>
            </a:r>
            <a:r>
              <a:rPr lang="en-US" sz="2000" dirty="0" err="1"/>
              <a:t>dll</a:t>
            </a:r>
            <a:r>
              <a:rPr lang="en-US" sz="2000" dirty="0"/>
              <a:t>).</a:t>
            </a:r>
          </a:p>
          <a:p>
            <a:pPr eaLnBrk="1" hangingPunct="1">
              <a:lnSpc>
                <a:spcPct val="80000"/>
              </a:lnSpc>
              <a:defRPr/>
            </a:pPr>
            <a:endParaRPr lang="en-US" sz="800" dirty="0"/>
          </a:p>
          <a:p>
            <a:pPr eaLnBrk="1" hangingPunct="1">
              <a:lnSpc>
                <a:spcPct val="80000"/>
              </a:lnSpc>
              <a:buFont typeface="Wingdings" pitchFamily="2" charset="2"/>
              <a:buChar char="n"/>
              <a:defRPr/>
            </a:pPr>
            <a:r>
              <a:rPr lang="en-US" sz="2000" dirty="0"/>
              <a:t> </a:t>
            </a:r>
            <a:r>
              <a:rPr lang="en-US" sz="2000" dirty="0" err="1"/>
              <a:t>Pertengahan</a:t>
            </a:r>
            <a:r>
              <a:rPr lang="en-US" sz="2000" dirty="0"/>
              <a:t> </a:t>
            </a:r>
            <a:r>
              <a:rPr lang="en-US" sz="2000" dirty="0" err="1"/>
              <a:t>abad</a:t>
            </a:r>
            <a:r>
              <a:rPr lang="en-US" sz="2000" dirty="0"/>
              <a:t> ke-17 </a:t>
            </a:r>
            <a:r>
              <a:rPr lang="en-US" sz="2000" dirty="0" err="1"/>
              <a:t>hingga</a:t>
            </a:r>
            <a:r>
              <a:rPr lang="en-US" sz="2000" dirty="0"/>
              <a:t> </a:t>
            </a:r>
            <a:r>
              <a:rPr lang="en-US" sz="2000" dirty="0" err="1"/>
              <a:t>pertengahan</a:t>
            </a:r>
            <a:r>
              <a:rPr lang="en-US" sz="2000" dirty="0"/>
              <a:t> </a:t>
            </a:r>
            <a:r>
              <a:rPr lang="en-US" sz="2000" dirty="0" err="1"/>
              <a:t>abad</a:t>
            </a:r>
            <a:r>
              <a:rPr lang="en-US" sz="2000" dirty="0"/>
              <a:t> ke-19 </a:t>
            </a:r>
            <a:r>
              <a:rPr lang="en-US" sz="2000" dirty="0" err="1"/>
              <a:t>terjadi</a:t>
            </a:r>
            <a:r>
              <a:rPr lang="en-US" sz="2000" dirty="0"/>
              <a:t> </a:t>
            </a:r>
          </a:p>
          <a:p>
            <a:pPr eaLnBrk="1" hangingPunct="1">
              <a:lnSpc>
                <a:spcPct val="80000"/>
              </a:lnSpc>
              <a:defRPr/>
            </a:pPr>
            <a:r>
              <a:rPr lang="en-US" sz="2000" dirty="0"/>
              <a:t>   </a:t>
            </a:r>
            <a:r>
              <a:rPr lang="en-US" sz="2000" dirty="0" err="1"/>
              <a:t>kontroversi</a:t>
            </a:r>
            <a:r>
              <a:rPr lang="en-US" sz="2000" dirty="0"/>
              <a:t> </a:t>
            </a:r>
            <a:r>
              <a:rPr lang="en-US" sz="2000" dirty="0" err="1"/>
              <a:t>penggunaan</a:t>
            </a:r>
            <a:r>
              <a:rPr lang="en-US" sz="2000" dirty="0"/>
              <a:t> </a:t>
            </a:r>
            <a:r>
              <a:rPr lang="en-US" sz="2000" dirty="0" err="1"/>
              <a:t>obat</a:t>
            </a:r>
            <a:r>
              <a:rPr lang="en-US" sz="2000" dirty="0"/>
              <a:t> </a:t>
            </a:r>
            <a:r>
              <a:rPr lang="en-US" sz="2000" dirty="0" err="1"/>
              <a:t>alam</a:t>
            </a:r>
            <a:r>
              <a:rPr lang="en-US" sz="2000" dirty="0"/>
              <a:t> </a:t>
            </a:r>
            <a:r>
              <a:rPr lang="en-US" sz="2000" dirty="0" err="1"/>
              <a:t>dengan</a:t>
            </a:r>
            <a:r>
              <a:rPr lang="en-US" sz="2000" dirty="0"/>
              <a:t> </a:t>
            </a:r>
            <a:r>
              <a:rPr lang="en-US" sz="2000" dirty="0" err="1"/>
              <a:t>obat</a:t>
            </a:r>
            <a:r>
              <a:rPr lang="en-US" sz="2000" dirty="0"/>
              <a:t> </a:t>
            </a:r>
            <a:r>
              <a:rPr lang="en-US" sz="2000" dirty="0" err="1"/>
              <a:t>kimia</a:t>
            </a:r>
            <a:r>
              <a:rPr lang="en-US" sz="2000" dirty="0"/>
              <a:t>.</a:t>
            </a:r>
            <a:endParaRPr lang="en-US" sz="800" dirty="0"/>
          </a:p>
          <a:p>
            <a:pPr eaLnBrk="1" hangingPunct="1">
              <a:lnSpc>
                <a:spcPct val="80000"/>
              </a:lnSpc>
              <a:defRPr/>
            </a:pPr>
            <a:endParaRPr lang="en-US" sz="800" dirty="0"/>
          </a:p>
          <a:p>
            <a:pPr eaLnBrk="1" hangingPunct="1">
              <a:lnSpc>
                <a:spcPct val="80000"/>
              </a:lnSpc>
              <a:buFont typeface="Wingdings" pitchFamily="2" charset="2"/>
              <a:buChar char="n"/>
              <a:defRPr/>
            </a:pPr>
            <a:r>
              <a:rPr lang="en-US" sz="2000" dirty="0"/>
              <a:t> </a:t>
            </a:r>
            <a:r>
              <a:rPr lang="en-US" sz="2000" dirty="0" err="1"/>
              <a:t>Pertentangan</a:t>
            </a:r>
            <a:r>
              <a:rPr lang="en-US" sz="2000" dirty="0"/>
              <a:t> </a:t>
            </a:r>
            <a:r>
              <a:rPr lang="en-US" sz="2000" dirty="0" err="1"/>
              <a:t>pengikut</a:t>
            </a:r>
            <a:r>
              <a:rPr lang="en-US" sz="2000" dirty="0"/>
              <a:t> Galen </a:t>
            </a:r>
            <a:r>
              <a:rPr lang="en-US" sz="2000" dirty="0" err="1"/>
              <a:t>dengan</a:t>
            </a:r>
            <a:r>
              <a:rPr lang="en-US" sz="2000" dirty="0"/>
              <a:t> </a:t>
            </a:r>
            <a:r>
              <a:rPr lang="en-US" sz="2000" dirty="0" err="1"/>
              <a:t>pengikut</a:t>
            </a:r>
            <a:r>
              <a:rPr lang="en-US" sz="2000" dirty="0"/>
              <a:t> Paracelsus:</a:t>
            </a:r>
          </a:p>
          <a:p>
            <a:pPr eaLnBrk="1" hangingPunct="1">
              <a:lnSpc>
                <a:spcPct val="80000"/>
              </a:lnSpc>
              <a:defRPr/>
            </a:pPr>
            <a:r>
              <a:rPr lang="en-US" sz="2000" dirty="0"/>
              <a:t>    </a:t>
            </a:r>
            <a:r>
              <a:rPr lang="en-US" sz="1800" dirty="0"/>
              <a:t>- </a:t>
            </a:r>
            <a:r>
              <a:rPr lang="en-US" sz="1800" dirty="0" err="1"/>
              <a:t>Paracelcus</a:t>
            </a:r>
            <a:r>
              <a:rPr lang="en-US" sz="1800" dirty="0"/>
              <a:t> (1493-15910), Swiss: </a:t>
            </a:r>
            <a:r>
              <a:rPr lang="en-US" sz="1800" dirty="0" err="1"/>
              <a:t>alkimiawan</a:t>
            </a:r>
            <a:r>
              <a:rPr lang="en-US" sz="1800" dirty="0"/>
              <a:t>, </a:t>
            </a:r>
            <a:r>
              <a:rPr lang="en-US" sz="1800" dirty="0" err="1"/>
              <a:t>dokter</a:t>
            </a:r>
            <a:r>
              <a:rPr lang="en-US" sz="1800" dirty="0"/>
              <a:t>, </a:t>
            </a:r>
            <a:r>
              <a:rPr lang="en-US" sz="1800" dirty="0" err="1"/>
              <a:t>astrolog</a:t>
            </a:r>
            <a:r>
              <a:rPr lang="en-US" sz="1800" dirty="0"/>
              <a:t>. Bapak</a:t>
            </a:r>
          </a:p>
          <a:p>
            <a:pPr eaLnBrk="1" hangingPunct="1">
              <a:lnSpc>
                <a:spcPct val="80000"/>
              </a:lnSpc>
              <a:defRPr/>
            </a:pPr>
            <a:r>
              <a:rPr lang="en-US" sz="1800" dirty="0"/>
              <a:t>      </a:t>
            </a:r>
            <a:r>
              <a:rPr lang="en-US" sz="1800" dirty="0" err="1"/>
              <a:t>Toksikologi</a:t>
            </a:r>
            <a:r>
              <a:rPr lang="en-US" sz="1800" dirty="0"/>
              <a:t>, </a:t>
            </a:r>
            <a:r>
              <a:rPr lang="en-US" sz="1800" dirty="0" err="1"/>
              <a:t>pioner</a:t>
            </a:r>
            <a:r>
              <a:rPr lang="en-US" sz="1800" dirty="0"/>
              <a:t> </a:t>
            </a:r>
            <a:r>
              <a:rPr lang="en-US" sz="1800" dirty="0" err="1"/>
              <a:t>penggunaan</a:t>
            </a:r>
            <a:r>
              <a:rPr lang="en-US" sz="1800" dirty="0"/>
              <a:t> </a:t>
            </a:r>
            <a:r>
              <a:rPr lang="en-US" sz="1800" dirty="0" err="1"/>
              <a:t>zat</a:t>
            </a:r>
            <a:r>
              <a:rPr lang="en-US" sz="1800" dirty="0"/>
              <a:t> </a:t>
            </a:r>
            <a:r>
              <a:rPr lang="en-US" sz="1800" dirty="0" err="1"/>
              <a:t>kimia</a:t>
            </a:r>
            <a:r>
              <a:rPr lang="en-US" sz="1800" dirty="0"/>
              <a:t> dan mineral </a:t>
            </a:r>
            <a:r>
              <a:rPr lang="en-US" sz="1800" dirty="0" err="1"/>
              <a:t>dalam</a:t>
            </a:r>
            <a:r>
              <a:rPr lang="en-US" sz="1800" dirty="0"/>
              <a:t> </a:t>
            </a:r>
            <a:r>
              <a:rPr lang="en-US" sz="1800" dirty="0" err="1"/>
              <a:t>kedokteran</a:t>
            </a:r>
            <a:r>
              <a:rPr lang="en-US" sz="1800" dirty="0"/>
              <a:t>.</a:t>
            </a:r>
          </a:p>
          <a:p>
            <a:pPr eaLnBrk="1" hangingPunct="1">
              <a:lnSpc>
                <a:spcPct val="80000"/>
              </a:lnSpc>
              <a:defRPr/>
            </a:pPr>
            <a:endParaRPr lang="en-US" sz="800" dirty="0"/>
          </a:p>
          <a:p>
            <a:pPr eaLnBrk="1" hangingPunct="1">
              <a:lnSpc>
                <a:spcPct val="80000"/>
              </a:lnSpc>
              <a:defRPr/>
            </a:pPr>
            <a:r>
              <a:rPr lang="en-US" sz="1800" dirty="0"/>
              <a:t>    - </a:t>
            </a:r>
            <a:r>
              <a:rPr lang="en-US" sz="1800" dirty="0" err="1"/>
              <a:t>Pengikut</a:t>
            </a:r>
            <a:r>
              <a:rPr lang="en-US" sz="1800" dirty="0"/>
              <a:t> </a:t>
            </a:r>
            <a:r>
              <a:rPr lang="en-US" sz="1800" dirty="0" err="1"/>
              <a:t>Paracelcus</a:t>
            </a:r>
            <a:r>
              <a:rPr lang="en-US" sz="1800" dirty="0"/>
              <a:t> </a:t>
            </a:r>
            <a:r>
              <a:rPr lang="en-US" sz="1800" dirty="0" err="1"/>
              <a:t>tidak</a:t>
            </a:r>
            <a:r>
              <a:rPr lang="en-US" sz="1800" dirty="0"/>
              <a:t> </a:t>
            </a:r>
            <a:r>
              <a:rPr lang="en-US" sz="1800" dirty="0" err="1"/>
              <a:t>bisa</a:t>
            </a:r>
            <a:r>
              <a:rPr lang="en-US" sz="1800" dirty="0"/>
              <a:t> </a:t>
            </a:r>
            <a:r>
              <a:rPr lang="en-US" sz="1800" dirty="0" err="1"/>
              <a:t>menjelaskan</a:t>
            </a:r>
            <a:r>
              <a:rPr lang="en-US" sz="1800" dirty="0"/>
              <a:t> </a:t>
            </a:r>
            <a:r>
              <a:rPr lang="en-US" sz="1800" dirty="0" err="1"/>
              <a:t>mengapa</a:t>
            </a:r>
            <a:endParaRPr lang="en-US" sz="1800" dirty="0"/>
          </a:p>
          <a:p>
            <a:pPr eaLnBrk="1" hangingPunct="1">
              <a:lnSpc>
                <a:spcPct val="80000"/>
              </a:lnSpc>
              <a:defRPr/>
            </a:pPr>
            <a:r>
              <a:rPr lang="en-US" sz="1800" dirty="0"/>
              <a:t>      kina </a:t>
            </a:r>
            <a:r>
              <a:rPr lang="en-US" sz="1800" dirty="0" err="1"/>
              <a:t>mampu</a:t>
            </a:r>
            <a:r>
              <a:rPr lang="en-US" sz="1800" dirty="0"/>
              <a:t> </a:t>
            </a:r>
            <a:r>
              <a:rPr lang="en-US" sz="1800" dirty="0" err="1"/>
              <a:t>menurunkan</a:t>
            </a:r>
            <a:r>
              <a:rPr lang="en-US" sz="1800" dirty="0"/>
              <a:t> </a:t>
            </a:r>
            <a:r>
              <a:rPr lang="en-US" sz="1800" dirty="0" err="1"/>
              <a:t>demam</a:t>
            </a:r>
            <a:r>
              <a:rPr lang="en-US" sz="1800" dirty="0"/>
              <a:t> malaria, </a:t>
            </a:r>
            <a:r>
              <a:rPr lang="en-US" sz="1800" dirty="0" err="1"/>
              <a:t>tidak</a:t>
            </a:r>
            <a:r>
              <a:rPr lang="en-US" sz="1800" dirty="0"/>
              <a:t> </a:t>
            </a:r>
            <a:r>
              <a:rPr lang="en-US" sz="1800" dirty="0" err="1"/>
              <a:t>demam</a:t>
            </a:r>
            <a:r>
              <a:rPr lang="en-US" sz="1800" dirty="0"/>
              <a:t> </a:t>
            </a:r>
            <a:r>
              <a:rPr lang="en-US" sz="1800" dirty="0" err="1"/>
              <a:t>lainnya</a:t>
            </a:r>
            <a:r>
              <a:rPr lang="en-US" sz="1800" dirty="0"/>
              <a:t>.</a:t>
            </a:r>
          </a:p>
          <a:p>
            <a:pPr eaLnBrk="1" hangingPunct="1">
              <a:lnSpc>
                <a:spcPct val="80000"/>
              </a:lnSpc>
              <a:defRPr/>
            </a:pPr>
            <a:endParaRPr lang="en-US" sz="800" dirty="0"/>
          </a:p>
          <a:p>
            <a:pPr eaLnBrk="1" hangingPunct="1">
              <a:lnSpc>
                <a:spcPct val="80000"/>
              </a:lnSpc>
              <a:defRPr/>
            </a:pPr>
            <a:r>
              <a:rPr lang="en-US" sz="1800" dirty="0"/>
              <a:t>    - </a:t>
            </a:r>
            <a:r>
              <a:rPr lang="en-US" sz="1800" dirty="0" err="1"/>
              <a:t>Pengikut</a:t>
            </a:r>
            <a:r>
              <a:rPr lang="en-US" sz="1800" dirty="0"/>
              <a:t> Galen </a:t>
            </a:r>
            <a:r>
              <a:rPr lang="en-US" sz="1800" dirty="0" err="1"/>
              <a:t>berpendapat</a:t>
            </a:r>
            <a:r>
              <a:rPr lang="en-US" sz="1800" dirty="0"/>
              <a:t> </a:t>
            </a:r>
            <a:r>
              <a:rPr lang="en-US" sz="1800" dirty="0" err="1"/>
              <a:t>tidak</a:t>
            </a:r>
            <a:r>
              <a:rPr lang="en-US" sz="1800" dirty="0"/>
              <a:t> </a:t>
            </a:r>
            <a:r>
              <a:rPr lang="en-US" sz="1800" dirty="0" err="1"/>
              <a:t>ada</a:t>
            </a:r>
            <a:r>
              <a:rPr lang="en-US" sz="1800" dirty="0"/>
              <a:t> </a:t>
            </a:r>
            <a:r>
              <a:rPr lang="en-US" sz="1800" dirty="0" err="1"/>
              <a:t>obat</a:t>
            </a:r>
            <a:r>
              <a:rPr lang="en-US" sz="1800" dirty="0"/>
              <a:t> </a:t>
            </a:r>
            <a:r>
              <a:rPr lang="en-US" sz="1800" dirty="0" err="1"/>
              <a:t>spesifik</a:t>
            </a:r>
            <a:r>
              <a:rPr lang="en-US" sz="1800" dirty="0"/>
              <a:t> </a:t>
            </a:r>
            <a:r>
              <a:rPr lang="en-US" sz="1800" dirty="0" err="1"/>
              <a:t>untuk</a:t>
            </a:r>
            <a:r>
              <a:rPr lang="en-US" sz="1800" dirty="0"/>
              <a:t> </a:t>
            </a:r>
            <a:r>
              <a:rPr lang="en-US" sz="1800" dirty="0" err="1"/>
              <a:t>penyakit</a:t>
            </a:r>
            <a:r>
              <a:rPr lang="en-US" sz="1800" dirty="0"/>
              <a:t> </a:t>
            </a:r>
          </a:p>
          <a:p>
            <a:pPr eaLnBrk="1" hangingPunct="1">
              <a:lnSpc>
                <a:spcPct val="80000"/>
              </a:lnSpc>
              <a:defRPr/>
            </a:pPr>
            <a:r>
              <a:rPr lang="en-US" sz="1800" dirty="0"/>
              <a:t>      </a:t>
            </a:r>
            <a:r>
              <a:rPr lang="en-US" sz="1800" dirty="0" err="1"/>
              <a:t>tertentu</a:t>
            </a:r>
            <a:r>
              <a:rPr lang="en-US" sz="1800" dirty="0"/>
              <a:t>, </a:t>
            </a:r>
            <a:r>
              <a:rPr lang="en-US" sz="1800" dirty="0" err="1"/>
              <a:t>pengikut</a:t>
            </a:r>
            <a:r>
              <a:rPr lang="en-US" sz="1800" dirty="0"/>
              <a:t> Paracelsus </a:t>
            </a:r>
            <a:r>
              <a:rPr lang="en-US" sz="1800" dirty="0" err="1"/>
              <a:t>mengatakan</a:t>
            </a:r>
            <a:r>
              <a:rPr lang="en-US" sz="1800" dirty="0"/>
              <a:t> </a:t>
            </a:r>
            <a:r>
              <a:rPr lang="en-US" sz="1800" dirty="0" err="1"/>
              <a:t>ada</a:t>
            </a:r>
            <a:r>
              <a:rPr lang="en-US" sz="1800" dirty="0"/>
              <a:t>. </a:t>
            </a:r>
          </a:p>
          <a:p>
            <a:pPr eaLnBrk="1" hangingPunct="1">
              <a:lnSpc>
                <a:spcPct val="80000"/>
              </a:lnSpc>
              <a:defRPr/>
            </a:pPr>
            <a:endParaRPr lang="en-US" sz="800" dirty="0"/>
          </a:p>
          <a:p>
            <a:pPr eaLnBrk="1" hangingPunct="1">
              <a:lnSpc>
                <a:spcPct val="80000"/>
              </a:lnSpc>
              <a:defRPr/>
            </a:pPr>
            <a:r>
              <a:rPr lang="en-US" sz="1800" dirty="0"/>
              <a:t>    - </a:t>
            </a:r>
            <a:r>
              <a:rPr lang="en-US" sz="1800" dirty="0" err="1"/>
              <a:t>Pengaruh</a:t>
            </a:r>
            <a:r>
              <a:rPr lang="en-US" sz="1800" dirty="0"/>
              <a:t> </a:t>
            </a:r>
            <a:r>
              <a:rPr lang="en-US" sz="1800" dirty="0" err="1"/>
              <a:t>Galenisme</a:t>
            </a:r>
            <a:r>
              <a:rPr lang="en-US" sz="1800" dirty="0"/>
              <a:t> </a:t>
            </a:r>
            <a:r>
              <a:rPr lang="en-US" sz="1800" dirty="0" err="1"/>
              <a:t>selama</a:t>
            </a:r>
            <a:r>
              <a:rPr lang="en-US" sz="1800" dirty="0"/>
              <a:t> 1500 </a:t>
            </a:r>
            <a:r>
              <a:rPr lang="en-US" sz="1800" dirty="0" err="1"/>
              <a:t>tahun</a:t>
            </a:r>
            <a:r>
              <a:rPr lang="en-US" sz="1800" dirty="0"/>
              <a:t>, </a:t>
            </a:r>
            <a:r>
              <a:rPr lang="en-US" sz="1800" dirty="0" err="1"/>
              <a:t>akhirnya</a:t>
            </a:r>
            <a:r>
              <a:rPr lang="en-US" sz="1800" dirty="0"/>
              <a:t> </a:t>
            </a:r>
            <a:r>
              <a:rPr lang="en-US" sz="1800" dirty="0" err="1"/>
              <a:t>diruntuhkan</a:t>
            </a:r>
            <a:endParaRPr lang="en-US" sz="1800" dirty="0"/>
          </a:p>
          <a:p>
            <a:pPr eaLnBrk="1" hangingPunct="1">
              <a:lnSpc>
                <a:spcPct val="80000"/>
              </a:lnSpc>
              <a:defRPr/>
            </a:pPr>
            <a:r>
              <a:rPr lang="en-US" sz="1800" dirty="0"/>
              <a:t>      oleh </a:t>
            </a:r>
            <a:r>
              <a:rPr lang="en-US" sz="1800" dirty="0" err="1"/>
              <a:t>kuatnya</a:t>
            </a:r>
            <a:r>
              <a:rPr lang="en-US" sz="1800" dirty="0"/>
              <a:t> </a:t>
            </a:r>
            <a:r>
              <a:rPr lang="en-US" sz="1800" dirty="0" err="1"/>
              <a:t>pengaruh</a:t>
            </a:r>
            <a:r>
              <a:rPr lang="en-US" sz="1800" dirty="0"/>
              <a:t> </a:t>
            </a:r>
            <a:r>
              <a:rPr lang="en-US" sz="1800" dirty="0" err="1"/>
              <a:t>obat</a:t>
            </a:r>
            <a:r>
              <a:rPr lang="en-US" sz="1800" dirty="0"/>
              <a:t> </a:t>
            </a:r>
            <a:r>
              <a:rPr lang="en-US" sz="1800" dirty="0" err="1"/>
              <a:t>kimia</a:t>
            </a:r>
            <a:r>
              <a:rPr lang="en-US" sz="1800" dirty="0"/>
              <a:t>.</a:t>
            </a:r>
          </a:p>
          <a:p>
            <a:pPr eaLnBrk="1" hangingPunct="1">
              <a:lnSpc>
                <a:spcPct val="80000"/>
              </a:lnSpc>
              <a:defRPr/>
            </a:pPr>
            <a:r>
              <a:rPr lang="en-US" sz="20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26562E-F400-2BA2-34AF-A6D3C3308DD0}"/>
              </a:ext>
            </a:extLst>
          </p:cNvPr>
          <p:cNvSpPr>
            <a:spLocks noGrp="1" noChangeArrowheads="1"/>
          </p:cNvSpPr>
          <p:nvPr>
            <p:ph type="title"/>
          </p:nvPr>
        </p:nvSpPr>
        <p:spPr>
          <a:solidFill>
            <a:srgbClr val="006666"/>
          </a:solidFill>
        </p:spPr>
        <p:txBody>
          <a:bodyPr/>
          <a:lstStyle/>
          <a:p>
            <a:pPr algn="ctr" eaLnBrk="1" hangingPunct="1">
              <a:defRPr/>
            </a:pPr>
            <a:r>
              <a:rPr lang="en-US" sz="2400" i="1"/>
              <a:t>Renaissance </a:t>
            </a:r>
            <a:r>
              <a:rPr lang="en-US" sz="2400"/>
              <a:t>dan Awal Eropa Moderen </a:t>
            </a:r>
            <a:r>
              <a:rPr lang="en-US" sz="2400" b="0" i="1"/>
              <a:t>1500-1900 AD</a:t>
            </a:r>
            <a:br>
              <a:rPr lang="en-US" sz="2400" b="0" i="1"/>
            </a:br>
            <a:r>
              <a:rPr lang="en-US" sz="2000" b="0" i="1">
                <a:solidFill>
                  <a:srgbClr val="FFFF66"/>
                </a:solidFill>
              </a:rPr>
              <a:t>ABAD 18: PENELITIAN KIMIA</a:t>
            </a:r>
          </a:p>
        </p:txBody>
      </p:sp>
      <p:sp>
        <p:nvSpPr>
          <p:cNvPr id="27651" name="Text Box 5">
            <a:extLst>
              <a:ext uri="{FF2B5EF4-FFF2-40B4-BE49-F238E27FC236}">
                <a16:creationId xmlns:a16="http://schemas.microsoft.com/office/drawing/2014/main" id="{CAA99041-1916-037F-D2F6-2C0425F700E4}"/>
              </a:ext>
            </a:extLst>
          </p:cNvPr>
          <p:cNvSpPr txBox="1">
            <a:spLocks noChangeArrowheads="1"/>
          </p:cNvSpPr>
          <p:nvPr/>
        </p:nvSpPr>
        <p:spPr bwMode="auto">
          <a:xfrm>
            <a:off x="2576513" y="40433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27652" name="Picture 6" descr="2010-09-06 15-33-10_0144">
            <a:extLst>
              <a:ext uri="{FF2B5EF4-FFF2-40B4-BE49-F238E27FC236}">
                <a16:creationId xmlns:a16="http://schemas.microsoft.com/office/drawing/2014/main" id="{E24AD277-57B0-4FD6-D6B9-D9E7D4B83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DF0ED00-180F-1FB4-1CB2-E00C33AA2F4E}"/>
              </a:ext>
            </a:extLst>
          </p:cNvPr>
          <p:cNvSpPr>
            <a:spLocks noGrp="1"/>
          </p:cNvSpPr>
          <p:nvPr>
            <p:ph idx="1"/>
          </p:nvPr>
        </p:nvSpPr>
        <p:spPr>
          <a:xfrm>
            <a:off x="5181600" y="1447800"/>
            <a:ext cx="4114800" cy="5181600"/>
          </a:xfrm>
          <a:solidFill>
            <a:schemeClr val="bg2"/>
          </a:solidFill>
        </p:spPr>
        <p:txBody>
          <a:bodyPr/>
          <a:lstStyle/>
          <a:p>
            <a:pPr eaLnBrk="1" hangingPunct="1">
              <a:buFont typeface="Wingdings" pitchFamily="2" charset="2"/>
              <a:buNone/>
              <a:defRPr/>
            </a:pPr>
            <a:endParaRPr lang="en-US" sz="800" i="1">
              <a:solidFill>
                <a:srgbClr val="FFFF00"/>
              </a:solidFill>
            </a:endParaRPr>
          </a:p>
          <a:p>
            <a:pPr eaLnBrk="1" hangingPunct="1">
              <a:defRPr/>
            </a:pPr>
            <a:r>
              <a:rPr lang="en-US" sz="1800"/>
              <a:t>Dominasi penggunaan obat kimia pada awal abad ke-17, memicu penemuan metode baru dalam pembuatan obat dan formulasinya.</a:t>
            </a:r>
          </a:p>
          <a:p>
            <a:pPr eaLnBrk="1" hangingPunct="1">
              <a:buFont typeface="Wingdings" pitchFamily="2" charset="2"/>
              <a:buNone/>
              <a:defRPr/>
            </a:pPr>
            <a:endParaRPr lang="en-US" sz="800"/>
          </a:p>
          <a:p>
            <a:pPr eaLnBrk="1" hangingPunct="1">
              <a:defRPr/>
            </a:pPr>
            <a:r>
              <a:rPr lang="en-US" sz="1800"/>
              <a:t>Pelopor penemuan bidang kimia abad ke-18 : </a:t>
            </a:r>
          </a:p>
          <a:p>
            <a:pPr eaLnBrk="1" hangingPunct="1">
              <a:buFont typeface="Wingdings" pitchFamily="2" charset="2"/>
              <a:buNone/>
              <a:defRPr/>
            </a:pPr>
            <a:r>
              <a:rPr lang="en-US" sz="1800"/>
              <a:t>   - </a:t>
            </a:r>
            <a:r>
              <a:rPr lang="en-US" sz="1800">
                <a:solidFill>
                  <a:srgbClr val="FFFF66"/>
                </a:solidFill>
              </a:rPr>
              <a:t>Scheele (1742-1786),</a:t>
            </a:r>
            <a:r>
              <a:rPr lang="en-US" sz="1800"/>
              <a:t> farmasis /</a:t>
            </a:r>
            <a:r>
              <a:rPr lang="en-US" sz="1800" i="1"/>
              <a:t>chemist </a:t>
            </a:r>
            <a:r>
              <a:rPr lang="en-US" sz="1800"/>
              <a:t> Swedia: Oksigen (1773), Klor (1774), - Asam organik termasuk asam sitrat diisolasi dari tanaman (1784).</a:t>
            </a:r>
          </a:p>
          <a:p>
            <a:pPr eaLnBrk="1" hangingPunct="1">
              <a:buFont typeface="Wingdings" pitchFamily="2" charset="2"/>
              <a:buNone/>
              <a:defRPr/>
            </a:pPr>
            <a:r>
              <a:rPr lang="en-US" sz="1800"/>
              <a:t>   - Priestley secara terpisah juga         menemukan Oksigen(1744)</a:t>
            </a:r>
          </a:p>
          <a:p>
            <a:pPr eaLnBrk="1" hangingPunct="1">
              <a:buFont typeface="Wingdings" pitchFamily="2" charset="2"/>
              <a:buNone/>
              <a:defRPr/>
            </a:pPr>
            <a:r>
              <a:rPr lang="en-US" sz="18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5876D-AB44-2E57-2F68-670809E0367E}"/>
              </a:ext>
            </a:extLst>
          </p:cNvPr>
          <p:cNvSpPr>
            <a:spLocks noGrp="1"/>
          </p:cNvSpPr>
          <p:nvPr>
            <p:ph idx="1"/>
          </p:nvPr>
        </p:nvSpPr>
        <p:spPr>
          <a:xfrm>
            <a:off x="1066800" y="1676400"/>
            <a:ext cx="7848600" cy="3962400"/>
          </a:xfrm>
        </p:spPr>
        <p:txBody>
          <a:bodyPr/>
          <a:lstStyle/>
          <a:p>
            <a:pPr eaLnBrk="1" hangingPunct="1">
              <a:buFont typeface="Wingdings" pitchFamily="2" charset="2"/>
              <a:buNone/>
              <a:defRPr/>
            </a:pPr>
            <a:endParaRPr lang="en-US" sz="2000" i="1">
              <a:solidFill>
                <a:srgbClr val="FFFF00"/>
              </a:solidFill>
            </a:endParaRPr>
          </a:p>
          <a:p>
            <a:pPr eaLnBrk="1" hangingPunct="1">
              <a:defRPr/>
            </a:pPr>
            <a:r>
              <a:rPr lang="en-US" sz="2000"/>
              <a:t>Baume, Mohr, Moissan: menemukan metode Kimia Analitik beserta peralatannya.</a:t>
            </a:r>
          </a:p>
          <a:p>
            <a:pPr eaLnBrk="1" hangingPunct="1">
              <a:buFont typeface="Wingdings" pitchFamily="2" charset="2"/>
              <a:buNone/>
              <a:defRPr/>
            </a:pPr>
            <a:endParaRPr lang="en-US" sz="2000" i="1">
              <a:solidFill>
                <a:srgbClr val="FFFF00"/>
              </a:solidFill>
            </a:endParaRPr>
          </a:p>
          <a:p>
            <a:pPr eaLnBrk="1" hangingPunct="1">
              <a:lnSpc>
                <a:spcPct val="80000"/>
              </a:lnSpc>
              <a:defRPr/>
            </a:pPr>
            <a:r>
              <a:rPr lang="en-US" sz="2000"/>
              <a:t>Bernard Courtois, menemukan Iod, tahun 1811.</a:t>
            </a:r>
          </a:p>
          <a:p>
            <a:pPr eaLnBrk="1" hangingPunct="1">
              <a:lnSpc>
                <a:spcPct val="80000"/>
              </a:lnSpc>
              <a:buFont typeface="Wingdings" pitchFamily="2" charset="2"/>
              <a:buNone/>
              <a:defRPr/>
            </a:pPr>
            <a:endParaRPr lang="en-US" sz="2000"/>
          </a:p>
          <a:p>
            <a:pPr eaLnBrk="1" hangingPunct="1">
              <a:defRPr/>
            </a:pPr>
            <a:r>
              <a:rPr lang="en-US" sz="2000"/>
              <a:t>Moissan, ahli kimia Perancis, menemukan fluor dan menerima hadiah Nobel, tahun 1906.</a:t>
            </a:r>
          </a:p>
          <a:p>
            <a:pPr eaLnBrk="1" hangingPunct="1">
              <a:buFont typeface="Wingdings" pitchFamily="2" charset="2"/>
              <a:buNone/>
              <a:defRPr/>
            </a:pPr>
            <a:endParaRPr lang="en-US" sz="2000"/>
          </a:p>
          <a:p>
            <a:pPr eaLnBrk="1" hangingPunct="1">
              <a:lnSpc>
                <a:spcPct val="80000"/>
              </a:lnSpc>
              <a:defRPr/>
            </a:pPr>
            <a:r>
              <a:rPr lang="en-US" sz="2000"/>
              <a:t>Pada abad yang sama, farmasis/ </a:t>
            </a:r>
            <a:r>
              <a:rPr lang="en-US" sz="2000" i="1"/>
              <a:t>alkaloid chemist</a:t>
            </a:r>
            <a:r>
              <a:rPr lang="en-US" sz="2000"/>
              <a:t>  juga sebagai pelopor dalam penelitian alkaloid dari tanaman obat.</a:t>
            </a:r>
          </a:p>
          <a:p>
            <a:pPr eaLnBrk="1" hangingPunct="1">
              <a:lnSpc>
                <a:spcPct val="80000"/>
              </a:lnSpc>
              <a:buFont typeface="Wingdings" pitchFamily="2" charset="2"/>
              <a:buNone/>
              <a:defRPr/>
            </a:pPr>
            <a:r>
              <a:rPr lang="en-US" sz="2000"/>
              <a:t>    </a:t>
            </a:r>
          </a:p>
        </p:txBody>
      </p:sp>
      <p:sp>
        <p:nvSpPr>
          <p:cNvPr id="4" name="Rectangle 2">
            <a:extLst>
              <a:ext uri="{FF2B5EF4-FFF2-40B4-BE49-F238E27FC236}">
                <a16:creationId xmlns:a16="http://schemas.microsoft.com/office/drawing/2014/main" id="{385ED65D-4665-1723-7D2A-7E29281CD0F7}"/>
              </a:ext>
            </a:extLst>
          </p:cNvPr>
          <p:cNvSpPr>
            <a:spLocks noGrp="1" noChangeArrowheads="1"/>
          </p:cNvSpPr>
          <p:nvPr>
            <p:ph type="title" idx="4294967295"/>
          </p:nvPr>
        </p:nvSpPr>
        <p:spPr>
          <a:xfrm>
            <a:off x="1066800" y="533400"/>
            <a:ext cx="7924800" cy="1066800"/>
          </a:xfrm>
          <a:solidFill>
            <a:srgbClr val="006666"/>
          </a:solidFill>
        </p:spPr>
        <p:txBody>
          <a:bodyPr/>
          <a:lstStyle/>
          <a:p>
            <a:pPr algn="ctr" eaLnBrk="1" hangingPunct="1">
              <a:defRPr/>
            </a:pPr>
            <a:r>
              <a:rPr lang="en-US" sz="2400" i="1"/>
              <a:t>Renaissance </a:t>
            </a:r>
            <a:r>
              <a:rPr lang="en-US" sz="2400"/>
              <a:t>dan Awal Eropa Moderen</a:t>
            </a:r>
            <a:r>
              <a:rPr lang="en-US" sz="2400" b="0" i="1"/>
              <a:t>1500-1900 AD</a:t>
            </a:r>
            <a:br>
              <a:rPr lang="en-US" sz="2400" b="0" i="1"/>
            </a:br>
            <a:r>
              <a:rPr lang="en-US" sz="2000" b="0" i="1">
                <a:solidFill>
                  <a:srgbClr val="FFFF00"/>
                </a:solidFill>
              </a:rPr>
              <a:t>ABAD KE 19: PENELITIAN KIMIA DAN FITOKIMIA</a:t>
            </a:r>
            <a:br>
              <a:rPr lang="en-US" sz="2000" b="0" i="1">
                <a:solidFill>
                  <a:srgbClr val="FFFF00"/>
                </a:solidFill>
              </a:rPr>
            </a:br>
            <a:endParaRPr lang="en-US" sz="2000" b="0" i="1">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2BF0D-0098-B20B-6ABD-AC2C2764B388}"/>
              </a:ext>
            </a:extLst>
          </p:cNvPr>
          <p:cNvSpPr>
            <a:spLocks noGrp="1"/>
          </p:cNvSpPr>
          <p:nvPr>
            <p:ph idx="4294967295"/>
          </p:nvPr>
        </p:nvSpPr>
        <p:spPr>
          <a:xfrm>
            <a:off x="5486400" y="1524000"/>
            <a:ext cx="3429000" cy="5181600"/>
          </a:xfrm>
        </p:spPr>
        <p:txBody>
          <a:bodyPr/>
          <a:lstStyle/>
          <a:p>
            <a:pPr eaLnBrk="1" hangingPunct="1">
              <a:buFont typeface="Wingdings" pitchFamily="2" charset="2"/>
              <a:buNone/>
              <a:defRPr/>
            </a:pPr>
            <a:endParaRPr lang="en-US" sz="800" i="1">
              <a:solidFill>
                <a:srgbClr val="FFFF00"/>
              </a:solidFill>
            </a:endParaRPr>
          </a:p>
          <a:p>
            <a:pPr eaLnBrk="1" hangingPunct="1">
              <a:defRPr/>
            </a:pPr>
            <a:r>
              <a:rPr lang="en-US" sz="1800"/>
              <a:t>Friedrich WilhelmSerturner, farmasis/</a:t>
            </a:r>
            <a:r>
              <a:rPr lang="en-US" sz="1800" i="1"/>
              <a:t>chemist</a:t>
            </a:r>
            <a:r>
              <a:rPr lang="en-US" sz="1800"/>
              <a:t> Jerman, </a:t>
            </a:r>
            <a:r>
              <a:rPr lang="en-US" sz="1800" i="1"/>
              <a:t> </a:t>
            </a:r>
            <a:r>
              <a:rPr lang="en-US" sz="1800"/>
              <a:t>mengisolasi </a:t>
            </a:r>
            <a:r>
              <a:rPr lang="en-US" sz="1800" i="1"/>
              <a:t>morphine</a:t>
            </a:r>
            <a:r>
              <a:rPr lang="en-US" sz="1800"/>
              <a:t> dari opium, tahun 1805.</a:t>
            </a:r>
          </a:p>
          <a:p>
            <a:pPr eaLnBrk="1" hangingPunct="1">
              <a:buFont typeface="Wingdings" pitchFamily="2" charset="2"/>
              <a:buNone/>
              <a:defRPr/>
            </a:pPr>
            <a:endParaRPr lang="en-US" sz="800"/>
          </a:p>
          <a:p>
            <a:pPr eaLnBrk="1" hangingPunct="1">
              <a:lnSpc>
                <a:spcPct val="80000"/>
              </a:lnSpc>
              <a:defRPr/>
            </a:pPr>
            <a:r>
              <a:rPr lang="en-US" sz="1800"/>
              <a:t>Pelletier dan Caventou,</a:t>
            </a:r>
            <a:r>
              <a:rPr lang="en-US" sz="1800" i="1"/>
              <a:t> </a:t>
            </a:r>
            <a:r>
              <a:rPr lang="en-US" sz="1800"/>
              <a:t>farmasis Perancis, mengisolasi:</a:t>
            </a:r>
          </a:p>
          <a:p>
            <a:pPr eaLnBrk="1" hangingPunct="1">
              <a:lnSpc>
                <a:spcPct val="80000"/>
              </a:lnSpc>
              <a:buFont typeface="Wingdings" pitchFamily="2" charset="2"/>
              <a:buNone/>
              <a:defRPr/>
            </a:pPr>
            <a:r>
              <a:rPr lang="en-US" sz="1800"/>
              <a:t>    - </a:t>
            </a:r>
            <a:r>
              <a:rPr lang="en-US" sz="1800" i="1"/>
              <a:t>emetine</a:t>
            </a:r>
            <a:r>
              <a:rPr lang="en-US" sz="1800"/>
              <a:t> dari akar Ipeka </a:t>
            </a:r>
          </a:p>
          <a:p>
            <a:pPr eaLnBrk="1" hangingPunct="1">
              <a:lnSpc>
                <a:spcPct val="80000"/>
              </a:lnSpc>
              <a:buFont typeface="Wingdings" pitchFamily="2" charset="2"/>
              <a:buNone/>
              <a:defRPr/>
            </a:pPr>
            <a:r>
              <a:rPr lang="en-US" sz="1800"/>
              <a:t>      tahun 1817, </a:t>
            </a:r>
          </a:p>
          <a:p>
            <a:pPr eaLnBrk="1" hangingPunct="1">
              <a:lnSpc>
                <a:spcPct val="80000"/>
              </a:lnSpc>
              <a:buFont typeface="Wingdings" pitchFamily="2" charset="2"/>
              <a:buNone/>
              <a:defRPr/>
            </a:pPr>
            <a:r>
              <a:rPr lang="en-US" sz="1800"/>
              <a:t>    - </a:t>
            </a:r>
            <a:r>
              <a:rPr lang="en-US" sz="1800" i="1"/>
              <a:t>strychnine</a:t>
            </a:r>
            <a:r>
              <a:rPr lang="en-US" sz="1800"/>
              <a:t> dan </a:t>
            </a:r>
            <a:r>
              <a:rPr lang="en-US" sz="1800" i="1"/>
              <a:t>brucine</a:t>
            </a:r>
          </a:p>
          <a:p>
            <a:pPr eaLnBrk="1" hangingPunct="1">
              <a:lnSpc>
                <a:spcPct val="80000"/>
              </a:lnSpc>
              <a:buFont typeface="Wingdings" pitchFamily="2" charset="2"/>
              <a:buNone/>
              <a:defRPr/>
            </a:pPr>
            <a:r>
              <a:rPr lang="en-US" sz="1800"/>
              <a:t>      dari biji </a:t>
            </a:r>
            <a:r>
              <a:rPr lang="en-US" sz="1800" i="1"/>
              <a:t>Strychnos nux</a:t>
            </a:r>
          </a:p>
          <a:p>
            <a:pPr eaLnBrk="1" hangingPunct="1">
              <a:lnSpc>
                <a:spcPct val="80000"/>
              </a:lnSpc>
              <a:buFont typeface="Wingdings" pitchFamily="2" charset="2"/>
              <a:buNone/>
              <a:defRPr/>
            </a:pPr>
            <a:r>
              <a:rPr lang="en-US" sz="1800" i="1"/>
              <a:t>      vomica </a:t>
            </a:r>
            <a:r>
              <a:rPr lang="en-US" sz="1800"/>
              <a:t>tahun</a:t>
            </a:r>
            <a:r>
              <a:rPr lang="en-US" sz="1800" i="1"/>
              <a:t> </a:t>
            </a:r>
            <a:r>
              <a:rPr lang="en-US" sz="1800"/>
              <a:t>1818, dan</a:t>
            </a:r>
          </a:p>
          <a:p>
            <a:pPr eaLnBrk="1" hangingPunct="1">
              <a:lnSpc>
                <a:spcPct val="80000"/>
              </a:lnSpc>
              <a:buFont typeface="Wingdings" pitchFamily="2" charset="2"/>
              <a:buNone/>
              <a:defRPr/>
            </a:pPr>
            <a:r>
              <a:rPr lang="en-US" sz="1800"/>
              <a:t>    - </a:t>
            </a:r>
            <a:r>
              <a:rPr lang="en-US" sz="1800" i="1"/>
              <a:t>quinine</a:t>
            </a:r>
            <a:r>
              <a:rPr lang="en-US" sz="1800"/>
              <a:t> dari kulit kina, </a:t>
            </a:r>
          </a:p>
          <a:p>
            <a:pPr eaLnBrk="1" hangingPunct="1">
              <a:lnSpc>
                <a:spcPct val="80000"/>
              </a:lnSpc>
              <a:buFont typeface="Wingdings" pitchFamily="2" charset="2"/>
              <a:buNone/>
              <a:defRPr/>
            </a:pPr>
            <a:r>
              <a:rPr lang="en-US" sz="1800"/>
              <a:t>      tahun 1820.</a:t>
            </a:r>
          </a:p>
          <a:p>
            <a:pPr eaLnBrk="1" hangingPunct="1">
              <a:lnSpc>
                <a:spcPct val="80000"/>
              </a:lnSpc>
              <a:buFont typeface="Wingdings" pitchFamily="2" charset="2"/>
              <a:buNone/>
              <a:defRPr/>
            </a:pPr>
            <a:endParaRPr lang="en-US" sz="800"/>
          </a:p>
          <a:p>
            <a:pPr eaLnBrk="1" hangingPunct="1">
              <a:lnSpc>
                <a:spcPct val="80000"/>
              </a:lnSpc>
              <a:defRPr/>
            </a:pPr>
            <a:r>
              <a:rPr lang="en-US" sz="1800"/>
              <a:t>Penemuan zat aktif murni berkhasiat obat, merupakan awal perkembangan farmakologi moderen. </a:t>
            </a:r>
          </a:p>
        </p:txBody>
      </p:sp>
      <p:sp>
        <p:nvSpPr>
          <p:cNvPr id="4" name="Rectangle 2">
            <a:extLst>
              <a:ext uri="{FF2B5EF4-FFF2-40B4-BE49-F238E27FC236}">
                <a16:creationId xmlns:a16="http://schemas.microsoft.com/office/drawing/2014/main" id="{AB79EF8B-96F8-6AA5-E66C-19444C380B70}"/>
              </a:ext>
            </a:extLst>
          </p:cNvPr>
          <p:cNvSpPr>
            <a:spLocks noGrp="1" noChangeArrowheads="1"/>
          </p:cNvSpPr>
          <p:nvPr>
            <p:ph type="title" idx="4294967295"/>
          </p:nvPr>
        </p:nvSpPr>
        <p:spPr>
          <a:xfrm>
            <a:off x="1066800" y="533400"/>
            <a:ext cx="7924800" cy="1066800"/>
          </a:xfrm>
          <a:solidFill>
            <a:srgbClr val="006666"/>
          </a:solidFill>
        </p:spPr>
        <p:txBody>
          <a:bodyPr/>
          <a:lstStyle/>
          <a:p>
            <a:pPr algn="ctr" eaLnBrk="1" hangingPunct="1">
              <a:defRPr/>
            </a:pPr>
            <a:r>
              <a:rPr lang="en-US" sz="2400" i="1"/>
              <a:t>Renaissance </a:t>
            </a:r>
            <a:r>
              <a:rPr lang="en-US" sz="2400"/>
              <a:t>dan Awal Eropa Moderen</a:t>
            </a:r>
            <a:r>
              <a:rPr lang="en-US" sz="2400" b="0" i="1"/>
              <a:t>1500-1900 AD</a:t>
            </a:r>
            <a:br>
              <a:rPr lang="en-US" sz="2400" b="0" i="1"/>
            </a:br>
            <a:r>
              <a:rPr lang="en-US" sz="2000" b="0" i="1">
                <a:solidFill>
                  <a:srgbClr val="FFFF00"/>
                </a:solidFill>
              </a:rPr>
              <a:t>ABAD KE 19: PENELITIAN KIMIA DAN FITOKIMIA</a:t>
            </a:r>
            <a:br>
              <a:rPr lang="en-US" sz="2000" b="0" i="1">
                <a:solidFill>
                  <a:srgbClr val="FFFF00"/>
                </a:solidFill>
              </a:rPr>
            </a:br>
            <a:endParaRPr lang="en-US" sz="2000" b="0" i="1">
              <a:solidFill>
                <a:srgbClr val="FFFF00"/>
              </a:solidFill>
            </a:endParaRPr>
          </a:p>
        </p:txBody>
      </p:sp>
      <p:sp>
        <p:nvSpPr>
          <p:cNvPr id="29700" name="Text Box 4">
            <a:extLst>
              <a:ext uri="{FF2B5EF4-FFF2-40B4-BE49-F238E27FC236}">
                <a16:creationId xmlns:a16="http://schemas.microsoft.com/office/drawing/2014/main" id="{A7AA7632-A624-5B63-0481-6E62692DEA19}"/>
              </a:ext>
            </a:extLst>
          </p:cNvPr>
          <p:cNvSpPr txBox="1">
            <a:spLocks noChangeArrowheads="1"/>
          </p:cNvSpPr>
          <p:nvPr/>
        </p:nvSpPr>
        <p:spPr bwMode="auto">
          <a:xfrm>
            <a:off x="2424113" y="40433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29701" name="Picture 5" descr="2010-09-06 15-46-25_0152">
            <a:extLst>
              <a:ext uri="{FF2B5EF4-FFF2-40B4-BE49-F238E27FC236}">
                <a16:creationId xmlns:a16="http://schemas.microsoft.com/office/drawing/2014/main" id="{759D22B3-692B-6357-296F-8DF5B1740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441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5D57F52-1ACB-1035-4D08-999EFF51FCA4}"/>
              </a:ext>
            </a:extLst>
          </p:cNvPr>
          <p:cNvSpPr>
            <a:spLocks noGrp="1" noChangeArrowheads="1"/>
          </p:cNvSpPr>
          <p:nvPr>
            <p:ph type="body" idx="4294967295"/>
          </p:nvPr>
        </p:nvSpPr>
        <p:spPr>
          <a:xfrm>
            <a:off x="1600200" y="1447800"/>
            <a:ext cx="7391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r>
              <a:rPr lang="en-US" altLang="en-US" sz="2000" i="1">
                <a:solidFill>
                  <a:srgbClr val="FFFF66"/>
                </a:solidFill>
                <a:effectLst/>
              </a:rPr>
              <a:t>AWAL EROPA MODEREN: SAINS DAN SUKSES FINANSIAL</a:t>
            </a:r>
          </a:p>
          <a:p>
            <a:pPr>
              <a:lnSpc>
                <a:spcPct val="90000"/>
              </a:lnSpc>
              <a:buFont typeface="Wingdings" pitchFamily="2" charset="2"/>
              <a:buNone/>
            </a:pPr>
            <a:endParaRPr lang="en-US" altLang="en-US" sz="900" i="1">
              <a:solidFill>
                <a:srgbClr val="FFFF66"/>
              </a:solidFill>
              <a:effectLst/>
            </a:endParaRPr>
          </a:p>
          <a:p>
            <a:pPr>
              <a:lnSpc>
                <a:spcPct val="90000"/>
              </a:lnSpc>
            </a:pPr>
            <a:r>
              <a:rPr lang="en-US" altLang="en-US" sz="2000">
                <a:effectLst/>
              </a:rPr>
              <a:t>Setelah 1850, sukses di bidang sains dianggap nomor dua dibanding sukses finansial maupun profesional di bidang manufaktur maupun usaha apotek.</a:t>
            </a:r>
          </a:p>
          <a:p>
            <a:pPr>
              <a:lnSpc>
                <a:spcPct val="90000"/>
              </a:lnSpc>
            </a:pPr>
            <a:endParaRPr lang="en-US" altLang="en-US" sz="900">
              <a:effectLst/>
            </a:endParaRPr>
          </a:p>
          <a:p>
            <a:pPr>
              <a:lnSpc>
                <a:spcPct val="90000"/>
              </a:lnSpc>
            </a:pPr>
            <a:r>
              <a:rPr lang="en-US" altLang="en-US" sz="2000">
                <a:effectLst/>
              </a:rPr>
              <a:t>Sukses finansial dan perofesional dicapai melalui persaingan dengan kontrol internal yang ketat dan kerjasama yang baik dengan dokter.</a:t>
            </a:r>
          </a:p>
          <a:p>
            <a:pPr>
              <a:lnSpc>
                <a:spcPct val="90000"/>
              </a:lnSpc>
            </a:pPr>
            <a:endParaRPr lang="en-US" altLang="en-US" sz="900">
              <a:effectLst/>
            </a:endParaRPr>
          </a:p>
          <a:p>
            <a:pPr>
              <a:lnSpc>
                <a:spcPct val="90000"/>
              </a:lnSpc>
            </a:pPr>
            <a:r>
              <a:rPr lang="en-US" altLang="en-US" sz="2000">
                <a:effectLst/>
              </a:rPr>
              <a:t>Untuk melunakkan persaingan, di beberapa negara, jumlah dan lokasi apotek, persyaratan pendidikan, dan perijinan dibatasi undang-undang, dan standar harga diatur. </a:t>
            </a:r>
          </a:p>
          <a:p>
            <a:pPr>
              <a:lnSpc>
                <a:spcPct val="90000"/>
              </a:lnSpc>
            </a:pPr>
            <a:endParaRPr lang="en-US" altLang="en-US" sz="900">
              <a:effectLst/>
            </a:endParaRPr>
          </a:p>
          <a:p>
            <a:pPr>
              <a:lnSpc>
                <a:spcPct val="90000"/>
              </a:lnSpc>
            </a:pPr>
            <a:r>
              <a:rPr lang="en-US" altLang="en-US" sz="2000">
                <a:solidFill>
                  <a:srgbClr val="FFFF00"/>
                </a:solidFill>
                <a:effectLst/>
              </a:rPr>
              <a:t>Citra baik farmasis karena kombinasi kontribusi di bidang sains, sukses finansial dan profesional, serta pengakuan masyarakat kelas menengah-atas, mengangkat status sosialnya sejajar dengan dokter hampir di semua Eropa daratan.</a:t>
            </a:r>
          </a:p>
        </p:txBody>
      </p:sp>
      <p:sp>
        <p:nvSpPr>
          <p:cNvPr id="4" name="Rectangle 2">
            <a:extLst>
              <a:ext uri="{FF2B5EF4-FFF2-40B4-BE49-F238E27FC236}">
                <a16:creationId xmlns:a16="http://schemas.microsoft.com/office/drawing/2014/main" id="{C26E67D3-A364-5F9E-0C0B-3EEAFBD078A3}"/>
              </a:ext>
            </a:extLst>
          </p:cNvPr>
          <p:cNvSpPr>
            <a:spLocks noGrp="1" noChangeArrowheads="1"/>
          </p:cNvSpPr>
          <p:nvPr>
            <p:ph type="title" idx="4294967295"/>
          </p:nvPr>
        </p:nvSpPr>
        <p:spPr>
          <a:xfrm>
            <a:off x="1600200" y="304800"/>
            <a:ext cx="7391400" cy="1066800"/>
          </a:xfrm>
          <a:solidFill>
            <a:srgbClr val="006666"/>
          </a:solidFill>
        </p:spPr>
        <p:txBody>
          <a:bodyPr/>
          <a:lstStyle/>
          <a:p>
            <a:pPr algn="ctr" eaLnBrk="1" hangingPunct="1">
              <a:defRPr/>
            </a:pPr>
            <a:r>
              <a:rPr lang="en-US" sz="2400" i="1"/>
              <a:t>Renaissance </a:t>
            </a:r>
            <a:r>
              <a:rPr lang="en-US" sz="2400"/>
              <a:t>dan Awal Eropa Moderen  </a:t>
            </a:r>
            <a:br>
              <a:rPr lang="en-US" sz="2400"/>
            </a:br>
            <a:r>
              <a:rPr lang="en-US" sz="2400" b="0" i="1"/>
              <a:t>1500-1900 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8">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8">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8">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8">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458">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C3161DE2-1FE1-79EC-8868-FF740F732977}"/>
              </a:ext>
            </a:extLst>
          </p:cNvPr>
          <p:cNvSpPr>
            <a:spLocks noGrp="1" noChangeArrowheads="1"/>
          </p:cNvSpPr>
          <p:nvPr>
            <p:ph type="body" idx="1"/>
          </p:nvPr>
        </p:nvSpPr>
        <p:spPr>
          <a:xfrm>
            <a:off x="1066800" y="1295400"/>
            <a:ext cx="7848600" cy="53340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altLang="en-US" sz="2000" i="1">
                <a:solidFill>
                  <a:srgbClr val="FFFF66"/>
                </a:solidFill>
                <a:effectLst/>
              </a:rPr>
              <a:t>FARMASI INGGRIS  PADA AWAL EROPA MODEREN</a:t>
            </a:r>
          </a:p>
          <a:p>
            <a:pPr>
              <a:lnSpc>
                <a:spcPct val="90000"/>
              </a:lnSpc>
              <a:buFont typeface="Wingdings" pitchFamily="2" charset="2"/>
              <a:buNone/>
            </a:pPr>
            <a:endParaRPr lang="en-US" altLang="en-US" sz="2000" i="1">
              <a:solidFill>
                <a:srgbClr val="FFFF66"/>
              </a:solidFill>
              <a:effectLst/>
            </a:endParaRPr>
          </a:p>
          <a:p>
            <a:pPr>
              <a:lnSpc>
                <a:spcPct val="90000"/>
              </a:lnSpc>
            </a:pPr>
            <a:r>
              <a:rPr lang="en-US" altLang="en-US" sz="2000">
                <a:effectLst/>
              </a:rPr>
              <a:t>Hingga pertengahan abad ke-19, pemisahan fungsi dokter dengan farmasis belum jelas.</a:t>
            </a:r>
          </a:p>
          <a:p>
            <a:pPr>
              <a:lnSpc>
                <a:spcPct val="90000"/>
              </a:lnSpc>
            </a:pPr>
            <a:endParaRPr lang="en-US" altLang="en-US" sz="800">
              <a:effectLst/>
            </a:endParaRPr>
          </a:p>
          <a:p>
            <a:pPr>
              <a:lnSpc>
                <a:spcPct val="90000"/>
              </a:lnSpc>
            </a:pPr>
            <a:r>
              <a:rPr lang="en-US" altLang="en-US" sz="2000">
                <a:effectLst/>
              </a:rPr>
              <a:t>Profesi farmasis berawal pada abad ke-17 sebagai praktisi medis kelas dua untuk melayani mesyarakat yang tidak mampu membayar dokter.</a:t>
            </a:r>
          </a:p>
          <a:p>
            <a:pPr>
              <a:lnSpc>
                <a:spcPct val="90000"/>
              </a:lnSpc>
            </a:pPr>
            <a:endParaRPr lang="en-US" altLang="en-US" sz="800">
              <a:effectLst/>
            </a:endParaRPr>
          </a:p>
          <a:p>
            <a:pPr>
              <a:lnSpc>
                <a:spcPct val="90000"/>
              </a:lnSpc>
            </a:pPr>
            <a:r>
              <a:rPr lang="en-US" altLang="en-US" sz="2000">
                <a:effectLst/>
              </a:rPr>
              <a:t>Farmasis lambat laun berfungsi sebagai dokter umum, sehingga </a:t>
            </a:r>
            <a:r>
              <a:rPr lang="en-US" altLang="en-US" sz="2000" i="1">
                <a:effectLst/>
              </a:rPr>
              <a:t>chemist and druggist</a:t>
            </a:r>
            <a:r>
              <a:rPr lang="en-US" altLang="en-US" sz="2000">
                <a:effectLst/>
              </a:rPr>
              <a:t> (ahli kimia yang membuat dan penjual obat) bangkit merebut peluang pasar farmasi. Kini Apotek di Inggeris dikenal dengan nama </a:t>
            </a:r>
            <a:r>
              <a:rPr lang="en-US" altLang="en-US" sz="2000" i="1">
                <a:effectLst/>
              </a:rPr>
              <a:t>Chemist</a:t>
            </a:r>
            <a:r>
              <a:rPr lang="en-US" altLang="en-US" sz="2000">
                <a:effectLst/>
              </a:rPr>
              <a:t>.</a:t>
            </a:r>
          </a:p>
          <a:p>
            <a:pPr>
              <a:lnSpc>
                <a:spcPct val="90000"/>
              </a:lnSpc>
            </a:pPr>
            <a:endParaRPr lang="en-US" altLang="en-US" sz="800">
              <a:effectLst/>
            </a:endParaRPr>
          </a:p>
          <a:p>
            <a:pPr>
              <a:lnSpc>
                <a:spcPct val="90000"/>
              </a:lnSpc>
            </a:pPr>
            <a:endParaRPr lang="en-US" altLang="en-US" sz="900">
              <a:effectLst/>
            </a:endParaRPr>
          </a:p>
        </p:txBody>
      </p:sp>
      <p:sp>
        <p:nvSpPr>
          <p:cNvPr id="4" name="Rectangle 2">
            <a:extLst>
              <a:ext uri="{FF2B5EF4-FFF2-40B4-BE49-F238E27FC236}">
                <a16:creationId xmlns:a16="http://schemas.microsoft.com/office/drawing/2014/main" id="{4FEED5CD-C27E-EA7D-3930-EE514639CCC9}"/>
              </a:ext>
            </a:extLst>
          </p:cNvPr>
          <p:cNvSpPr>
            <a:spLocks noGrp="1" noChangeArrowheads="1"/>
          </p:cNvSpPr>
          <p:nvPr>
            <p:ph type="title"/>
          </p:nvPr>
        </p:nvSpPr>
        <p:spPr>
          <a:xfrm>
            <a:off x="1143000" y="152400"/>
            <a:ext cx="7772400" cy="990600"/>
          </a:xfrm>
          <a:solidFill>
            <a:srgbClr val="006666"/>
          </a:solidFill>
        </p:spPr>
        <p:txBody>
          <a:bodyPr/>
          <a:lstStyle/>
          <a:p>
            <a:pPr algn="ctr" eaLnBrk="1" hangingPunct="1">
              <a:defRPr/>
            </a:pPr>
            <a:r>
              <a:rPr lang="en-US" sz="2400" i="1"/>
              <a:t>Renaissance </a:t>
            </a:r>
            <a:r>
              <a:rPr lang="en-US" sz="2400"/>
              <a:t>dan Awal Eropa Moderen  </a:t>
            </a:r>
            <a:br>
              <a:rPr lang="en-US" sz="2400"/>
            </a:br>
            <a:r>
              <a:rPr lang="en-US" sz="2400" b="0" i="1"/>
              <a:t>1500-1900 AD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FB4959-41AC-55C5-F80F-7018569771D2}"/>
              </a:ext>
            </a:extLst>
          </p:cNvPr>
          <p:cNvSpPr>
            <a:spLocks noGrp="1" noChangeArrowheads="1"/>
          </p:cNvSpPr>
          <p:nvPr>
            <p:ph type="title" idx="4294967295"/>
          </p:nvPr>
        </p:nvSpPr>
        <p:spPr>
          <a:xfrm>
            <a:off x="838200" y="304800"/>
            <a:ext cx="8305800" cy="1066800"/>
          </a:xfrm>
          <a:solidFill>
            <a:srgbClr val="006666"/>
          </a:solidFill>
        </p:spPr>
        <p:txBody>
          <a:bodyPr/>
          <a:lstStyle/>
          <a:p>
            <a:pPr algn="ctr" eaLnBrk="1" hangingPunct="1">
              <a:defRPr/>
            </a:pPr>
            <a:r>
              <a:rPr lang="en-US" sz="2400" i="1"/>
              <a:t>Renaissance </a:t>
            </a:r>
            <a:r>
              <a:rPr lang="en-US" sz="2400"/>
              <a:t>dan Awal Eropa Moderen </a:t>
            </a:r>
            <a:r>
              <a:rPr lang="en-US" sz="2400" i="1"/>
              <a:t>1500-1900 AD</a:t>
            </a:r>
            <a:br>
              <a:rPr lang="en-US" sz="2400" i="1"/>
            </a:br>
            <a:r>
              <a:rPr lang="en-US" sz="1800" i="1">
                <a:solidFill>
                  <a:srgbClr val="FFFF66"/>
                </a:solidFill>
                <a:effectLst/>
              </a:rPr>
              <a:t>FARMASI INGGRIS  PADA AWAL EROPA MODEREN</a:t>
            </a:r>
          </a:p>
        </p:txBody>
      </p:sp>
      <p:sp>
        <p:nvSpPr>
          <p:cNvPr id="32771" name="Text Box 4">
            <a:extLst>
              <a:ext uri="{FF2B5EF4-FFF2-40B4-BE49-F238E27FC236}">
                <a16:creationId xmlns:a16="http://schemas.microsoft.com/office/drawing/2014/main" id="{C4BDE7F8-EF9A-D89F-686D-6BC7BD99A08F}"/>
              </a:ext>
            </a:extLst>
          </p:cNvPr>
          <p:cNvSpPr txBox="1">
            <a:spLocks noChangeArrowheads="1"/>
          </p:cNvSpPr>
          <p:nvPr/>
        </p:nvSpPr>
        <p:spPr bwMode="auto">
          <a:xfrm>
            <a:off x="2728913" y="32051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sp>
        <p:nvSpPr>
          <p:cNvPr id="32772" name="Text Box 6">
            <a:extLst>
              <a:ext uri="{FF2B5EF4-FFF2-40B4-BE49-F238E27FC236}">
                <a16:creationId xmlns:a16="http://schemas.microsoft.com/office/drawing/2014/main" id="{DDECE6E8-C1E4-455A-B2C6-B6567F013E16}"/>
              </a:ext>
            </a:extLst>
          </p:cNvPr>
          <p:cNvSpPr txBox="1">
            <a:spLocks noChangeArrowheads="1"/>
          </p:cNvSpPr>
          <p:nvPr/>
        </p:nvSpPr>
        <p:spPr bwMode="auto">
          <a:xfrm>
            <a:off x="2576513" y="38147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32773" name="Picture 7" descr="2010-09-06 15-21-21_0137">
            <a:extLst>
              <a:ext uri="{FF2B5EF4-FFF2-40B4-BE49-F238E27FC236}">
                <a16:creationId xmlns:a16="http://schemas.microsoft.com/office/drawing/2014/main" id="{4288B26A-0D70-12C6-1AB4-72DDA3D86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4572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3">
            <a:extLst>
              <a:ext uri="{FF2B5EF4-FFF2-40B4-BE49-F238E27FC236}">
                <a16:creationId xmlns:a16="http://schemas.microsoft.com/office/drawing/2014/main" id="{8339660B-E417-BF1B-4017-22E3C45BE0F7}"/>
              </a:ext>
            </a:extLst>
          </p:cNvPr>
          <p:cNvSpPr>
            <a:spLocks noGrp="1" noChangeArrowheads="1"/>
          </p:cNvSpPr>
          <p:nvPr>
            <p:ph type="body" idx="4294967295"/>
          </p:nvPr>
        </p:nvSpPr>
        <p:spPr>
          <a:xfrm>
            <a:off x="5486400" y="1511300"/>
            <a:ext cx="3657600" cy="4889500"/>
          </a:xfrm>
          <a:solidFill>
            <a:schemeClr val="bg2"/>
          </a:solid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 typeface="Wingdings" pitchFamily="2" charset="2"/>
              <a:buNone/>
            </a:pPr>
            <a:endParaRPr lang="en-US" altLang="en-US" sz="1800">
              <a:effectLst/>
            </a:endParaRPr>
          </a:p>
          <a:p>
            <a:pPr>
              <a:lnSpc>
                <a:spcPct val="80000"/>
              </a:lnSpc>
            </a:pPr>
            <a:r>
              <a:rPr lang="en-US" altLang="en-US" sz="1800">
                <a:effectLst/>
              </a:rPr>
              <a:t>Persatuan Farmasis Inggris (</a:t>
            </a:r>
            <a:r>
              <a:rPr lang="en-US" altLang="en-US" sz="1800" i="1">
                <a:effectLst/>
              </a:rPr>
              <a:t>The Society of Apothecaries</a:t>
            </a:r>
            <a:r>
              <a:rPr lang="en-US" altLang="en-US" sz="1800">
                <a:effectLst/>
              </a:rPr>
              <a:t>) disetujui anggran dasarnya di London 1617. Raja James I menerima dari penggagasnya, Francis Bacon.</a:t>
            </a:r>
          </a:p>
          <a:p>
            <a:pPr>
              <a:lnSpc>
                <a:spcPct val="80000"/>
              </a:lnSpc>
              <a:buFont typeface="Wingdings" pitchFamily="2" charset="2"/>
              <a:buNone/>
            </a:pPr>
            <a:endParaRPr lang="en-US" altLang="en-US" sz="1800">
              <a:effectLst/>
            </a:endParaRPr>
          </a:p>
          <a:p>
            <a:pPr>
              <a:lnSpc>
                <a:spcPct val="80000"/>
              </a:lnSpc>
            </a:pPr>
            <a:r>
              <a:rPr lang="en-US" altLang="en-US" sz="1800">
                <a:effectLst/>
              </a:rPr>
              <a:t>Konflik dan pengadilan kasus bermunculan karena kaburnya fungsi dokter, farmasis, ahli kimia (</a:t>
            </a:r>
            <a:r>
              <a:rPr lang="en-US" altLang="en-US" sz="1800" i="1">
                <a:effectLst/>
              </a:rPr>
              <a:t>chemist</a:t>
            </a:r>
            <a:r>
              <a:rPr lang="en-US" altLang="en-US" sz="1800">
                <a:effectLst/>
              </a:rPr>
              <a:t>) dan pedagang besar farmasi (</a:t>
            </a:r>
            <a:r>
              <a:rPr lang="en-US" altLang="en-US" sz="1800" i="1">
                <a:effectLst/>
              </a:rPr>
              <a:t>druggist</a:t>
            </a:r>
            <a:r>
              <a:rPr lang="en-US" altLang="en-US" sz="1800">
                <a:effectLst/>
              </a:rPr>
              <a:t>).</a:t>
            </a:r>
          </a:p>
          <a:p>
            <a:pPr>
              <a:lnSpc>
                <a:spcPct val="80000"/>
              </a:lnSpc>
              <a:buFont typeface="Wingdings" pitchFamily="2" charset="2"/>
              <a:buNone/>
            </a:pPr>
            <a:endParaRPr lang="en-US" altLang="en-US" sz="1800">
              <a:effectLst/>
            </a:endParaRPr>
          </a:p>
          <a:p>
            <a:pPr>
              <a:lnSpc>
                <a:spcPct val="80000"/>
              </a:lnSpc>
            </a:pPr>
            <a:endParaRPr lang="en-US" altLang="en-US" sz="800">
              <a:effectLst/>
            </a:endParaRPr>
          </a:p>
          <a:p>
            <a:pPr>
              <a:lnSpc>
                <a:spcPct val="80000"/>
              </a:lnSpc>
            </a:pPr>
            <a:r>
              <a:rPr lang="en-US" altLang="en-US" sz="1800">
                <a:effectLst/>
              </a:rPr>
              <a:t>Konflik tersebut mendorong pebisnis ambisius dan apoteker Inggris bermigrasi dan mewarnai perkembangan farmasi Amerika.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9702">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9702">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9702">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8A448-5426-E175-CFA6-7C851F40204B}"/>
              </a:ext>
            </a:extLst>
          </p:cNvPr>
          <p:cNvSpPr/>
          <p:nvPr/>
        </p:nvSpPr>
        <p:spPr>
          <a:xfrm>
            <a:off x="3353557" y="2967335"/>
            <a:ext cx="243688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TM III</a:t>
            </a:r>
          </a:p>
        </p:txBody>
      </p:sp>
    </p:spTree>
    <p:extLst>
      <p:ext uri="{BB962C8B-B14F-4D97-AF65-F5344CB8AC3E}">
        <p14:creationId xmlns:p14="http://schemas.microsoft.com/office/powerpoint/2010/main" val="363206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a:extLst>
              <a:ext uri="{FF2B5EF4-FFF2-40B4-BE49-F238E27FC236}">
                <a16:creationId xmlns:a16="http://schemas.microsoft.com/office/drawing/2014/main" id="{D604A33E-1702-FB62-EDFB-D1B28A477B4B}"/>
              </a:ext>
            </a:extLst>
          </p:cNvPr>
          <p:cNvSpPr txBox="1">
            <a:spLocks noChangeArrowheads="1"/>
          </p:cNvSpPr>
          <p:nvPr/>
        </p:nvSpPr>
        <p:spPr bwMode="auto">
          <a:xfrm>
            <a:off x="705485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6147" name="Text Box 6">
            <a:extLst>
              <a:ext uri="{FF2B5EF4-FFF2-40B4-BE49-F238E27FC236}">
                <a16:creationId xmlns:a16="http://schemas.microsoft.com/office/drawing/2014/main" id="{B09A9F40-6A23-C702-1EA0-0CD328A5D0CB}"/>
              </a:ext>
            </a:extLst>
          </p:cNvPr>
          <p:cNvSpPr txBox="1">
            <a:spLocks noChangeArrowheads="1"/>
          </p:cNvSpPr>
          <p:nvPr/>
        </p:nvSpPr>
        <p:spPr bwMode="auto">
          <a:xfrm>
            <a:off x="6691313"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2057" name="Text Box 9">
            <a:extLst>
              <a:ext uri="{FF2B5EF4-FFF2-40B4-BE49-F238E27FC236}">
                <a16:creationId xmlns:a16="http://schemas.microsoft.com/office/drawing/2014/main" id="{AA95FD36-DE5F-2A63-BBE0-F7C074A182E6}"/>
              </a:ext>
            </a:extLst>
          </p:cNvPr>
          <p:cNvSpPr txBox="1">
            <a:spLocks noChangeArrowheads="1"/>
          </p:cNvSpPr>
          <p:nvPr/>
        </p:nvSpPr>
        <p:spPr bwMode="auto">
          <a:xfrm>
            <a:off x="1600200" y="2209800"/>
            <a:ext cx="6781800" cy="2738438"/>
          </a:xfrm>
          <a:prstGeom prst="rect">
            <a:avLst/>
          </a:prstGeom>
          <a:solidFill>
            <a:srgbClr val="006666"/>
          </a:solidFill>
          <a:ln w="9525">
            <a:solidFill>
              <a:srgbClr val="DDDDDD"/>
            </a:solidFill>
            <a:miter lim="800000"/>
            <a:headEnd/>
            <a:tailEnd/>
          </a:ln>
          <a:effectLst/>
        </p:spPr>
        <p:txBody>
          <a:bodyPr>
            <a:spAutoFit/>
          </a:bodyPr>
          <a:lstStyle/>
          <a:p>
            <a:pPr algn="ctr">
              <a:defRPr/>
            </a:pPr>
            <a:endParaRPr lang="en-US" sz="2400" i="1" dirty="0">
              <a:solidFill>
                <a:srgbClr val="DDDDDD"/>
              </a:solidFill>
              <a:effectLst>
                <a:outerShdw blurRad="38100" dist="38100" dir="2700000" algn="tl">
                  <a:srgbClr val="000000"/>
                </a:outerShdw>
              </a:effectLst>
              <a:latin typeface="Tahoma" charset="0"/>
            </a:endParaRPr>
          </a:p>
          <a:p>
            <a:pPr algn="ctr">
              <a:defRPr/>
            </a:pPr>
            <a:r>
              <a:rPr lang="en-US" sz="2400" i="1" dirty="0">
                <a:solidFill>
                  <a:srgbClr val="DDDDDD"/>
                </a:solidFill>
                <a:effectLst>
                  <a:outerShdw blurRad="38100" dist="38100" dir="2700000" algn="tl">
                    <a:srgbClr val="000000"/>
                  </a:outerShdw>
                </a:effectLst>
                <a:latin typeface="Tahoma" charset="0"/>
              </a:rPr>
              <a:t>Last time is</a:t>
            </a:r>
            <a:r>
              <a:rPr lang="en-US" sz="2400" dirty="0">
                <a:solidFill>
                  <a:srgbClr val="C0C0C0"/>
                </a:solidFill>
                <a:effectLst>
                  <a:outerShdw blurRad="38100" dist="38100" dir="2700000" algn="tl">
                    <a:srgbClr val="000000"/>
                  </a:outerShdw>
                </a:effectLst>
                <a:latin typeface="Tahoma" charset="0"/>
              </a:rPr>
              <a:t>  </a:t>
            </a:r>
            <a:r>
              <a:rPr lang="en-US" sz="2400" dirty="0">
                <a:solidFill>
                  <a:srgbClr val="FFFF00"/>
                </a:solidFill>
                <a:effectLst>
                  <a:outerShdw blurRad="38100" dist="38100" dir="2700000" algn="tl">
                    <a:srgbClr val="000000"/>
                  </a:outerShdw>
                </a:effectLst>
                <a:latin typeface="Tahoma" charset="0"/>
              </a:rPr>
              <a:t>history</a:t>
            </a:r>
            <a:r>
              <a:rPr lang="en-US" sz="2400" b="1" dirty="0">
                <a:solidFill>
                  <a:srgbClr val="C0C0C0"/>
                </a:solidFill>
                <a:effectLst>
                  <a:outerShdw blurRad="38100" dist="38100" dir="2700000" algn="tl">
                    <a:srgbClr val="000000"/>
                  </a:outerShdw>
                </a:effectLst>
                <a:latin typeface="Tahoma" charset="0"/>
              </a:rPr>
              <a:t>,</a:t>
            </a:r>
            <a:r>
              <a:rPr lang="en-US" sz="2400" dirty="0">
                <a:solidFill>
                  <a:srgbClr val="C0C0C0"/>
                </a:solidFill>
                <a:effectLst>
                  <a:outerShdw blurRad="38100" dist="38100" dir="2700000" algn="tl">
                    <a:srgbClr val="000000"/>
                  </a:outerShdw>
                </a:effectLst>
                <a:latin typeface="Tahoma" charset="0"/>
              </a:rPr>
              <a:t> </a:t>
            </a:r>
            <a:r>
              <a:rPr lang="en-US" sz="2400" i="1" dirty="0">
                <a:solidFill>
                  <a:srgbClr val="DDDDDD"/>
                </a:solidFill>
                <a:effectLst>
                  <a:outerShdw blurRad="38100" dist="38100" dir="2700000" algn="tl">
                    <a:srgbClr val="000000"/>
                  </a:outerShdw>
                </a:effectLst>
                <a:latin typeface="Tahoma" charset="0"/>
              </a:rPr>
              <a:t>the lesson learned.</a:t>
            </a:r>
          </a:p>
          <a:p>
            <a:pPr algn="ctr">
              <a:defRPr/>
            </a:pPr>
            <a:endParaRPr lang="en-US" sz="800" i="1" dirty="0">
              <a:solidFill>
                <a:srgbClr val="DDDDDD"/>
              </a:solidFill>
              <a:effectLst>
                <a:outerShdw blurRad="38100" dist="38100" dir="2700000" algn="tl">
                  <a:srgbClr val="000000"/>
                </a:outerShdw>
              </a:effectLst>
              <a:latin typeface="Tahoma" charset="0"/>
            </a:endParaRPr>
          </a:p>
          <a:p>
            <a:pPr algn="ctr">
              <a:defRPr/>
            </a:pPr>
            <a:r>
              <a:rPr lang="en-US" sz="2400" i="1" dirty="0">
                <a:solidFill>
                  <a:srgbClr val="DDDDDD"/>
                </a:solidFill>
                <a:effectLst>
                  <a:outerShdw blurRad="38100" dist="38100" dir="2700000" algn="tl">
                    <a:srgbClr val="000000"/>
                  </a:outerShdw>
                </a:effectLst>
                <a:latin typeface="Tahoma" charset="0"/>
              </a:rPr>
              <a:t>Next time is</a:t>
            </a:r>
            <a:r>
              <a:rPr lang="en-US" sz="2400" dirty="0">
                <a:solidFill>
                  <a:srgbClr val="C0C0C0"/>
                </a:solidFill>
                <a:effectLst>
                  <a:outerShdw blurRad="38100" dist="38100" dir="2700000" algn="tl">
                    <a:srgbClr val="000000"/>
                  </a:outerShdw>
                </a:effectLst>
                <a:latin typeface="Tahoma" charset="0"/>
              </a:rPr>
              <a:t>  </a:t>
            </a:r>
            <a:r>
              <a:rPr lang="en-US" sz="2400" dirty="0" err="1">
                <a:solidFill>
                  <a:srgbClr val="FFFF00"/>
                </a:solidFill>
                <a:effectLst>
                  <a:outerShdw blurRad="38100" dist="38100" dir="2700000" algn="tl">
                    <a:srgbClr val="000000"/>
                  </a:outerShdw>
                </a:effectLst>
                <a:latin typeface="Tahoma" charset="0"/>
              </a:rPr>
              <a:t>mistery</a:t>
            </a:r>
            <a:r>
              <a:rPr lang="en-US" sz="2400" dirty="0">
                <a:solidFill>
                  <a:srgbClr val="C0C0C0"/>
                </a:solidFill>
                <a:effectLst>
                  <a:outerShdw blurRad="38100" dist="38100" dir="2700000" algn="tl">
                    <a:srgbClr val="000000"/>
                  </a:outerShdw>
                </a:effectLst>
                <a:latin typeface="Tahoma" charset="0"/>
              </a:rPr>
              <a:t>, </a:t>
            </a:r>
            <a:r>
              <a:rPr lang="en-US" sz="2400" i="1" dirty="0">
                <a:solidFill>
                  <a:srgbClr val="DDDDDD"/>
                </a:solidFill>
                <a:effectLst>
                  <a:outerShdw blurRad="38100" dist="38100" dir="2700000" algn="tl">
                    <a:srgbClr val="000000"/>
                  </a:outerShdw>
                </a:effectLst>
                <a:latin typeface="Tahoma" charset="0"/>
              </a:rPr>
              <a:t>the goal planned.</a:t>
            </a:r>
          </a:p>
          <a:p>
            <a:pPr algn="ctr">
              <a:defRPr/>
            </a:pPr>
            <a:endParaRPr lang="en-US" sz="800" i="1" dirty="0">
              <a:solidFill>
                <a:srgbClr val="C0C0C0"/>
              </a:solidFill>
              <a:effectLst>
                <a:outerShdw blurRad="38100" dist="38100" dir="2700000" algn="tl">
                  <a:srgbClr val="000000"/>
                </a:outerShdw>
              </a:effectLst>
              <a:latin typeface="Tahoma" charset="0"/>
            </a:endParaRPr>
          </a:p>
          <a:p>
            <a:pPr algn="ctr">
              <a:defRPr/>
            </a:pPr>
            <a:r>
              <a:rPr lang="en-US" sz="2400" b="1" i="1" dirty="0">
                <a:effectLst>
                  <a:outerShdw blurRad="38100" dist="38100" dir="2700000" algn="tl">
                    <a:srgbClr val="000000"/>
                  </a:outerShdw>
                </a:effectLst>
                <a:latin typeface="Tahoma" charset="0"/>
              </a:rPr>
              <a:t>This time is</a:t>
            </a:r>
            <a:r>
              <a:rPr lang="en-US" sz="2400" b="1" dirty="0">
                <a:effectLst>
                  <a:outerShdw blurRad="38100" dist="38100" dir="2700000" algn="tl">
                    <a:srgbClr val="000000"/>
                  </a:outerShdw>
                </a:effectLst>
                <a:latin typeface="Tahoma" charset="0"/>
              </a:rPr>
              <a:t>  </a:t>
            </a:r>
            <a:r>
              <a:rPr lang="en-US" sz="2400" b="1" dirty="0">
                <a:solidFill>
                  <a:srgbClr val="FFFF00"/>
                </a:solidFill>
                <a:effectLst>
                  <a:outerShdw blurRad="38100" dist="38100" dir="2700000" algn="tl">
                    <a:srgbClr val="000000"/>
                  </a:outerShdw>
                </a:effectLst>
                <a:latin typeface="Tahoma" charset="0"/>
              </a:rPr>
              <a:t>mastery</a:t>
            </a:r>
            <a:r>
              <a:rPr lang="en-US" sz="2400" b="1" dirty="0">
                <a:effectLst>
                  <a:outerShdw blurRad="38100" dist="38100" dir="2700000" algn="tl">
                    <a:srgbClr val="000000"/>
                  </a:outerShdw>
                </a:effectLst>
                <a:latin typeface="Tahoma" charset="0"/>
              </a:rPr>
              <a:t>, </a:t>
            </a:r>
            <a:r>
              <a:rPr lang="en-US" sz="2400" b="1" i="1" dirty="0">
                <a:effectLst>
                  <a:outerShdw blurRad="38100" dist="38100" dir="2700000" algn="tl">
                    <a:srgbClr val="000000"/>
                  </a:outerShdw>
                </a:effectLst>
                <a:latin typeface="Tahoma" charset="0"/>
              </a:rPr>
              <a:t>the </a:t>
            </a:r>
            <a:r>
              <a:rPr lang="id-ID" sz="2400" b="1" i="1" dirty="0">
                <a:effectLst>
                  <a:outerShdw blurRad="38100" dist="38100" dir="2700000" algn="tl">
                    <a:srgbClr val="000000"/>
                  </a:outerShdw>
                </a:effectLst>
                <a:latin typeface="Tahoma" charset="0"/>
              </a:rPr>
              <a:t>opportunity taken.</a:t>
            </a:r>
            <a:endParaRPr lang="en-US" sz="2400" b="1" i="1" dirty="0">
              <a:effectLst>
                <a:outerShdw blurRad="38100" dist="38100" dir="2700000" algn="tl">
                  <a:srgbClr val="000000"/>
                </a:outerShdw>
              </a:effectLst>
              <a:latin typeface="Tahoma" charset="0"/>
            </a:endParaRPr>
          </a:p>
          <a:p>
            <a:pPr algn="ctr">
              <a:defRPr/>
            </a:pPr>
            <a:r>
              <a:rPr lang="en-US" sz="1200" dirty="0">
                <a:effectLst>
                  <a:outerShdw blurRad="38100" dist="38100" dir="2700000" algn="tl">
                    <a:srgbClr val="000000"/>
                  </a:outerShdw>
                </a:effectLst>
                <a:latin typeface="Tahoma" charset="0"/>
              </a:rPr>
              <a:t> </a:t>
            </a:r>
          </a:p>
          <a:p>
            <a:pPr algn="ctr">
              <a:defRPr/>
            </a:pPr>
            <a:r>
              <a:rPr lang="en-US" sz="1200" dirty="0">
                <a:effectLst>
                  <a:outerShdw blurRad="38100" dist="38100" dir="2700000" algn="tl">
                    <a:srgbClr val="000000"/>
                  </a:outerShdw>
                </a:effectLst>
                <a:latin typeface="Tahoma" charset="0"/>
              </a:rPr>
              <a:t> </a:t>
            </a:r>
            <a:r>
              <a:rPr lang="en-US" sz="1200" dirty="0" err="1">
                <a:effectLst>
                  <a:outerShdw blurRad="38100" dist="38100" dir="2700000" algn="tl">
                    <a:srgbClr val="000000"/>
                  </a:outerShdw>
                </a:effectLst>
                <a:latin typeface="Tahoma" charset="0"/>
              </a:rPr>
              <a:t>Wayan</a:t>
            </a:r>
            <a:r>
              <a:rPr lang="en-US" sz="1200" dirty="0">
                <a:effectLst>
                  <a:outerShdw blurRad="38100" dist="38100" dir="2700000" algn="tl">
                    <a:srgbClr val="000000"/>
                  </a:outerShdw>
                </a:effectLst>
                <a:latin typeface="Tahoma" charset="0"/>
              </a:rPr>
              <a:t> </a:t>
            </a:r>
            <a:r>
              <a:rPr lang="en-US" sz="1200" dirty="0" err="1">
                <a:effectLst>
                  <a:outerShdw blurRad="38100" dist="38100" dir="2700000" algn="tl">
                    <a:srgbClr val="000000"/>
                  </a:outerShdw>
                </a:effectLst>
                <a:latin typeface="Tahoma" charset="0"/>
              </a:rPr>
              <a:t>Redja</a:t>
            </a:r>
            <a:r>
              <a:rPr lang="en-US" sz="1200" dirty="0">
                <a:effectLst>
                  <a:outerShdw blurRad="38100" dist="38100" dir="2700000" algn="tl">
                    <a:srgbClr val="000000"/>
                  </a:outerShdw>
                </a:effectLst>
                <a:latin typeface="Tahoma" charset="0"/>
              </a:rPr>
              <a:t>, Jakarta 05092010</a:t>
            </a:r>
          </a:p>
          <a:p>
            <a:pPr algn="ctr">
              <a:defRPr/>
            </a:pPr>
            <a:endParaRPr lang="en-US" sz="1200" dirty="0">
              <a:effectLst>
                <a:outerShdw blurRad="38100" dist="38100" dir="2700000" algn="tl">
                  <a:srgbClr val="000000"/>
                </a:outerShdw>
              </a:effectLst>
              <a:latin typeface="Tahoma" charset="0"/>
            </a:endParaRPr>
          </a:p>
        </p:txBody>
      </p:sp>
      <p:sp>
        <p:nvSpPr>
          <p:cNvPr id="6149" name="Text Box 11">
            <a:extLst>
              <a:ext uri="{FF2B5EF4-FFF2-40B4-BE49-F238E27FC236}">
                <a16:creationId xmlns:a16="http://schemas.microsoft.com/office/drawing/2014/main" id="{7618F1E8-95B3-5CEC-1CEA-818E7FF8DCF3}"/>
              </a:ext>
            </a:extLst>
          </p:cNvPr>
          <p:cNvSpPr txBox="1">
            <a:spLocks noChangeArrowheads="1"/>
          </p:cNvSpPr>
          <p:nvPr/>
        </p:nvSpPr>
        <p:spPr bwMode="auto">
          <a:xfrm>
            <a:off x="1600200" y="928688"/>
            <a:ext cx="6781800" cy="523875"/>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a:t>THE WAY OF LIFE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0ECA-08F9-0BC2-B9E7-801AFAF8888E}"/>
              </a:ext>
            </a:extLst>
          </p:cNvPr>
          <p:cNvSpPr>
            <a:spLocks noGrp="1"/>
          </p:cNvSpPr>
          <p:nvPr>
            <p:ph type="title"/>
          </p:nvPr>
        </p:nvSpPr>
        <p:spPr>
          <a:solidFill>
            <a:srgbClr val="006666"/>
          </a:solidFill>
        </p:spPr>
        <p:txBody>
          <a:bodyPr/>
          <a:lstStyle/>
          <a:p>
            <a:pPr algn="ctr">
              <a:defRPr/>
            </a:pPr>
            <a:r>
              <a:rPr lang="en-US" sz="2800"/>
              <a:t>Farmasi Amerika</a:t>
            </a:r>
            <a:br>
              <a:rPr lang="en-US" sz="2400"/>
            </a:br>
            <a:r>
              <a:rPr lang="en-US" sz="2400" b="0" i="1"/>
              <a:t>Awal Farmasi Amerika 1600-1800-an </a:t>
            </a:r>
          </a:p>
        </p:txBody>
      </p:sp>
      <p:sp>
        <p:nvSpPr>
          <p:cNvPr id="3" name="Content Placeholder 2">
            <a:extLst>
              <a:ext uri="{FF2B5EF4-FFF2-40B4-BE49-F238E27FC236}">
                <a16:creationId xmlns:a16="http://schemas.microsoft.com/office/drawing/2014/main" id="{74D4667A-E15E-6724-883D-0A911D38DF14}"/>
              </a:ext>
            </a:extLst>
          </p:cNvPr>
          <p:cNvSpPr>
            <a:spLocks noGrp="1"/>
          </p:cNvSpPr>
          <p:nvPr>
            <p:ph idx="1"/>
          </p:nvPr>
        </p:nvSpPr>
        <p:spPr>
          <a:xfrm>
            <a:off x="963613" y="1295400"/>
            <a:ext cx="8027987" cy="4953000"/>
          </a:xfrm>
        </p:spPr>
        <p:txBody>
          <a:bodyPr/>
          <a:lstStyle/>
          <a:p>
            <a:pPr>
              <a:buFont typeface="Wingdings" pitchFamily="2" charset="2"/>
              <a:buNone/>
              <a:defRPr/>
            </a:pPr>
            <a:r>
              <a:rPr lang="en-US" sz="2000" i="1">
                <a:solidFill>
                  <a:srgbClr val="FFFF66"/>
                </a:solidFill>
              </a:rPr>
              <a:t>FUNGSI APOTEKER VS DOKTER PADA JAMAN KOLONIAL</a:t>
            </a:r>
          </a:p>
          <a:p>
            <a:pPr>
              <a:defRPr/>
            </a:pPr>
            <a:endParaRPr lang="en-US" sz="2000"/>
          </a:p>
          <a:p>
            <a:pPr>
              <a:defRPr/>
            </a:pPr>
            <a:r>
              <a:rPr lang="en-US" sz="2000"/>
              <a:t>Louis Hebert, apoteker Perancis datang ke Amerika Utara tahun 1604, sebelum Amerika merdeka 4 Juli 1776.</a:t>
            </a:r>
          </a:p>
          <a:p>
            <a:pPr>
              <a:defRPr/>
            </a:pPr>
            <a:r>
              <a:rPr lang="en-US" sz="2000"/>
              <a:t>Awal abad ke-18, ketika kaum kolonial makin sejahtera, menyusul migrasi pebisnis dan apoteker Inggris.</a:t>
            </a:r>
          </a:p>
          <a:p>
            <a:pPr>
              <a:defRPr/>
            </a:pPr>
            <a:r>
              <a:rPr lang="en-US" sz="2000"/>
              <a:t>Selama periode kolonial, sangat sedikit undang-undang yang secara langsung mengatur usaha farmasi Amerika keturunan Inggris-Perancis (</a:t>
            </a:r>
            <a:r>
              <a:rPr lang="en-US" sz="2000" i="1"/>
              <a:t>Anglo-American</a:t>
            </a:r>
            <a:r>
              <a:rPr lang="en-US" sz="2000"/>
              <a:t>). </a:t>
            </a:r>
          </a:p>
          <a:p>
            <a:pPr>
              <a:defRPr/>
            </a:pPr>
            <a:r>
              <a:rPr lang="en-US" sz="2000"/>
              <a:t>Sampai tahun 1870-an, belum ada undang-undang yang efektif membatasi praktek kefarmasian Amerika. Setiap pemilik modal boleh membuka usaha apotek, termasuk </a:t>
            </a:r>
            <a:r>
              <a:rPr lang="en-US" sz="2000" i="1"/>
              <a:t>chemist dan druggist</a:t>
            </a:r>
            <a:r>
              <a:rPr lang="en-US" sz="2000"/>
              <a:t>. </a:t>
            </a:r>
          </a:p>
          <a:p>
            <a:pPr>
              <a:defRPr/>
            </a:pPr>
            <a:r>
              <a:rPr lang="en-US" sz="2000"/>
              <a:t>Kebanyakan apoteker dipekerjakan oleh dokter pemilik apotek (</a:t>
            </a:r>
            <a:r>
              <a:rPr lang="en-US" sz="2000" i="1"/>
              <a:t>doctor shops</a:t>
            </a:r>
            <a:r>
              <a:rPr lang="en-US" sz="200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808C832D-CF0D-CABD-25F2-B957C9350FDD}"/>
              </a:ext>
            </a:extLst>
          </p:cNvPr>
          <p:cNvSpPr>
            <a:spLocks noGrp="1" noChangeArrowheads="1"/>
          </p:cNvSpPr>
          <p:nvPr>
            <p:ph type="body" idx="1"/>
          </p:nvPr>
        </p:nvSpPr>
        <p:spPr>
          <a:xfrm>
            <a:off x="1066800" y="1447800"/>
            <a:ext cx="7848600" cy="5334000"/>
          </a:xfrm>
        </p:spPr>
        <p:txBody>
          <a:bodyPr/>
          <a:lstStyle/>
          <a:p>
            <a:pPr>
              <a:lnSpc>
                <a:spcPct val="90000"/>
              </a:lnSpc>
              <a:buFont typeface="Wingdings" pitchFamily="2" charset="2"/>
              <a:buNone/>
              <a:defRPr/>
            </a:pPr>
            <a:r>
              <a:rPr lang="en-US" sz="2000" i="1">
                <a:solidFill>
                  <a:srgbClr val="FFFF66"/>
                </a:solidFill>
                <a:effectLst/>
              </a:rPr>
              <a:t>AWAL INDUSTRI FARMASI AMERIKA</a:t>
            </a:r>
          </a:p>
          <a:p>
            <a:pPr>
              <a:lnSpc>
                <a:spcPct val="90000"/>
              </a:lnSpc>
              <a:defRPr/>
            </a:pPr>
            <a:endParaRPr lang="en-US" sz="2000">
              <a:effectLst/>
            </a:endParaRPr>
          </a:p>
          <a:p>
            <a:pPr>
              <a:lnSpc>
                <a:spcPct val="90000"/>
              </a:lnSpc>
              <a:defRPr/>
            </a:pPr>
            <a:r>
              <a:rPr lang="en-US" sz="2000">
                <a:effectLst/>
              </a:rPr>
              <a:t>Perang dengan Inggeris tahun 1812, berdampak terputusnya impor obat terbesar sebelum perang dari Inggris diputus. </a:t>
            </a:r>
          </a:p>
          <a:p>
            <a:pPr>
              <a:lnSpc>
                <a:spcPct val="90000"/>
              </a:lnSpc>
              <a:defRPr/>
            </a:pPr>
            <a:endParaRPr lang="en-US" sz="800">
              <a:effectLst/>
            </a:endParaRPr>
          </a:p>
          <a:p>
            <a:pPr>
              <a:lnSpc>
                <a:spcPct val="90000"/>
              </a:lnSpc>
              <a:defRPr/>
            </a:pPr>
            <a:r>
              <a:rPr lang="en-US" sz="2000">
                <a:effectLst/>
              </a:rPr>
              <a:t>Kebutuhan perang akan obat, memaksa pedagang besar farmasi sebagai distributor seperti Marshalls di Philadelphia, memperoduksi obat sendiri dan meningkatkan kapabilitasnya.</a:t>
            </a:r>
          </a:p>
          <a:p>
            <a:pPr>
              <a:lnSpc>
                <a:spcPct val="90000"/>
              </a:lnSpc>
              <a:defRPr/>
            </a:pPr>
            <a:endParaRPr lang="en-US" sz="800">
              <a:effectLst/>
            </a:endParaRPr>
          </a:p>
          <a:p>
            <a:pPr>
              <a:lnSpc>
                <a:spcPct val="90000"/>
              </a:lnSpc>
              <a:defRPr/>
            </a:pPr>
            <a:r>
              <a:rPr lang="en-US" sz="2000"/>
              <a:t>Selama perang, fungsi dan peran antara dokter dengan apoteker juga masih belum terpisah jelas seperti di Inggris . </a:t>
            </a:r>
          </a:p>
          <a:p>
            <a:pPr>
              <a:lnSpc>
                <a:spcPct val="90000"/>
              </a:lnSpc>
              <a:defRPr/>
            </a:pPr>
            <a:endParaRPr lang="en-US" sz="800"/>
          </a:p>
          <a:p>
            <a:pPr>
              <a:lnSpc>
                <a:spcPct val="90000"/>
              </a:lnSpc>
              <a:defRPr/>
            </a:pPr>
            <a:r>
              <a:rPr lang="en-US" sz="2000"/>
              <a:t>Apoteker juga berpraktek dokter melayani pengobatan masyarakat miskin di apotek, begitu pula dokter juga meracik obat di tempat prakteknya.</a:t>
            </a:r>
          </a:p>
          <a:p>
            <a:pPr>
              <a:lnSpc>
                <a:spcPct val="90000"/>
              </a:lnSpc>
              <a:defRPr/>
            </a:pPr>
            <a:endParaRPr lang="en-US" sz="800">
              <a:effectLst/>
            </a:endParaRPr>
          </a:p>
          <a:p>
            <a:pPr>
              <a:lnSpc>
                <a:spcPct val="90000"/>
              </a:lnSpc>
              <a:defRPr/>
            </a:pPr>
            <a:r>
              <a:rPr lang="en-US" sz="2000">
                <a:effectLst/>
              </a:rPr>
              <a:t>Usai perang, sebagian produsen obat tersebut jatuh ke tangan Inggris, sisanya bertahan dan merupakan basis awal perkembangan industri farmasi Amerika.</a:t>
            </a:r>
          </a:p>
          <a:p>
            <a:pPr>
              <a:lnSpc>
                <a:spcPct val="90000"/>
              </a:lnSpc>
              <a:buFont typeface="Wingdings" pitchFamily="2" charset="2"/>
              <a:buNone/>
              <a:defRPr/>
            </a:pPr>
            <a:endParaRPr lang="en-US" sz="2000">
              <a:effectLst/>
            </a:endParaRPr>
          </a:p>
        </p:txBody>
      </p:sp>
      <p:sp>
        <p:nvSpPr>
          <p:cNvPr id="2" name="Title 1">
            <a:extLst>
              <a:ext uri="{FF2B5EF4-FFF2-40B4-BE49-F238E27FC236}">
                <a16:creationId xmlns:a16="http://schemas.microsoft.com/office/drawing/2014/main" id="{A6597592-F346-4FFB-017B-2A28E4E2CA0A}"/>
              </a:ext>
            </a:extLst>
          </p:cNvPr>
          <p:cNvSpPr>
            <a:spLocks noGrp="1"/>
          </p:cNvSpPr>
          <p:nvPr>
            <p:ph type="title"/>
          </p:nvPr>
        </p:nvSpPr>
        <p:spPr>
          <a:xfrm>
            <a:off x="1066800" y="304800"/>
            <a:ext cx="7543800" cy="914400"/>
          </a:xfrm>
          <a:solidFill>
            <a:srgbClr val="006666"/>
          </a:solidFill>
        </p:spPr>
        <p:txBody>
          <a:bodyPr/>
          <a:lstStyle/>
          <a:p>
            <a:pPr algn="ctr">
              <a:defRPr/>
            </a:pPr>
            <a:r>
              <a:rPr lang="en-US" sz="2400"/>
              <a:t>Farmasi Amerika</a:t>
            </a:r>
            <a:br>
              <a:rPr lang="en-US" sz="2400"/>
            </a:br>
            <a:r>
              <a:rPr lang="en-US" sz="2400"/>
              <a:t> </a:t>
            </a:r>
            <a:r>
              <a:rPr lang="en-US" sz="2000" b="0" i="1"/>
              <a:t>Awal Farmasi Amerika 1600-1800-an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603AD034-71FC-335E-419F-665F4D34091B}"/>
              </a:ext>
            </a:extLst>
          </p:cNvPr>
          <p:cNvSpPr>
            <a:spLocks noGrp="1" noChangeArrowheads="1"/>
          </p:cNvSpPr>
          <p:nvPr>
            <p:ph type="body" idx="1"/>
          </p:nvPr>
        </p:nvSpPr>
        <p:spPr>
          <a:xfrm>
            <a:off x="838200" y="1371600"/>
            <a:ext cx="8001000" cy="50292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1800" i="1">
                <a:solidFill>
                  <a:srgbClr val="FFFF66"/>
                </a:solidFill>
                <a:effectLst/>
              </a:rPr>
              <a:t>JOHN MORGAN: AWAL PEMISAHAN FUNGSI APOTEKER VS DOKTER</a:t>
            </a:r>
          </a:p>
          <a:p>
            <a:pPr>
              <a:lnSpc>
                <a:spcPct val="80000"/>
              </a:lnSpc>
              <a:buFont typeface="Wingdings" pitchFamily="2" charset="2"/>
              <a:buNone/>
            </a:pPr>
            <a:endParaRPr lang="en-US" altLang="en-US" sz="700" i="1">
              <a:effectLst/>
            </a:endParaRPr>
          </a:p>
          <a:p>
            <a:pPr>
              <a:lnSpc>
                <a:spcPct val="80000"/>
              </a:lnSpc>
            </a:pPr>
            <a:endParaRPr lang="en-US" altLang="en-US" sz="1800">
              <a:effectLst/>
            </a:endParaRPr>
          </a:p>
          <a:p>
            <a:pPr>
              <a:lnSpc>
                <a:spcPct val="80000"/>
              </a:lnSpc>
            </a:pPr>
            <a:r>
              <a:rPr lang="en-US" altLang="en-US" sz="1800">
                <a:effectLst/>
              </a:rPr>
              <a:t>Tahun 1760-an, di Amerika gagasan dimana dokter mendiagnosis, apoteker meracik dan menyerahkan obat kepada pasien, didukung  oleh pioner pendidikan dokter Amerika, Dr. John Morgan.</a:t>
            </a:r>
          </a:p>
          <a:p>
            <a:pPr>
              <a:lnSpc>
                <a:spcPct val="80000"/>
              </a:lnSpc>
            </a:pPr>
            <a:endParaRPr lang="en-US" altLang="en-US" sz="700">
              <a:effectLst/>
            </a:endParaRPr>
          </a:p>
          <a:p>
            <a:pPr>
              <a:lnSpc>
                <a:spcPct val="80000"/>
              </a:lnSpc>
            </a:pPr>
            <a:r>
              <a:rPr lang="en-US" altLang="en-US" sz="1800">
                <a:effectLst/>
              </a:rPr>
              <a:t>Semula tidak banyak dokter mengikutinya, dan bahkan Morgan sendiri mengingkari komitmennya agar dapat bertahan hidup.</a:t>
            </a:r>
          </a:p>
          <a:p>
            <a:pPr>
              <a:lnSpc>
                <a:spcPct val="80000"/>
              </a:lnSpc>
            </a:pPr>
            <a:endParaRPr lang="en-US" altLang="en-US" sz="700">
              <a:effectLst/>
            </a:endParaRPr>
          </a:p>
          <a:p>
            <a:pPr>
              <a:lnSpc>
                <a:spcPct val="80000"/>
              </a:lnSpc>
            </a:pPr>
            <a:r>
              <a:rPr lang="en-US" altLang="en-US" sz="1800">
                <a:effectLst/>
              </a:rPr>
              <a:t>Tahun-tahun sekitar perang 1812, terjadi perubahan yang nyata antara bisnis farmasi dan pelayanan kesehatan yang amat berpengaruh pada perkembangan farmasi Amerika.</a:t>
            </a:r>
          </a:p>
          <a:p>
            <a:pPr>
              <a:lnSpc>
                <a:spcPct val="80000"/>
              </a:lnSpc>
            </a:pPr>
            <a:endParaRPr lang="en-US" altLang="en-US" sz="800">
              <a:effectLst/>
            </a:endParaRPr>
          </a:p>
          <a:p>
            <a:pPr>
              <a:lnSpc>
                <a:spcPct val="80000"/>
              </a:lnSpc>
            </a:pPr>
            <a:r>
              <a:rPr lang="en-US" altLang="en-US" sz="1800">
                <a:effectLst/>
              </a:rPr>
              <a:t>Tahun-tahun seusai perang 1812, merupakan masa transisi pemisahan fungsi profesi farmasi dengan dokter. Dokter lebih banyak pengalaman kliniknya dan belajar menulis resep obat, dan apoteker lebih menguasai ilmu farmasi dan keterampilan meracik resep obat.</a:t>
            </a:r>
          </a:p>
          <a:p>
            <a:pPr>
              <a:lnSpc>
                <a:spcPct val="80000"/>
              </a:lnSpc>
            </a:pPr>
            <a:endParaRPr lang="en-US" altLang="en-US" sz="800">
              <a:effectLst/>
            </a:endParaRPr>
          </a:p>
          <a:p>
            <a:pPr>
              <a:lnSpc>
                <a:spcPct val="80000"/>
              </a:lnSpc>
            </a:pPr>
            <a:r>
              <a:rPr lang="en-US" altLang="en-US" sz="1800">
                <a:effectLst/>
              </a:rPr>
              <a:t>College yang menyelenggarakan sekolah malam untuk belajar praktek dan ilmu kefarmasian bermunculan seperti: </a:t>
            </a:r>
            <a:r>
              <a:rPr lang="en-US" altLang="en-US" sz="1800" i="1">
                <a:effectLst/>
              </a:rPr>
              <a:t>Philadelphia College of Pharmacy</a:t>
            </a:r>
            <a:r>
              <a:rPr lang="en-US" altLang="en-US" sz="1800">
                <a:effectLst/>
              </a:rPr>
              <a:t> (1821) dan </a:t>
            </a:r>
            <a:r>
              <a:rPr lang="en-US" altLang="en-US" sz="1800" i="1">
                <a:effectLst/>
              </a:rPr>
              <a:t>Massachusetts College of Pharmacy</a:t>
            </a:r>
            <a:r>
              <a:rPr lang="en-US" altLang="en-US" sz="1800">
                <a:effectLst/>
              </a:rPr>
              <a:t> (1823).</a:t>
            </a:r>
          </a:p>
          <a:p>
            <a:pPr>
              <a:lnSpc>
                <a:spcPct val="80000"/>
              </a:lnSpc>
            </a:pPr>
            <a:endParaRPr lang="en-US" altLang="en-US" sz="1800">
              <a:effectLst/>
            </a:endParaRPr>
          </a:p>
        </p:txBody>
      </p:sp>
      <p:sp>
        <p:nvSpPr>
          <p:cNvPr id="2" name="Title 1">
            <a:extLst>
              <a:ext uri="{FF2B5EF4-FFF2-40B4-BE49-F238E27FC236}">
                <a16:creationId xmlns:a16="http://schemas.microsoft.com/office/drawing/2014/main" id="{E7F7B825-E714-BD63-9B61-BD757ED9E25E}"/>
              </a:ext>
            </a:extLst>
          </p:cNvPr>
          <p:cNvSpPr>
            <a:spLocks noGrp="1"/>
          </p:cNvSpPr>
          <p:nvPr>
            <p:ph type="title"/>
          </p:nvPr>
        </p:nvSpPr>
        <p:spPr>
          <a:xfrm>
            <a:off x="1066800" y="152400"/>
            <a:ext cx="7543800" cy="990600"/>
          </a:xfrm>
          <a:solidFill>
            <a:srgbClr val="006666"/>
          </a:solidFill>
        </p:spPr>
        <p:txBody>
          <a:bodyPr/>
          <a:lstStyle/>
          <a:p>
            <a:pPr algn="ctr">
              <a:defRPr/>
            </a:pPr>
            <a:r>
              <a:rPr lang="en-US" sz="2400"/>
              <a:t>Farmasi Amerika</a:t>
            </a:r>
            <a:br>
              <a:rPr lang="en-US" sz="2400"/>
            </a:br>
            <a:r>
              <a:rPr lang="en-US" sz="2400"/>
              <a:t> </a:t>
            </a:r>
            <a:r>
              <a:rPr lang="en-US" sz="2000" b="0" i="1"/>
              <a:t>Awal Farmasi Amerika 1600-1800-an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E3FF1BBA-68EC-1A53-4C5B-8157E87E6D1B}"/>
              </a:ext>
            </a:extLst>
          </p:cNvPr>
          <p:cNvSpPr>
            <a:spLocks noGrp="1" noChangeArrowheads="1"/>
          </p:cNvSpPr>
          <p:nvPr>
            <p:ph type="body" idx="1"/>
          </p:nvPr>
        </p:nvSpPr>
        <p:spPr>
          <a:xfrm>
            <a:off x="1066800" y="1447800"/>
            <a:ext cx="7924800" cy="44958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1800" i="1">
                <a:solidFill>
                  <a:srgbClr val="FFFF66"/>
                </a:solidFill>
                <a:effectLst/>
              </a:rPr>
              <a:t>KESADARAN PENJAMINAN MUTU OBAT</a:t>
            </a:r>
          </a:p>
          <a:p>
            <a:pPr>
              <a:lnSpc>
                <a:spcPct val="80000"/>
              </a:lnSpc>
              <a:buFont typeface="Wingdings" pitchFamily="2" charset="2"/>
              <a:buNone/>
            </a:pPr>
            <a:endParaRPr lang="en-US" altLang="en-US" sz="800" i="1">
              <a:solidFill>
                <a:srgbClr val="FFFF66"/>
              </a:solidFill>
              <a:effectLst/>
            </a:endParaRPr>
          </a:p>
          <a:p>
            <a:pPr>
              <a:lnSpc>
                <a:spcPct val="80000"/>
              </a:lnSpc>
            </a:pPr>
            <a:r>
              <a:rPr lang="en-US" altLang="en-US" sz="1800">
                <a:effectLst/>
              </a:rPr>
              <a:t>Ketika dokter menulis resep dan apoteker yang meraciknya, timbul kesadaran akan perlunya standar mutu obat untuk menjamin konsistensi mutu dari hasil racikan tersebut.</a:t>
            </a:r>
          </a:p>
          <a:p>
            <a:pPr>
              <a:lnSpc>
                <a:spcPct val="80000"/>
              </a:lnSpc>
              <a:buFont typeface="Wingdings" pitchFamily="2" charset="2"/>
              <a:buNone/>
            </a:pPr>
            <a:endParaRPr lang="en-US" altLang="en-US" sz="800">
              <a:effectLst/>
            </a:endParaRPr>
          </a:p>
          <a:p>
            <a:pPr>
              <a:lnSpc>
                <a:spcPct val="80000"/>
              </a:lnSpc>
            </a:pPr>
            <a:r>
              <a:rPr lang="en-US" altLang="en-US" sz="1800">
                <a:effectLst/>
              </a:rPr>
              <a:t>Pedoman Standar Obat diterbitkan oleh </a:t>
            </a:r>
            <a:r>
              <a:rPr lang="en-US" altLang="en-US" sz="1800" i="1">
                <a:effectLst/>
              </a:rPr>
              <a:t>Massaachusetts Medical Society</a:t>
            </a:r>
            <a:r>
              <a:rPr lang="en-US" altLang="en-US" sz="1800">
                <a:effectLst/>
              </a:rPr>
              <a:t> tahun 1808, yang pada konvensi nasional dokter tahun 1820 disyahkan sebagai “ </a:t>
            </a:r>
            <a:r>
              <a:rPr lang="en-US" altLang="en-US" sz="1800" i="1">
                <a:effectLst/>
              </a:rPr>
              <a:t>Pharmacopoeia of the United States of Amerika”.</a:t>
            </a:r>
          </a:p>
          <a:p>
            <a:pPr>
              <a:lnSpc>
                <a:spcPct val="80000"/>
              </a:lnSpc>
            </a:pPr>
            <a:endParaRPr lang="en-US" altLang="en-US" sz="800" i="1">
              <a:effectLst/>
            </a:endParaRPr>
          </a:p>
          <a:p>
            <a:pPr>
              <a:lnSpc>
                <a:spcPct val="80000"/>
              </a:lnSpc>
            </a:pPr>
            <a:r>
              <a:rPr lang="en-US" altLang="en-US" sz="1800">
                <a:effectLst/>
              </a:rPr>
              <a:t>Dengan terbitnya farmakope tersebut, dokter semakin banyak menulis resep dan semakin tergantung kepada farmasis untuk meraciknya.</a:t>
            </a:r>
          </a:p>
          <a:p>
            <a:pPr>
              <a:lnSpc>
                <a:spcPct val="80000"/>
              </a:lnSpc>
            </a:pPr>
            <a:endParaRPr lang="en-US" altLang="en-US" sz="800">
              <a:effectLst/>
            </a:endParaRPr>
          </a:p>
          <a:p>
            <a:pPr>
              <a:lnSpc>
                <a:spcPct val="80000"/>
              </a:lnSpc>
              <a:buFont typeface="Wingdings" pitchFamily="2" charset="2"/>
              <a:buNone/>
            </a:pPr>
            <a:endParaRPr lang="en-US" altLang="en-US" sz="800">
              <a:effectLst/>
            </a:endParaRPr>
          </a:p>
          <a:p>
            <a:pPr>
              <a:lnSpc>
                <a:spcPct val="80000"/>
              </a:lnSpc>
            </a:pPr>
            <a:r>
              <a:rPr lang="en-US" altLang="en-US" sz="1800">
                <a:effectLst/>
              </a:rPr>
              <a:t>Dokter elit di pantai Atlantik mendukung pertumbuhan independen dari profesi farmasi yang tugasnya terpisah dengan dokter.</a:t>
            </a:r>
          </a:p>
          <a:p>
            <a:pPr>
              <a:lnSpc>
                <a:spcPct val="80000"/>
              </a:lnSpc>
            </a:pPr>
            <a:endParaRPr lang="en-US" altLang="en-US" sz="900">
              <a:effectLst/>
            </a:endParaRPr>
          </a:p>
          <a:p>
            <a:pPr>
              <a:lnSpc>
                <a:spcPct val="80000"/>
              </a:lnSpc>
            </a:pPr>
            <a:r>
              <a:rPr lang="en-US" altLang="en-US" sz="1800">
                <a:effectLst/>
              </a:rPr>
              <a:t>Dokter juga tergantung kepada keahlian praktisi farmasi untuk mendeteksi obat palsu atau substandar dengan menurunnya mutu obat impor dari Eropa.</a:t>
            </a:r>
          </a:p>
        </p:txBody>
      </p:sp>
      <p:sp>
        <p:nvSpPr>
          <p:cNvPr id="2" name="Title 1">
            <a:extLst>
              <a:ext uri="{FF2B5EF4-FFF2-40B4-BE49-F238E27FC236}">
                <a16:creationId xmlns:a16="http://schemas.microsoft.com/office/drawing/2014/main" id="{8181D8DE-042D-7100-8769-54DD7435F07F}"/>
              </a:ext>
            </a:extLst>
          </p:cNvPr>
          <p:cNvSpPr>
            <a:spLocks noGrp="1"/>
          </p:cNvSpPr>
          <p:nvPr>
            <p:ph type="title"/>
          </p:nvPr>
        </p:nvSpPr>
        <p:spPr>
          <a:xfrm>
            <a:off x="1066800" y="304800"/>
            <a:ext cx="7543800" cy="990600"/>
          </a:xfrm>
          <a:solidFill>
            <a:srgbClr val="006666"/>
          </a:solidFill>
        </p:spPr>
        <p:txBody>
          <a:bodyPr/>
          <a:lstStyle/>
          <a:p>
            <a:pPr algn="ctr">
              <a:defRPr/>
            </a:pPr>
            <a:r>
              <a:rPr lang="en-US" sz="2400"/>
              <a:t>Farmasi Amerika</a:t>
            </a:r>
            <a:br>
              <a:rPr lang="en-US" sz="2400"/>
            </a:br>
            <a:r>
              <a:rPr lang="en-US" sz="2000" b="0" i="1"/>
              <a:t>Masa Usai Perang Menuju Profesionalisme 1820-1860-an</a:t>
            </a:r>
            <a:r>
              <a:rPr lang="en-US" sz="2400">
                <a:effectLs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EB14A5C-9D10-5EBD-17C4-3A1070E3FC0B}"/>
              </a:ext>
            </a:extLst>
          </p:cNvPr>
          <p:cNvSpPr>
            <a:spLocks noGrp="1" noChangeArrowheads="1"/>
          </p:cNvSpPr>
          <p:nvPr>
            <p:ph type="title"/>
          </p:nvPr>
        </p:nvSpPr>
        <p:spPr>
          <a:xfrm>
            <a:off x="1066800" y="304800"/>
            <a:ext cx="7543800" cy="914400"/>
          </a:xfrm>
          <a:solidFill>
            <a:srgbClr val="006666"/>
          </a:solidFill>
        </p:spPr>
        <p:txBody>
          <a:bodyPr/>
          <a:lstStyle/>
          <a:p>
            <a:pPr algn="ctr">
              <a:defRPr/>
            </a:pPr>
            <a:r>
              <a:rPr lang="en-US" sz="2400">
                <a:effectLst/>
              </a:rPr>
              <a:t>Farmasi Amerika</a:t>
            </a:r>
            <a:br>
              <a:rPr lang="en-US" sz="2400">
                <a:effectLst/>
              </a:rPr>
            </a:br>
            <a:r>
              <a:rPr lang="en-US" sz="2400">
                <a:effectLst/>
              </a:rPr>
              <a:t> </a:t>
            </a:r>
            <a:r>
              <a:rPr lang="en-US" sz="2000" b="0" i="1"/>
              <a:t>Masa Usai Perang Menuju Profesionalisme 1820-1860-an</a:t>
            </a:r>
            <a:r>
              <a:rPr lang="en-US" sz="2400">
                <a:effectLst/>
              </a:rPr>
              <a:t> </a:t>
            </a:r>
          </a:p>
        </p:txBody>
      </p:sp>
      <p:sp>
        <p:nvSpPr>
          <p:cNvPr id="37891" name="Rectangle 3">
            <a:extLst>
              <a:ext uri="{FF2B5EF4-FFF2-40B4-BE49-F238E27FC236}">
                <a16:creationId xmlns:a16="http://schemas.microsoft.com/office/drawing/2014/main" id="{9CBBAB13-D63C-1664-67BB-45E2740D0E48}"/>
              </a:ext>
            </a:extLst>
          </p:cNvPr>
          <p:cNvSpPr>
            <a:spLocks noGrp="1" noChangeArrowheads="1"/>
          </p:cNvSpPr>
          <p:nvPr>
            <p:ph type="body" idx="1"/>
          </p:nvPr>
        </p:nvSpPr>
        <p:spPr>
          <a:xfrm>
            <a:off x="4419600" y="2057400"/>
            <a:ext cx="4648200" cy="42672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endParaRPr lang="en-US" altLang="en-US" sz="1800" i="1">
              <a:solidFill>
                <a:srgbClr val="FFFF66"/>
              </a:solidFill>
              <a:effectLst/>
            </a:endParaRPr>
          </a:p>
          <a:p>
            <a:pPr>
              <a:lnSpc>
                <a:spcPct val="80000"/>
              </a:lnSpc>
              <a:buFont typeface="Wingdings" pitchFamily="2" charset="2"/>
              <a:buNone/>
            </a:pPr>
            <a:endParaRPr lang="en-US" altLang="en-US" sz="700" i="1">
              <a:solidFill>
                <a:srgbClr val="FFFF66"/>
              </a:solidFill>
              <a:effectLst/>
            </a:endParaRPr>
          </a:p>
          <a:p>
            <a:pPr>
              <a:lnSpc>
                <a:spcPct val="80000"/>
              </a:lnSpc>
            </a:pPr>
            <a:r>
              <a:rPr lang="en-US" altLang="en-US" sz="1800">
                <a:effectLst/>
              </a:rPr>
              <a:t>Tahun 1840-an, karena status sosialnya, apoteker merasa makin percaya diri melakukan “</a:t>
            </a:r>
            <a:r>
              <a:rPr lang="en-US" altLang="en-US" sz="1800" i="1">
                <a:effectLst/>
              </a:rPr>
              <a:t>counter prescribing</a:t>
            </a:r>
            <a:r>
              <a:rPr lang="en-US" altLang="en-US" sz="1800">
                <a:effectLst/>
              </a:rPr>
              <a:t>” dan mengobati pasien.</a:t>
            </a:r>
          </a:p>
          <a:p>
            <a:pPr>
              <a:lnSpc>
                <a:spcPct val="80000"/>
              </a:lnSpc>
            </a:pPr>
            <a:endParaRPr lang="en-US" altLang="en-US" sz="700">
              <a:effectLst/>
            </a:endParaRPr>
          </a:p>
          <a:p>
            <a:pPr>
              <a:lnSpc>
                <a:spcPct val="80000"/>
              </a:lnSpc>
            </a:pPr>
            <a:r>
              <a:rPr lang="en-US" altLang="en-US" sz="1800">
                <a:effectLst/>
              </a:rPr>
              <a:t>Sejak 1850-an, farmasi Amerika tumbuh dengan cepat dengan perkembangan industri farmasi memproduksi obat secara masal.</a:t>
            </a:r>
          </a:p>
          <a:p>
            <a:pPr>
              <a:lnSpc>
                <a:spcPct val="80000"/>
              </a:lnSpc>
            </a:pPr>
            <a:endParaRPr lang="en-US" altLang="en-US" sz="700">
              <a:effectLst/>
            </a:endParaRPr>
          </a:p>
          <a:p>
            <a:pPr>
              <a:lnSpc>
                <a:spcPct val="80000"/>
              </a:lnSpc>
            </a:pPr>
            <a:r>
              <a:rPr lang="en-US" altLang="en-US" sz="1800">
                <a:effectLst/>
              </a:rPr>
              <a:t>Banjirnya obat jadi berakibat menurunnya peracikan. Hal ini mendorong makin banyaknya dokter mebuka kembali apotek (“</a:t>
            </a:r>
            <a:r>
              <a:rPr lang="en-US" altLang="en-US" sz="1800" i="1">
                <a:effectLst/>
              </a:rPr>
              <a:t>doctor’s shop</a:t>
            </a:r>
            <a:r>
              <a:rPr lang="en-US" altLang="en-US" sz="1800">
                <a:effectLst/>
              </a:rPr>
              <a:t>”) setelah menurun selama dua dekade. </a:t>
            </a:r>
          </a:p>
          <a:p>
            <a:pPr>
              <a:lnSpc>
                <a:spcPct val="80000"/>
              </a:lnSpc>
            </a:pPr>
            <a:endParaRPr lang="en-US" altLang="en-US" sz="700">
              <a:effectLst/>
            </a:endParaRPr>
          </a:p>
        </p:txBody>
      </p:sp>
      <p:sp>
        <p:nvSpPr>
          <p:cNvPr id="37892" name="Text Box 6">
            <a:extLst>
              <a:ext uri="{FF2B5EF4-FFF2-40B4-BE49-F238E27FC236}">
                <a16:creationId xmlns:a16="http://schemas.microsoft.com/office/drawing/2014/main" id="{F04B295F-F950-8DF2-8DA6-A1E9585D4237}"/>
              </a:ext>
            </a:extLst>
          </p:cNvPr>
          <p:cNvSpPr txBox="1">
            <a:spLocks noChangeArrowheads="1"/>
          </p:cNvSpPr>
          <p:nvPr/>
        </p:nvSpPr>
        <p:spPr bwMode="auto">
          <a:xfrm>
            <a:off x="1066800" y="12192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800" i="1">
                <a:solidFill>
                  <a:srgbClr val="FFFF66"/>
                </a:solidFill>
              </a:rPr>
              <a:t>BERKEMBANGNYA INDUSTRI FARMASI</a:t>
            </a:r>
          </a:p>
          <a:p>
            <a:pPr algn="ctr">
              <a:spcBef>
                <a:spcPct val="0"/>
              </a:spcBef>
              <a:buClrTx/>
              <a:buSzTx/>
              <a:buFontTx/>
              <a:buNone/>
            </a:pPr>
            <a:r>
              <a:rPr lang="en-US" altLang="en-US" sz="1800" i="1">
                <a:solidFill>
                  <a:srgbClr val="FFFF66"/>
                </a:solidFill>
              </a:rPr>
              <a:t>MEMBURUKNYA HUBUNGAN DOKTER-APOTEKER 1840-1860-an</a:t>
            </a:r>
          </a:p>
        </p:txBody>
      </p:sp>
      <p:sp>
        <p:nvSpPr>
          <p:cNvPr id="37893" name="Text Box 7">
            <a:extLst>
              <a:ext uri="{FF2B5EF4-FFF2-40B4-BE49-F238E27FC236}">
                <a16:creationId xmlns:a16="http://schemas.microsoft.com/office/drawing/2014/main" id="{8656ECB6-1FF1-BB2C-4FD2-451E5B13EE71}"/>
              </a:ext>
            </a:extLst>
          </p:cNvPr>
          <p:cNvSpPr txBox="1">
            <a:spLocks noChangeArrowheads="1"/>
          </p:cNvSpPr>
          <p:nvPr/>
        </p:nvSpPr>
        <p:spPr bwMode="auto">
          <a:xfrm>
            <a:off x="1890713" y="43481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37894" name="Picture 8" descr="2010-09-06 13-06-08_0124">
            <a:extLst>
              <a:ext uri="{FF2B5EF4-FFF2-40B4-BE49-F238E27FC236}">
                <a16:creationId xmlns:a16="http://schemas.microsoft.com/office/drawing/2014/main" id="{1CD01B51-58D6-A8CB-AC5A-15EEC3EA1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34147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172B5647-7EA0-BCDE-F7E4-372C86A250B1}"/>
              </a:ext>
            </a:extLst>
          </p:cNvPr>
          <p:cNvSpPr>
            <a:spLocks noGrp="1" noChangeArrowheads="1"/>
          </p:cNvSpPr>
          <p:nvPr>
            <p:ph type="title"/>
          </p:nvPr>
        </p:nvSpPr>
        <p:spPr>
          <a:xfrm>
            <a:off x="1066800" y="152400"/>
            <a:ext cx="7543800" cy="838200"/>
          </a:xfrm>
          <a:solidFill>
            <a:srgbClr val="006666"/>
          </a:solidFill>
        </p:spPr>
        <p:txBody>
          <a:bodyPr/>
          <a:lstStyle/>
          <a:p>
            <a:pPr algn="ctr">
              <a:defRPr/>
            </a:pPr>
            <a:r>
              <a:rPr lang="en-US" sz="2400">
                <a:effectLst/>
              </a:rPr>
              <a:t>Farmasi Amerika</a:t>
            </a:r>
            <a:br>
              <a:rPr lang="en-US" sz="2400">
                <a:effectLst/>
              </a:rPr>
            </a:br>
            <a:r>
              <a:rPr lang="en-US" sz="2400">
                <a:effectLst/>
              </a:rPr>
              <a:t> </a:t>
            </a:r>
            <a:r>
              <a:rPr lang="en-US" sz="2000" b="0" i="1"/>
              <a:t>Masa Usai Perang Menuju Profesionalisme 1820-1860-an</a:t>
            </a:r>
            <a:r>
              <a:rPr lang="en-US" sz="2400">
                <a:effectLst/>
              </a:rPr>
              <a:t> </a:t>
            </a:r>
          </a:p>
        </p:txBody>
      </p:sp>
      <p:sp>
        <p:nvSpPr>
          <p:cNvPr id="38915" name="Text Box 5">
            <a:extLst>
              <a:ext uri="{FF2B5EF4-FFF2-40B4-BE49-F238E27FC236}">
                <a16:creationId xmlns:a16="http://schemas.microsoft.com/office/drawing/2014/main" id="{E8A241AE-D272-DC93-8733-2E77D8E5B0F0}"/>
              </a:ext>
            </a:extLst>
          </p:cNvPr>
          <p:cNvSpPr txBox="1">
            <a:spLocks noChangeArrowheads="1"/>
          </p:cNvSpPr>
          <p:nvPr/>
        </p:nvSpPr>
        <p:spPr bwMode="auto">
          <a:xfrm>
            <a:off x="990600" y="1339850"/>
            <a:ext cx="762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lnSpc>
                <a:spcPct val="80000"/>
              </a:lnSpc>
              <a:buFont typeface="Wingdings" pitchFamily="2" charset="2"/>
              <a:buNone/>
            </a:pPr>
            <a:r>
              <a:rPr lang="en-US" altLang="en-US" sz="2000" i="1">
                <a:solidFill>
                  <a:srgbClr val="FFFF66"/>
                </a:solidFill>
              </a:rPr>
              <a:t>PERPECAHAN FARMASIS DAN PEMBENTUKAN APhA</a:t>
            </a:r>
            <a:endParaRPr lang="en-US" altLang="en-US" sz="2000"/>
          </a:p>
        </p:txBody>
      </p:sp>
      <p:sp>
        <p:nvSpPr>
          <p:cNvPr id="38916" name="Text Box 6">
            <a:extLst>
              <a:ext uri="{FF2B5EF4-FFF2-40B4-BE49-F238E27FC236}">
                <a16:creationId xmlns:a16="http://schemas.microsoft.com/office/drawing/2014/main" id="{DF630286-8299-53DD-90F9-A65DEA26C71D}"/>
              </a:ext>
            </a:extLst>
          </p:cNvPr>
          <p:cNvSpPr txBox="1">
            <a:spLocks noChangeArrowheads="1"/>
          </p:cNvSpPr>
          <p:nvPr/>
        </p:nvSpPr>
        <p:spPr bwMode="auto">
          <a:xfrm>
            <a:off x="2576513" y="36623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38917" name="Picture 7" descr="2010-09-06 15-23-06_0138">
            <a:extLst>
              <a:ext uri="{FF2B5EF4-FFF2-40B4-BE49-F238E27FC236}">
                <a16:creationId xmlns:a16="http://schemas.microsoft.com/office/drawing/2014/main" id="{96348F92-438B-1A69-0537-788FC0CD3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47863"/>
            <a:ext cx="449580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a:extLst>
              <a:ext uri="{FF2B5EF4-FFF2-40B4-BE49-F238E27FC236}">
                <a16:creationId xmlns:a16="http://schemas.microsoft.com/office/drawing/2014/main" id="{47F4D463-11DB-91C2-D53C-B187FC8ADFEA}"/>
              </a:ext>
            </a:extLst>
          </p:cNvPr>
          <p:cNvSpPr>
            <a:spLocks noGrp="1" noChangeArrowheads="1"/>
          </p:cNvSpPr>
          <p:nvPr>
            <p:ph type="body" idx="1"/>
          </p:nvPr>
        </p:nvSpPr>
        <p:spPr>
          <a:xfrm>
            <a:off x="5029200" y="1828800"/>
            <a:ext cx="4191000" cy="4419600"/>
          </a:xfrm>
          <a:solidFill>
            <a:schemeClr val="bg2"/>
          </a:solidFill>
        </p:spPr>
        <p:txBody>
          <a:bodyPr/>
          <a:lstStyle/>
          <a:p>
            <a:pPr>
              <a:lnSpc>
                <a:spcPct val="80000"/>
              </a:lnSpc>
              <a:buFont typeface="Wingdings" pitchFamily="2" charset="2"/>
              <a:buNone/>
            </a:pPr>
            <a:endParaRPr lang="en-US" altLang="en-US" sz="1800">
              <a:effectLst/>
            </a:endParaRPr>
          </a:p>
          <a:p>
            <a:pPr>
              <a:lnSpc>
                <a:spcPct val="80000"/>
              </a:lnSpc>
            </a:pPr>
            <a:r>
              <a:rPr lang="en-US" altLang="en-US" sz="1800">
                <a:effectLst/>
              </a:rPr>
              <a:t>Pertengkaran profesi dokter vs apoteker terjadi karena: belum adanya peraturan yang mengatur pekerjaan profesi tersebut, persaingan karena krisis ekonomi, dan obat paten.makin populer.</a:t>
            </a:r>
          </a:p>
          <a:p>
            <a:pPr>
              <a:lnSpc>
                <a:spcPct val="80000"/>
              </a:lnSpc>
            </a:pPr>
            <a:endParaRPr lang="en-US" altLang="en-US" sz="1800">
              <a:effectLst/>
            </a:endParaRPr>
          </a:p>
          <a:p>
            <a:pPr>
              <a:lnSpc>
                <a:spcPct val="80000"/>
              </a:lnSpc>
            </a:pPr>
            <a:r>
              <a:rPr lang="en-US" altLang="en-US" sz="1800">
                <a:effectLst/>
              </a:rPr>
              <a:t>Pada akhir 1850-an kompetisi destruktif dokter vs farmasis, menimbulkan perpecahan antara farmasis idealis vs yang pragmatis.</a:t>
            </a:r>
          </a:p>
          <a:p>
            <a:pPr>
              <a:lnSpc>
                <a:spcPct val="80000"/>
              </a:lnSpc>
            </a:pPr>
            <a:endParaRPr lang="en-US" altLang="en-US" sz="1800">
              <a:effectLst/>
            </a:endParaRPr>
          </a:p>
          <a:p>
            <a:pPr>
              <a:lnSpc>
                <a:spcPct val="80000"/>
              </a:lnSpc>
            </a:pPr>
            <a:r>
              <a:rPr lang="en-US" altLang="en-US" sz="1800">
                <a:effectLst/>
              </a:rPr>
              <a:t>Tahun 1852, elit farmasis yang merasa pekerjaan kefarmasian sebagai panggilan-hidup (</a:t>
            </a:r>
            <a:r>
              <a:rPr lang="en-US" altLang="en-US" sz="1800" i="1">
                <a:effectLst/>
              </a:rPr>
              <a:t>calling</a:t>
            </a:r>
            <a:r>
              <a:rPr lang="en-US" altLang="en-US" sz="1800">
                <a:effectLst/>
              </a:rPr>
              <a:t>) membentuk </a:t>
            </a:r>
            <a:r>
              <a:rPr lang="en-US" altLang="en-US" sz="1800" i="1">
                <a:effectLst/>
              </a:rPr>
              <a:t>American Pharmacist Association </a:t>
            </a:r>
            <a:r>
              <a:rPr lang="en-US" altLang="en-US" sz="1800">
                <a:effectLst/>
              </a:rPr>
              <a:t>(APhA) di Philladelphia.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C0EADCB-54D7-7E11-161C-0C1DFB0771B6}"/>
              </a:ext>
            </a:extLst>
          </p:cNvPr>
          <p:cNvSpPr>
            <a:spLocks noGrp="1" noChangeArrowheads="1"/>
          </p:cNvSpPr>
          <p:nvPr>
            <p:ph type="body" idx="1"/>
          </p:nvPr>
        </p:nvSpPr>
        <p:spPr>
          <a:xfrm>
            <a:off x="1066800" y="990600"/>
            <a:ext cx="7848600" cy="5562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MORALITAS PROFESIONAL VS PELUANG BISNIS</a:t>
            </a:r>
          </a:p>
          <a:p>
            <a:pPr>
              <a:lnSpc>
                <a:spcPct val="80000"/>
              </a:lnSpc>
              <a:buFont typeface="Wingdings" pitchFamily="2" charset="2"/>
              <a:buNone/>
            </a:pPr>
            <a:endParaRPr lang="en-US" altLang="en-US" sz="800" i="1">
              <a:solidFill>
                <a:srgbClr val="FFFF66"/>
              </a:solidFill>
              <a:effectLst/>
            </a:endParaRPr>
          </a:p>
          <a:p>
            <a:pPr>
              <a:lnSpc>
                <a:spcPct val="80000"/>
              </a:lnSpc>
            </a:pPr>
            <a:r>
              <a:rPr lang="en-US" altLang="en-US" sz="2000">
                <a:effectLst/>
              </a:rPr>
              <a:t>Pada akhir 1860-an para tokoh farmasi tertarik akan profesionalisme model akademik (</a:t>
            </a:r>
            <a:r>
              <a:rPr lang="en-US" altLang="en-US" sz="2000" i="1">
                <a:effectLst/>
              </a:rPr>
              <a:t>new professions</a:t>
            </a:r>
            <a:r>
              <a:rPr lang="en-US" altLang="en-US" sz="2000">
                <a:effectLst/>
              </a:rPr>
              <a:t>). Dengan pendidikan formal yang baik, peningkatan standar kelulusan, sertifikasi institusi, dan ijin praktek dari pemerintah, kempetisi destruktif dapat diatasi.</a:t>
            </a:r>
            <a:endParaRPr lang="en-US" altLang="en-US" sz="2000" i="1">
              <a:solidFill>
                <a:srgbClr val="FFFF66"/>
              </a:solidFill>
              <a:effectLst/>
            </a:endParaRPr>
          </a:p>
          <a:p>
            <a:pPr>
              <a:lnSpc>
                <a:spcPct val="80000"/>
              </a:lnSpc>
              <a:buFont typeface="Wingdings" pitchFamily="2" charset="2"/>
              <a:buNone/>
            </a:pPr>
            <a:endParaRPr lang="en-US" altLang="en-US" sz="900">
              <a:effectLst/>
            </a:endParaRPr>
          </a:p>
          <a:p>
            <a:pPr>
              <a:lnSpc>
                <a:spcPct val="80000"/>
              </a:lnSpc>
            </a:pPr>
            <a:r>
              <a:rPr lang="en-US" altLang="en-US" sz="2000">
                <a:effectLst/>
              </a:rPr>
              <a:t>Pada dekade yang sama, idealisme tersebut ditentang oleh kelompok farmasis yang kurang terdidik dan kurang terlatih meracik obat, termasuk imigran Eropa.  Mereka merasa terancam kesempatannya membuka toko obat, dan tidak perlu meracik lagi, karena banyaknya  jenis dan jumlah obat jadi yang ditawarkan perusahaan farmasi besar.</a:t>
            </a:r>
          </a:p>
          <a:p>
            <a:pPr>
              <a:lnSpc>
                <a:spcPct val="80000"/>
              </a:lnSpc>
            </a:pPr>
            <a:endParaRPr lang="en-US" altLang="en-US" sz="900">
              <a:effectLst/>
            </a:endParaRPr>
          </a:p>
          <a:p>
            <a:pPr>
              <a:lnSpc>
                <a:spcPct val="80000"/>
              </a:lnSpc>
            </a:pPr>
            <a:r>
              <a:rPr lang="en-US" altLang="en-US" sz="2000">
                <a:effectLst/>
              </a:rPr>
              <a:t>Kondisi ini menimbulkan kekhawatiran tokoh farmasi, seperti misalnya William Procter Jr. Pada tahun 1869 ia berkomentar sebagai berikut:</a:t>
            </a:r>
          </a:p>
          <a:p>
            <a:pPr>
              <a:lnSpc>
                <a:spcPct val="80000"/>
              </a:lnSpc>
              <a:buFont typeface="Wingdings" pitchFamily="2" charset="2"/>
              <a:buNone/>
            </a:pPr>
            <a:r>
              <a:rPr lang="en-US" altLang="en-US" sz="2000">
                <a:effectLst/>
              </a:rPr>
              <a:t>     </a:t>
            </a:r>
            <a:r>
              <a:rPr lang="en-US" altLang="en-US" sz="1800">
                <a:effectLst/>
              </a:rPr>
              <a:t>“</a:t>
            </a:r>
            <a:r>
              <a:rPr lang="en-US" altLang="en-US" sz="1800" i="1">
                <a:solidFill>
                  <a:srgbClr val="FFFF66"/>
                </a:solidFill>
                <a:effectLst/>
              </a:rPr>
              <a:t>Farmasi adalah seni meracik dan menyerahkan obat yang memerlukan ilmu dan keterampilan untuk diterapkan dalam praktek. Bila keahlian ini diambil dari tangan apoteker dan ia hanya tinggal menyerahkan obat jadi, ia akan kehilangan sebagian kebanggaan dan kehormatannya, seingga akhirnya ia tidak berbeda dengan seorang penjaga toko”. </a:t>
            </a:r>
          </a:p>
        </p:txBody>
      </p:sp>
      <p:sp>
        <p:nvSpPr>
          <p:cNvPr id="44035" name="Rectangle 3">
            <a:extLst>
              <a:ext uri="{FF2B5EF4-FFF2-40B4-BE49-F238E27FC236}">
                <a16:creationId xmlns:a16="http://schemas.microsoft.com/office/drawing/2014/main" id="{0A07D636-F1A4-4039-7974-A3F4D5522769}"/>
              </a:ext>
            </a:extLst>
          </p:cNvPr>
          <p:cNvSpPr>
            <a:spLocks noGrp="1" noChangeArrowheads="1"/>
          </p:cNvSpPr>
          <p:nvPr>
            <p:ph type="title"/>
          </p:nvPr>
        </p:nvSpPr>
        <p:spPr>
          <a:xfrm>
            <a:off x="1066800" y="76200"/>
            <a:ext cx="7543800" cy="838200"/>
          </a:xfrm>
          <a:solidFill>
            <a:srgbClr val="006666"/>
          </a:solidFill>
        </p:spPr>
        <p:txBody>
          <a:bodyPr/>
          <a:lstStyle/>
          <a:p>
            <a:pPr algn="ctr">
              <a:defRPr/>
            </a:pPr>
            <a:r>
              <a:rPr lang="en-US" sz="2400">
                <a:effectLst/>
              </a:rPr>
              <a:t>Farmasi Amerika</a:t>
            </a:r>
            <a:br>
              <a:rPr lang="en-US" sz="2400">
                <a:effectLst/>
              </a:rPr>
            </a:br>
            <a:r>
              <a:rPr lang="en-US" sz="2400">
                <a:effectLst/>
              </a:rPr>
              <a:t> </a:t>
            </a:r>
            <a:r>
              <a:rPr lang="en-US" sz="2000" b="0" i="1"/>
              <a:t>Masa Usai Perang Menuju Profesionalisme 1820-1860-an</a:t>
            </a:r>
            <a:r>
              <a:rPr lang="en-US" sz="2400">
                <a:effectLst/>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94FDC54-CA25-ACCC-6738-5C464C475E1E}"/>
              </a:ext>
            </a:extLst>
          </p:cNvPr>
          <p:cNvSpPr>
            <a:spLocks noGrp="1" noChangeArrowheads="1"/>
          </p:cNvSpPr>
          <p:nvPr>
            <p:ph type="body" idx="1"/>
          </p:nvPr>
        </p:nvSpPr>
        <p:spPr>
          <a:xfrm>
            <a:off x="723900" y="1066800"/>
            <a:ext cx="8458200" cy="5715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1800" i="1">
                <a:solidFill>
                  <a:srgbClr val="FFFF66"/>
                </a:solidFill>
                <a:effectLst/>
              </a:rPr>
              <a:t>UNDANG-UNDANG FARMASI, SERTIFIKASI DAN JASA PROFESI</a:t>
            </a:r>
          </a:p>
          <a:p>
            <a:r>
              <a:rPr lang="en-US" altLang="en-US" sz="1800">
                <a:effectLst/>
              </a:rPr>
              <a:t>Dokter dan pihak yang memperhatikan keamanan penggunaan racun dan obat berbahaya, menuntut lembaga legislatif menerbitkan undang-undang tentang farmasi, yang semula dicurigai dan ditentang oleh pihak farmasis.</a:t>
            </a:r>
          </a:p>
          <a:p>
            <a:endParaRPr lang="en-US" altLang="en-US" sz="800">
              <a:effectLst/>
            </a:endParaRPr>
          </a:p>
          <a:p>
            <a:r>
              <a:rPr lang="en-US" altLang="en-US" sz="1800">
                <a:effectLst/>
              </a:rPr>
              <a:t>Pada akhir 1860-an APhA mendukung peningkatan perlindungan terhadap masyarakat dan keamanan pekerjaan melalui Undang-Undang Farmasi model APhA.</a:t>
            </a:r>
          </a:p>
          <a:p>
            <a:r>
              <a:rPr lang="en-US" altLang="en-US" sz="1800">
                <a:effectLst/>
              </a:rPr>
              <a:t>Untuk memastikan hak-hak farmasis terlindungi,  APhA membentuk Komite untuk menyusun UU itu, dan mengedarkannya tanpa persetujuan pihak farmasis yang bersikap ambivalen.</a:t>
            </a:r>
          </a:p>
          <a:p>
            <a:r>
              <a:rPr lang="en-US" altLang="en-US" sz="1800">
                <a:effectLst/>
              </a:rPr>
              <a:t>Pada tahun 1870-an, APhA juga menetapkan sendiri jasa profesi dengan mengorganisasikan asosiasi farmasi seluruh-negara bagian, untuk menentang upaya pemerintah menetapkannya dengan sponsor pihak non-farmasis.</a:t>
            </a:r>
          </a:p>
          <a:p>
            <a:endParaRPr lang="en-US" altLang="en-US" sz="800">
              <a:effectLst/>
            </a:endParaRPr>
          </a:p>
          <a:p>
            <a:r>
              <a:rPr lang="en-US" altLang="en-US" sz="1800">
                <a:effectLst/>
              </a:rPr>
              <a:t>Upaya menuju profesionalisme sepanjang 1870-1890-an yang dirintis sejak 1860-an, akhirnya berhasil membedakan farmasis yang menguasai ilmu dan seni meracik dengan penjaga toko yang tidak bertanggung-jawab, dan mampu mengalihkan keberhasilan individu ke keberhasilan kelompok dan sertifikasi institusi.</a:t>
            </a:r>
          </a:p>
        </p:txBody>
      </p:sp>
      <p:sp>
        <p:nvSpPr>
          <p:cNvPr id="40963" name="Rectangle 3">
            <a:extLst>
              <a:ext uri="{FF2B5EF4-FFF2-40B4-BE49-F238E27FC236}">
                <a16:creationId xmlns:a16="http://schemas.microsoft.com/office/drawing/2014/main" id="{A48A1695-0DA1-7DB6-95E7-85B52214927C}"/>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400" b="0" i="1">
                <a:effectLst/>
              </a:rPr>
              <a:t>Transisi Menuju Profesi Moderen 1870-1920-an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748F06E-C317-0E44-54F7-122F9D90C019}"/>
              </a:ext>
            </a:extLst>
          </p:cNvPr>
          <p:cNvSpPr>
            <a:spLocks noGrp="1" noChangeArrowheads="1"/>
          </p:cNvSpPr>
          <p:nvPr>
            <p:ph type="body" idx="1"/>
          </p:nvPr>
        </p:nvSpPr>
        <p:spPr>
          <a:xfrm>
            <a:off x="1066800" y="1066800"/>
            <a:ext cx="7543800" cy="5562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IJIN KERJA: UJIAN &amp; REGIATRASI VS IJASAH &amp; REGISTRASI</a:t>
            </a:r>
          </a:p>
          <a:p>
            <a:pPr>
              <a:lnSpc>
                <a:spcPct val="80000"/>
              </a:lnSpc>
              <a:buFont typeface="Wingdings" pitchFamily="2" charset="2"/>
              <a:buNone/>
            </a:pPr>
            <a:r>
              <a:rPr lang="en-US" altLang="en-US" sz="2000" i="1">
                <a:solidFill>
                  <a:srgbClr val="FFFF66"/>
                </a:solidFill>
                <a:effectLst/>
              </a:rPr>
              <a:t>JENIS PENDIDIKAN VOKASI VS JENIS PENDIDIKAN SAINS</a:t>
            </a:r>
          </a:p>
          <a:p>
            <a:pPr>
              <a:lnSpc>
                <a:spcPct val="80000"/>
              </a:lnSpc>
              <a:buFont typeface="Wingdings" pitchFamily="2" charset="2"/>
              <a:buNone/>
            </a:pPr>
            <a:endParaRPr lang="en-US" altLang="en-US" sz="800" i="1">
              <a:solidFill>
                <a:srgbClr val="FFFF66"/>
              </a:solidFill>
              <a:effectLst/>
            </a:endParaRPr>
          </a:p>
          <a:p>
            <a:pPr>
              <a:lnSpc>
                <a:spcPct val="80000"/>
              </a:lnSpc>
            </a:pPr>
            <a:r>
              <a:rPr lang="en-US" altLang="en-US" sz="2000">
                <a:effectLst/>
              </a:rPr>
              <a:t>Sejak 1870 UU mengharuskan ujian sebelum registrasi bagi farmasis, kemudian mulai awal abad ke-20 ditingkatkan menjadi harus memiliki diploma/ijasah sebelum memperoleh ijin kerja.</a:t>
            </a:r>
          </a:p>
          <a:p>
            <a:pPr>
              <a:lnSpc>
                <a:spcPct val="80000"/>
              </a:lnSpc>
            </a:pPr>
            <a:endParaRPr lang="en-US" altLang="en-US" sz="800">
              <a:effectLst/>
            </a:endParaRPr>
          </a:p>
          <a:p>
            <a:pPr>
              <a:lnSpc>
                <a:spcPct val="80000"/>
              </a:lnSpc>
            </a:pPr>
            <a:r>
              <a:rPr lang="en-US" altLang="en-US" sz="2000">
                <a:effectLst/>
              </a:rPr>
              <a:t>Saat itu klaim status profesional seseorang didasarkan atas ijasah/diploma dan surat ijin kerja, bukan atas produk yang dibuatnya. Hal ini memicu peningkatan motivasi mahasiswa memilih pendidikan farmasi.</a:t>
            </a:r>
          </a:p>
          <a:p>
            <a:pPr>
              <a:lnSpc>
                <a:spcPct val="80000"/>
              </a:lnSpc>
            </a:pPr>
            <a:endParaRPr lang="en-US" altLang="en-US" sz="800">
              <a:effectLst/>
            </a:endParaRPr>
          </a:p>
          <a:p>
            <a:pPr>
              <a:lnSpc>
                <a:spcPct val="80000"/>
              </a:lnSpc>
            </a:pPr>
            <a:r>
              <a:rPr lang="en-US" altLang="en-US" sz="2000">
                <a:effectLst/>
              </a:rPr>
              <a:t>Pendidikan farmasi praktis yang baru,  bertumbuh ketika seorang farmasis-pendidik, Joseph Remington menggantikan dokter dan praktisi bukan farmasis mendominasi sekolah-sekolah farmasi sebelumnya.</a:t>
            </a:r>
          </a:p>
          <a:p>
            <a:pPr>
              <a:lnSpc>
                <a:spcPct val="80000"/>
              </a:lnSpc>
            </a:pPr>
            <a:endParaRPr lang="en-US" altLang="en-US" sz="800">
              <a:effectLst/>
            </a:endParaRPr>
          </a:p>
          <a:p>
            <a:pPr>
              <a:lnSpc>
                <a:spcPct val="80000"/>
              </a:lnSpc>
            </a:pPr>
            <a:r>
              <a:rPr lang="en-US" altLang="en-US" sz="2000">
                <a:effectLst/>
              </a:rPr>
              <a:t>Tahun 1868, University of Michigan memelopori tren afiliasi sekolah farmasi dengan Universitas dan Colleges negeri. </a:t>
            </a:r>
          </a:p>
          <a:p>
            <a:pPr>
              <a:lnSpc>
                <a:spcPct val="80000"/>
              </a:lnSpc>
            </a:pPr>
            <a:endParaRPr lang="en-US" altLang="en-US" sz="800">
              <a:effectLst/>
            </a:endParaRPr>
          </a:p>
          <a:p>
            <a:pPr>
              <a:lnSpc>
                <a:spcPct val="80000"/>
              </a:lnSpc>
            </a:pPr>
            <a:r>
              <a:rPr lang="en-US" altLang="en-US" sz="2000">
                <a:effectLst/>
              </a:rPr>
              <a:t>Sebagai bagian Universitas, orientasi pendidikan farmasi mengalami trasformasi dari jenis pendidikan vokasi ke sains.</a:t>
            </a:r>
          </a:p>
        </p:txBody>
      </p:sp>
      <p:sp>
        <p:nvSpPr>
          <p:cNvPr id="41987" name="Rectangle 3">
            <a:extLst>
              <a:ext uri="{FF2B5EF4-FFF2-40B4-BE49-F238E27FC236}">
                <a16:creationId xmlns:a16="http://schemas.microsoft.com/office/drawing/2014/main" id="{F705DBBD-B3ED-FC69-1E6D-57FBDBBC7C38}"/>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851224F-095D-7484-AB79-E91A954EA25E}"/>
              </a:ext>
            </a:extLst>
          </p:cNvPr>
          <p:cNvSpPr>
            <a:spLocks noGrp="1" noChangeArrowheads="1"/>
          </p:cNvSpPr>
          <p:nvPr>
            <p:ph type="body" idx="1"/>
          </p:nvPr>
        </p:nvSpPr>
        <p:spPr>
          <a:xfrm>
            <a:off x="1066800" y="1066800"/>
            <a:ext cx="7543800" cy="5562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APhAYANG BERORIENTASI SAINS DAN PROFESI VS </a:t>
            </a:r>
          </a:p>
          <a:p>
            <a:pPr>
              <a:lnSpc>
                <a:spcPct val="80000"/>
              </a:lnSpc>
              <a:buFont typeface="Wingdings" pitchFamily="2" charset="2"/>
              <a:buNone/>
            </a:pPr>
            <a:r>
              <a:rPr lang="en-US" altLang="en-US" sz="2000" i="1">
                <a:solidFill>
                  <a:srgbClr val="FFFF66"/>
                </a:solidFill>
                <a:effectLst/>
              </a:rPr>
              <a:t>NARD YANG BERORIENTASI SUKSES KOMERSIAL INDIVIDUAL</a:t>
            </a:r>
          </a:p>
          <a:p>
            <a:pPr>
              <a:lnSpc>
                <a:spcPct val="80000"/>
              </a:lnSpc>
              <a:buFont typeface="Wingdings" pitchFamily="2" charset="2"/>
              <a:buNone/>
            </a:pPr>
            <a:endParaRPr lang="en-US" altLang="en-US" sz="2000" i="1">
              <a:solidFill>
                <a:srgbClr val="FFFF66"/>
              </a:solidFill>
              <a:effectLst/>
            </a:endParaRPr>
          </a:p>
          <a:p>
            <a:pPr>
              <a:lnSpc>
                <a:spcPct val="80000"/>
              </a:lnSpc>
            </a:pPr>
            <a:r>
              <a:rPr lang="en-US" altLang="en-US" sz="2000">
                <a:effectLst/>
              </a:rPr>
              <a:t>Dalam kurun waktu 50 tahun itu, </a:t>
            </a:r>
            <a:r>
              <a:rPr lang="en-US" altLang="en-US" sz="2000" i="1">
                <a:effectLst/>
              </a:rPr>
              <a:t>dispensing-doctor </a:t>
            </a:r>
            <a:r>
              <a:rPr lang="en-US" altLang="en-US" sz="2000">
                <a:effectLst/>
              </a:rPr>
              <a:t>menurun dan farmasi makin kompak berkat keahliannya dalam meracik resep obat sebagai identitas profesi dalam pelayanan kesehatan.</a:t>
            </a:r>
          </a:p>
          <a:p>
            <a:pPr>
              <a:lnSpc>
                <a:spcPct val="80000"/>
              </a:lnSpc>
            </a:pPr>
            <a:endParaRPr lang="en-US" altLang="en-US" sz="900" i="1">
              <a:effectLst/>
            </a:endParaRPr>
          </a:p>
          <a:p>
            <a:pPr>
              <a:lnSpc>
                <a:spcPct val="80000"/>
              </a:lnSpc>
            </a:pPr>
            <a:r>
              <a:rPr lang="en-US" altLang="en-US" sz="2000">
                <a:effectLst/>
              </a:rPr>
              <a:t>Namun demikian, kontribusi penghasilan profesi pelayanan tersebut relatif kecil, sementara pada saat yang sama tumbuh toko obat murah (</a:t>
            </a:r>
            <a:r>
              <a:rPr lang="en-US" altLang="en-US" sz="2000" i="1">
                <a:effectLst/>
              </a:rPr>
              <a:t>cut-rate drugstore) </a:t>
            </a:r>
            <a:r>
              <a:rPr lang="en-US" altLang="en-US" sz="2000">
                <a:effectLst/>
              </a:rPr>
              <a:t>dan</a:t>
            </a:r>
            <a:r>
              <a:rPr lang="en-US" altLang="en-US" sz="2000" i="1">
                <a:effectLst/>
              </a:rPr>
              <a:t> chain drugstore, semakin menambah tekanan ekonomi profesi farmasi.</a:t>
            </a:r>
          </a:p>
          <a:p>
            <a:pPr>
              <a:lnSpc>
                <a:spcPct val="80000"/>
              </a:lnSpc>
            </a:pPr>
            <a:endParaRPr lang="en-US" altLang="en-US" sz="800" i="1">
              <a:effectLst/>
            </a:endParaRPr>
          </a:p>
          <a:p>
            <a:pPr>
              <a:lnSpc>
                <a:spcPct val="80000"/>
              </a:lnSpc>
            </a:pPr>
            <a:r>
              <a:rPr lang="en-US" altLang="en-US" sz="2000">
                <a:effectLst/>
              </a:rPr>
              <a:t>Tahun 1898, NARD (</a:t>
            </a:r>
            <a:r>
              <a:rPr lang="en-US" altLang="en-US" sz="2000" i="1">
                <a:effectLst/>
              </a:rPr>
              <a:t>National Association of Retail Druggist</a:t>
            </a:r>
            <a:r>
              <a:rPr lang="en-US" altLang="en-US" sz="2000">
                <a:effectLst/>
              </a:rPr>
              <a:t>) didirikan untuk melindungi profesi farmasi dari ancaman yang lebih besar. Organisasi ini semula didukung oleh APhA.</a:t>
            </a:r>
          </a:p>
          <a:p>
            <a:pPr>
              <a:lnSpc>
                <a:spcPct val="80000"/>
              </a:lnSpc>
            </a:pPr>
            <a:endParaRPr lang="en-US" altLang="en-US" sz="900">
              <a:effectLst/>
            </a:endParaRPr>
          </a:p>
          <a:p>
            <a:pPr>
              <a:lnSpc>
                <a:spcPct val="80000"/>
              </a:lnSpc>
            </a:pPr>
            <a:r>
              <a:rPr lang="en-US" altLang="en-US" sz="2000">
                <a:solidFill>
                  <a:srgbClr val="FFFF00"/>
                </a:solidFill>
                <a:effectLst/>
              </a:rPr>
              <a:t>APhA berprisip pada kemajuan sains dan profesi, sedangkan NARD berorientasi pada sukses komersial individual sebagai pemilik. </a:t>
            </a:r>
            <a:r>
              <a:rPr lang="en-US" altLang="en-US" sz="2000">
                <a:effectLst/>
              </a:rPr>
              <a:t>Karena perbedaan prinsip, akhirnya APhA menolak, sehingga keduanya pecah dan melemahkan suara profesi di tingkat nasional. </a:t>
            </a:r>
          </a:p>
        </p:txBody>
      </p:sp>
      <p:sp>
        <p:nvSpPr>
          <p:cNvPr id="43011" name="Rectangle 3">
            <a:extLst>
              <a:ext uri="{FF2B5EF4-FFF2-40B4-BE49-F238E27FC236}">
                <a16:creationId xmlns:a16="http://schemas.microsoft.com/office/drawing/2014/main" id="{94441C8B-616B-CF02-894C-3B0BB7EF81D7}"/>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9DD16A-9058-0004-3A69-6CD1AE545E68}"/>
              </a:ext>
            </a:extLst>
          </p:cNvPr>
          <p:cNvSpPr>
            <a:spLocks noGrp="1" noChangeArrowheads="1"/>
          </p:cNvSpPr>
          <p:nvPr>
            <p:ph type="ctrTitle"/>
          </p:nvPr>
        </p:nvSpPr>
        <p:spPr>
          <a:xfrm>
            <a:off x="1295400" y="304800"/>
            <a:ext cx="7696200" cy="914400"/>
          </a:xfrm>
          <a:solidFill>
            <a:srgbClr val="CC00CC"/>
          </a:solidFill>
        </p:spPr>
        <p:txBody>
          <a:bodyPr/>
          <a:lstStyle/>
          <a:p>
            <a:pPr algn="ctr" eaLnBrk="1" hangingPunct="1">
              <a:defRPr/>
            </a:pPr>
            <a:r>
              <a:rPr lang="en-US" sz="2800"/>
              <a:t>EVOLUSI FARMASI</a:t>
            </a:r>
            <a:br>
              <a:rPr lang="en-US" sz="3200"/>
            </a:br>
            <a:r>
              <a:rPr lang="en-US" sz="2000" b="0" i="1"/>
              <a:t>Jaman Prasejarah – Farmasi Moderen</a:t>
            </a:r>
          </a:p>
        </p:txBody>
      </p:sp>
      <p:sp>
        <p:nvSpPr>
          <p:cNvPr id="7171" name="Text Box 4">
            <a:extLst>
              <a:ext uri="{FF2B5EF4-FFF2-40B4-BE49-F238E27FC236}">
                <a16:creationId xmlns:a16="http://schemas.microsoft.com/office/drawing/2014/main" id="{3B6E81E0-BEBF-65C8-68F7-B1661976B04D}"/>
              </a:ext>
            </a:extLst>
          </p:cNvPr>
          <p:cNvSpPr txBox="1">
            <a:spLocks noChangeArrowheads="1"/>
          </p:cNvSpPr>
          <p:nvPr/>
        </p:nvSpPr>
        <p:spPr bwMode="auto">
          <a:xfrm>
            <a:off x="7054850" y="2133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7172" name="Text Box 5">
            <a:extLst>
              <a:ext uri="{FF2B5EF4-FFF2-40B4-BE49-F238E27FC236}">
                <a16:creationId xmlns:a16="http://schemas.microsoft.com/office/drawing/2014/main" id="{4FA9ABA2-4E2A-B2DB-CAF1-F1BE732BEFE6}"/>
              </a:ext>
            </a:extLst>
          </p:cNvPr>
          <p:cNvSpPr txBox="1">
            <a:spLocks noChangeArrowheads="1"/>
          </p:cNvSpPr>
          <p:nvPr/>
        </p:nvSpPr>
        <p:spPr bwMode="auto">
          <a:xfrm>
            <a:off x="6691313" y="1905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id-ID" altLang="en-US" sz="1800"/>
          </a:p>
        </p:txBody>
      </p:sp>
      <p:sp>
        <p:nvSpPr>
          <p:cNvPr id="20486" name="Text Box 6">
            <a:extLst>
              <a:ext uri="{FF2B5EF4-FFF2-40B4-BE49-F238E27FC236}">
                <a16:creationId xmlns:a16="http://schemas.microsoft.com/office/drawing/2014/main" id="{DF4BFEF0-0957-245A-8A1F-2DF98569196B}"/>
              </a:ext>
            </a:extLst>
          </p:cNvPr>
          <p:cNvSpPr txBox="1">
            <a:spLocks noChangeArrowheads="1"/>
          </p:cNvSpPr>
          <p:nvPr/>
        </p:nvSpPr>
        <p:spPr bwMode="auto">
          <a:xfrm>
            <a:off x="1143000" y="1447800"/>
            <a:ext cx="7848600" cy="1754188"/>
          </a:xfrm>
          <a:prstGeom prst="rect">
            <a:avLst/>
          </a:prstGeom>
          <a:solidFill>
            <a:srgbClr val="003366"/>
          </a:solidFill>
          <a:ln w="9525">
            <a:noFill/>
            <a:miter lim="800000"/>
            <a:headEnd/>
            <a:tailEnd/>
          </a:ln>
          <a:effectLst/>
        </p:spPr>
        <p:txBody>
          <a:bodyPr>
            <a:spAutoFit/>
          </a:bodyPr>
          <a:lstStyle/>
          <a:p>
            <a:pPr>
              <a:buFontTx/>
              <a:buChar char="•"/>
              <a:defRPr/>
            </a:pPr>
            <a:r>
              <a:rPr lang="en-US" sz="1800" i="1" dirty="0">
                <a:solidFill>
                  <a:srgbClr val="FFFF00"/>
                </a:solidFill>
                <a:effectLst>
                  <a:outerShdw blurRad="38100" dist="38100" dir="2700000" algn="tl">
                    <a:srgbClr val="000000"/>
                  </a:outerShdw>
                </a:effectLst>
                <a:latin typeface="Tahoma" charset="0"/>
              </a:rPr>
              <a:t> MESIR-CINA-INDIA-YUNANI-ROMAWI-TIMUR TENGAH-JEPANG -EROPA</a:t>
            </a:r>
          </a:p>
          <a:p>
            <a:pPr>
              <a:defRPr/>
            </a:pPr>
            <a:r>
              <a:rPr lang="en-US" sz="1800" dirty="0">
                <a:effectLst>
                  <a:outerShdw blurRad="38100" dist="38100" dir="2700000" algn="tl">
                    <a:srgbClr val="000000"/>
                  </a:outerShdw>
                </a:effectLst>
                <a:latin typeface="Tahoma" charset="0"/>
              </a:rPr>
              <a:t>  30000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BC: </a:t>
            </a:r>
            <a:r>
              <a:rPr lang="en-US" sz="1800" dirty="0" err="1">
                <a:effectLst>
                  <a:outerShdw blurRad="38100" dist="38100" dir="2700000" algn="tl">
                    <a:srgbClr val="000000"/>
                  </a:outerShdw>
                </a:effectLst>
                <a:latin typeface="Tahoma" charset="0"/>
              </a:rPr>
              <a:t>Jaman</a:t>
            </a: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Prasejarah</a:t>
            </a: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Kekuatan</a:t>
            </a:r>
            <a:r>
              <a:rPr lang="en-US" sz="1800" dirty="0">
                <a:effectLst>
                  <a:outerShdw blurRad="38100" dist="38100" dir="2700000" algn="tl">
                    <a:srgbClr val="000000"/>
                  </a:outerShdw>
                </a:effectLst>
                <a:latin typeface="Tahoma" charset="0"/>
              </a:rPr>
              <a:t> Supranatural</a:t>
            </a:r>
          </a:p>
          <a:p>
            <a:pPr>
              <a:defRPr/>
            </a:pPr>
            <a:r>
              <a:rPr lang="en-US" sz="1800" dirty="0">
                <a:effectLst>
                  <a:outerShdw blurRad="38100" dist="38100" dir="2700000" algn="tl">
                    <a:srgbClr val="000000"/>
                  </a:outerShdw>
                </a:effectLst>
                <a:latin typeface="Tahoma" charset="0"/>
              </a:rPr>
              <a:t>  2000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BC  : </a:t>
            </a:r>
            <a:r>
              <a:rPr lang="en-US" sz="1800" dirty="0" err="1">
                <a:effectLst>
                  <a:outerShdw blurRad="38100" dist="38100" dir="2700000" algn="tl">
                    <a:srgbClr val="000000"/>
                  </a:outerShdw>
                </a:effectLst>
                <a:latin typeface="Tahoma" charset="0"/>
              </a:rPr>
              <a:t>Milenium</a:t>
            </a:r>
            <a:r>
              <a:rPr lang="en-US" sz="1800" dirty="0">
                <a:effectLst>
                  <a:outerShdw blurRad="38100" dist="38100" dir="2700000" algn="tl">
                    <a:srgbClr val="000000"/>
                  </a:outerShdw>
                </a:effectLst>
                <a:latin typeface="Tahoma" charset="0"/>
              </a:rPr>
              <a:t> Ke-2 SM: </a:t>
            </a:r>
            <a:r>
              <a:rPr lang="en-US" sz="1800" dirty="0" err="1">
                <a:effectLst>
                  <a:outerShdw blurRad="38100" dist="38100" dir="2700000" algn="tl">
                    <a:srgbClr val="000000"/>
                  </a:outerShdw>
                </a:effectLst>
                <a:latin typeface="Tahoma" charset="0"/>
              </a:rPr>
              <a:t>Babilonia</a:t>
            </a: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Mesir</a:t>
            </a: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Cina</a:t>
            </a:r>
            <a:r>
              <a:rPr lang="en-US" sz="1800" dirty="0">
                <a:effectLst>
                  <a:outerShdw blurRad="38100" dist="38100" dir="2700000" algn="tl">
                    <a:srgbClr val="000000"/>
                  </a:outerShdw>
                </a:effectLst>
                <a:latin typeface="Tahoma" charset="0"/>
              </a:rPr>
              <a:t>, India</a:t>
            </a:r>
          </a:p>
          <a:p>
            <a:pPr>
              <a:defRPr/>
            </a:pPr>
            <a:r>
              <a:rPr lang="en-US" sz="1800" dirty="0">
                <a:effectLst>
                  <a:outerShdw blurRad="38100" dist="38100" dir="2700000" algn="tl">
                    <a:srgbClr val="000000"/>
                  </a:outerShdw>
                </a:effectLst>
                <a:latin typeface="Tahoma" charset="0"/>
              </a:rPr>
              <a:t>  1000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BC  : </a:t>
            </a:r>
            <a:r>
              <a:rPr lang="en-US" sz="1800" dirty="0" err="1">
                <a:effectLst>
                  <a:outerShdw blurRad="38100" dist="38100" dir="2700000" algn="tl">
                    <a:srgbClr val="000000"/>
                  </a:outerShdw>
                </a:effectLst>
                <a:latin typeface="Tahoma" charset="0"/>
              </a:rPr>
              <a:t>Milenium</a:t>
            </a:r>
            <a:r>
              <a:rPr lang="en-US" sz="1800" dirty="0">
                <a:effectLst>
                  <a:outerShdw blurRad="38100" dist="38100" dir="2700000" algn="tl">
                    <a:srgbClr val="000000"/>
                  </a:outerShdw>
                </a:effectLst>
                <a:latin typeface="Tahoma" charset="0"/>
              </a:rPr>
              <a:t> Ke-1 SM: Yunani, </a:t>
            </a:r>
            <a:r>
              <a:rPr lang="en-US" sz="1800" dirty="0" err="1">
                <a:effectLst>
                  <a:outerShdw blurRad="38100" dist="38100" dir="2700000" algn="tl">
                    <a:srgbClr val="000000"/>
                  </a:outerShdw>
                </a:effectLst>
                <a:latin typeface="Tahoma" charset="0"/>
              </a:rPr>
              <a:t>Romawi</a:t>
            </a:r>
            <a:endParaRPr lang="en-US" sz="1800" dirty="0">
              <a:effectLst>
                <a:outerShdw blurRad="38100" dist="38100" dir="2700000" algn="tl">
                  <a:srgbClr val="000000"/>
                </a:outerShdw>
              </a:effectLst>
              <a:latin typeface="Tahoma" charset="0"/>
            </a:endParaRPr>
          </a:p>
          <a:p>
            <a:pPr>
              <a:defRPr/>
            </a:pPr>
            <a:r>
              <a:rPr lang="en-US" sz="1800" dirty="0">
                <a:effectLst>
                  <a:outerShdw blurRad="38100" dist="38100" dir="2700000" algn="tl">
                    <a:srgbClr val="000000"/>
                  </a:outerShdw>
                </a:effectLst>
                <a:latin typeface="Tahoma" charset="0"/>
              </a:rPr>
              <a:t>  500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AD    : Lima-Abad Setelah </a:t>
            </a:r>
            <a:r>
              <a:rPr lang="en-US" sz="1800" dirty="0" err="1">
                <a:effectLst>
                  <a:outerShdw blurRad="38100" dist="38100" dir="2700000" algn="tl">
                    <a:srgbClr val="000000"/>
                  </a:outerShdw>
                </a:effectLst>
                <a:latin typeface="Tahoma" charset="0"/>
              </a:rPr>
              <a:t>Masehi</a:t>
            </a:r>
            <a:endParaRPr lang="en-US" sz="1800" dirty="0">
              <a:effectLst>
                <a:outerShdw blurRad="38100" dist="38100" dir="2700000" algn="tl">
                  <a:srgbClr val="000000"/>
                </a:outerShdw>
              </a:effectLst>
              <a:latin typeface="Tahoma" charset="0"/>
            </a:endParaRPr>
          </a:p>
          <a:p>
            <a:pPr>
              <a:defRPr/>
            </a:pP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500-1500 : Abad </a:t>
            </a:r>
            <a:r>
              <a:rPr lang="en-US" sz="1800" dirty="0" err="1">
                <a:effectLst>
                  <a:outerShdw blurRad="38100" dist="38100" dir="2700000" algn="tl">
                    <a:srgbClr val="000000"/>
                  </a:outerShdw>
                </a:effectLst>
                <a:latin typeface="Tahoma" charset="0"/>
              </a:rPr>
              <a:t>Pertengahan</a:t>
            </a:r>
            <a:r>
              <a:rPr lang="en-US" sz="1800" dirty="0">
                <a:effectLst>
                  <a:outerShdw blurRad="38100" dist="38100" dir="2700000" algn="tl">
                    <a:srgbClr val="000000"/>
                  </a:outerShdw>
                </a:effectLst>
                <a:latin typeface="Tahoma" charset="0"/>
              </a:rPr>
              <a:t> (500 – 1500 AD)</a:t>
            </a:r>
            <a:endParaRPr lang="en-US" sz="1800" dirty="0">
              <a:latin typeface="Tahoma" charset="0"/>
            </a:endParaRPr>
          </a:p>
        </p:txBody>
      </p:sp>
      <p:sp>
        <p:nvSpPr>
          <p:cNvPr id="20487" name="Text Box 7">
            <a:extLst>
              <a:ext uri="{FF2B5EF4-FFF2-40B4-BE49-F238E27FC236}">
                <a16:creationId xmlns:a16="http://schemas.microsoft.com/office/drawing/2014/main" id="{6BBC4090-AA42-0158-6032-9ACF581D4840}"/>
              </a:ext>
            </a:extLst>
          </p:cNvPr>
          <p:cNvSpPr txBox="1">
            <a:spLocks noChangeArrowheads="1"/>
          </p:cNvSpPr>
          <p:nvPr/>
        </p:nvSpPr>
        <p:spPr bwMode="auto">
          <a:xfrm>
            <a:off x="1295400" y="3505200"/>
            <a:ext cx="7696200" cy="915988"/>
          </a:xfrm>
          <a:prstGeom prst="rect">
            <a:avLst/>
          </a:prstGeom>
          <a:solidFill>
            <a:srgbClr val="006666"/>
          </a:solidFill>
          <a:ln w="9525">
            <a:noFill/>
            <a:miter lim="800000"/>
            <a:headEnd/>
            <a:tailEnd/>
          </a:ln>
          <a:effectLst/>
        </p:spPr>
        <p:txBody>
          <a:bodyPr>
            <a:spAutoFit/>
          </a:bodyPr>
          <a:lstStyle/>
          <a:p>
            <a:pPr>
              <a:buFontTx/>
              <a:buChar char="•"/>
              <a:defRPr/>
            </a:pPr>
            <a:r>
              <a:rPr lang="en-US" sz="1800" dirty="0">
                <a:effectLst>
                  <a:outerShdw blurRad="38100" dist="38100" dir="2700000" algn="tl">
                    <a:srgbClr val="000000"/>
                  </a:outerShdw>
                </a:effectLst>
                <a:latin typeface="Tahoma" charset="0"/>
              </a:rPr>
              <a:t> </a:t>
            </a:r>
            <a:r>
              <a:rPr lang="en-US" sz="1800" i="1" dirty="0">
                <a:solidFill>
                  <a:srgbClr val="FFFF00"/>
                </a:solidFill>
                <a:effectLst>
                  <a:outerShdw blurRad="38100" dist="38100" dir="2700000" algn="tl">
                    <a:srgbClr val="000000"/>
                  </a:outerShdw>
                </a:effectLst>
                <a:latin typeface="Tahoma" charset="0"/>
              </a:rPr>
              <a:t>EROPA</a:t>
            </a:r>
          </a:p>
          <a:p>
            <a:pPr>
              <a:defRPr/>
            </a:pP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Tahun</a:t>
            </a:r>
            <a:r>
              <a:rPr lang="en-US" sz="1800" dirty="0">
                <a:effectLst>
                  <a:outerShdw blurRad="38100" dist="38100" dir="2700000" algn="tl">
                    <a:srgbClr val="000000"/>
                  </a:outerShdw>
                </a:effectLst>
                <a:latin typeface="Tahoma" charset="0"/>
              </a:rPr>
              <a:t> 1500-1900:  </a:t>
            </a:r>
            <a:r>
              <a:rPr lang="en-US" sz="1800" i="1" dirty="0">
                <a:effectLst>
                  <a:outerShdw blurRad="38100" dist="38100" dir="2700000" algn="tl">
                    <a:srgbClr val="000000"/>
                  </a:outerShdw>
                </a:effectLst>
                <a:latin typeface="Tahoma" charset="0"/>
              </a:rPr>
              <a:t>Renaissance  </a:t>
            </a:r>
            <a:r>
              <a:rPr lang="en-US" sz="1800" dirty="0">
                <a:effectLst>
                  <a:outerShdw blurRad="38100" dist="38100" dir="2700000" algn="tl">
                    <a:srgbClr val="000000"/>
                  </a:outerShdw>
                </a:effectLst>
                <a:latin typeface="Tahoma" charset="0"/>
              </a:rPr>
              <a:t>dan Awal </a:t>
            </a:r>
            <a:r>
              <a:rPr lang="en-US" sz="1800" dirty="0" err="1">
                <a:effectLst>
                  <a:outerShdw blurRad="38100" dist="38100" dir="2700000" algn="tl">
                    <a:srgbClr val="000000"/>
                  </a:outerShdw>
                </a:effectLst>
                <a:latin typeface="Tahoma" charset="0"/>
              </a:rPr>
              <a:t>Eropa</a:t>
            </a:r>
            <a:r>
              <a:rPr lang="en-US" sz="1800" dirty="0">
                <a:effectLst>
                  <a:outerShdw blurRad="38100" dist="38100" dir="2700000" algn="tl">
                    <a:srgbClr val="000000"/>
                  </a:outerShdw>
                </a:effectLst>
                <a:latin typeface="Tahoma" charset="0"/>
              </a:rPr>
              <a:t> </a:t>
            </a:r>
            <a:r>
              <a:rPr lang="en-US" sz="1800" dirty="0" err="1">
                <a:effectLst>
                  <a:outerShdw blurRad="38100" dist="38100" dir="2700000" algn="tl">
                    <a:srgbClr val="000000"/>
                  </a:outerShdw>
                </a:effectLst>
                <a:latin typeface="Tahoma" charset="0"/>
              </a:rPr>
              <a:t>Moderen</a:t>
            </a:r>
            <a:endParaRPr lang="en-US" sz="1800" dirty="0">
              <a:latin typeface="Tahoma" charset="0"/>
            </a:endParaRPr>
          </a:p>
          <a:p>
            <a:pPr>
              <a:defRPr/>
            </a:pPr>
            <a:endParaRPr lang="en-US" sz="1800" dirty="0">
              <a:effectLst>
                <a:outerShdw blurRad="38100" dist="38100" dir="2700000" algn="tl">
                  <a:srgbClr val="000000"/>
                </a:outerShdw>
              </a:effectLst>
              <a:latin typeface="Tahoma" charset="0"/>
            </a:endParaRPr>
          </a:p>
        </p:txBody>
      </p:sp>
      <p:sp>
        <p:nvSpPr>
          <p:cNvPr id="20488" name="Text Box 8">
            <a:extLst>
              <a:ext uri="{FF2B5EF4-FFF2-40B4-BE49-F238E27FC236}">
                <a16:creationId xmlns:a16="http://schemas.microsoft.com/office/drawing/2014/main" id="{4632DEFF-8879-3A15-5C5F-52B397597106}"/>
              </a:ext>
            </a:extLst>
          </p:cNvPr>
          <p:cNvSpPr txBox="1">
            <a:spLocks noChangeArrowheads="1"/>
          </p:cNvSpPr>
          <p:nvPr/>
        </p:nvSpPr>
        <p:spPr bwMode="auto">
          <a:xfrm>
            <a:off x="1295400" y="4619625"/>
            <a:ext cx="7696200" cy="2032000"/>
          </a:xfrm>
          <a:prstGeom prst="rect">
            <a:avLst/>
          </a:prstGeom>
          <a:solidFill>
            <a:srgbClr val="008080"/>
          </a:solidFill>
          <a:ln w="9525">
            <a:noFill/>
            <a:miter lim="800000"/>
            <a:headEnd/>
            <a:tailEnd/>
          </a:ln>
          <a:effectLst/>
        </p:spPr>
        <p:txBody>
          <a:bodyPr>
            <a:spAutoFit/>
          </a:bodyPr>
          <a:lstStyle/>
          <a:p>
            <a:pPr>
              <a:buFontTx/>
              <a:buChar char="•"/>
              <a:defRPr/>
            </a:pPr>
            <a:r>
              <a:rPr lang="en-US" sz="1800">
                <a:effectLst>
                  <a:outerShdw blurRad="38100" dist="38100" dir="2700000" algn="tl">
                    <a:srgbClr val="000000"/>
                  </a:outerShdw>
                </a:effectLst>
                <a:latin typeface="Tahoma" charset="0"/>
              </a:rPr>
              <a:t> </a:t>
            </a:r>
            <a:r>
              <a:rPr lang="en-US" sz="1800" i="1">
                <a:solidFill>
                  <a:srgbClr val="FFFF00"/>
                </a:solidFill>
                <a:effectLst>
                  <a:outerShdw blurRad="38100" dist="38100" dir="2700000" algn="tl">
                    <a:srgbClr val="000000"/>
                  </a:outerShdw>
                </a:effectLst>
                <a:latin typeface="Tahoma" charset="0"/>
              </a:rPr>
              <a:t>AMERIKA</a:t>
            </a:r>
          </a:p>
          <a:p>
            <a:pPr>
              <a:defRPr/>
            </a:pPr>
            <a:r>
              <a:rPr lang="en-US" sz="1800">
                <a:effectLst>
                  <a:outerShdw blurRad="38100" dist="38100" dir="2700000" algn="tl">
                    <a:srgbClr val="000000"/>
                  </a:outerShdw>
                </a:effectLst>
                <a:latin typeface="Tahoma" charset="0"/>
              </a:rPr>
              <a:t>  Tahun 1600 - 1800:  Awal Farmasi Amerika</a:t>
            </a:r>
          </a:p>
          <a:p>
            <a:pPr>
              <a:defRPr/>
            </a:pPr>
            <a:r>
              <a:rPr lang="en-US" sz="1800">
                <a:effectLst>
                  <a:outerShdw blurRad="38100" dist="38100" dir="2700000" algn="tl">
                    <a:srgbClr val="000000"/>
                  </a:outerShdw>
                </a:effectLst>
                <a:latin typeface="Tahoma" charset="0"/>
              </a:rPr>
              <a:t>  Tahun 1820 - 1860:  Masa Usai Perang Menuju Profesionalisme</a:t>
            </a:r>
          </a:p>
          <a:p>
            <a:pPr>
              <a:defRPr/>
            </a:pPr>
            <a:r>
              <a:rPr lang="en-US" sz="1800">
                <a:effectLst>
                  <a:outerShdw blurRad="38100" dist="38100" dir="2700000" algn="tl">
                    <a:srgbClr val="000000"/>
                  </a:outerShdw>
                </a:effectLst>
                <a:latin typeface="Tahoma" charset="0"/>
              </a:rPr>
              <a:t>  Tahun 1870 - 1920:  Transisi Menuju Profesi Moderen</a:t>
            </a:r>
          </a:p>
          <a:p>
            <a:pPr>
              <a:defRPr/>
            </a:pPr>
            <a:r>
              <a:rPr lang="en-US" sz="1800">
                <a:effectLst>
                  <a:outerShdw blurRad="38100" dist="38100" dir="2700000" algn="tl">
                    <a:srgbClr val="000000"/>
                  </a:outerShdw>
                </a:effectLst>
                <a:latin typeface="Tahoma" charset="0"/>
              </a:rPr>
              <a:t>  tahun  1930 – 1970: Era menghitung dan Menuang</a:t>
            </a:r>
          </a:p>
          <a:p>
            <a:pPr>
              <a:defRPr/>
            </a:pPr>
            <a:r>
              <a:rPr lang="en-US" sz="1800">
                <a:effectLst>
                  <a:outerShdw blurRad="38100" dist="38100" dir="2700000" algn="tl">
                    <a:srgbClr val="000000"/>
                  </a:outerShdw>
                </a:effectLst>
                <a:latin typeface="Tahoma" charset="0"/>
              </a:rPr>
              <a:t>  Tahun 1960 – 2000:  Awal Farmasi Klinik dan </a:t>
            </a:r>
            <a:r>
              <a:rPr lang="en-US" sz="1800" i="1">
                <a:effectLst>
                  <a:outerShdw blurRad="38100" dist="38100" dir="2700000" algn="tl">
                    <a:srgbClr val="000000"/>
                  </a:outerShdw>
                </a:effectLst>
                <a:latin typeface="Tahoma" charset="0"/>
              </a:rPr>
              <a:t>Pharmaceutical Care</a:t>
            </a:r>
          </a:p>
          <a:p>
            <a:pPr>
              <a:defRPr/>
            </a:pPr>
            <a:r>
              <a:rPr lang="en-US" sz="1800">
                <a:effectLst>
                  <a:outerShdw blurRad="38100" dist="38100" dir="2700000" algn="tl">
                    <a:srgbClr val="000000"/>
                  </a:outerShdw>
                </a:effectLst>
                <a:latin typeface="Tahoma" charset="0"/>
              </a:rPr>
              <a:t>  &gt;Tahun 2000        :  Farmasi Moderen dan Masa Depan </a:t>
            </a:r>
            <a:endParaRPr lang="en-US" sz="1800">
              <a:latin typeface="Tahoma"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2E42D63-A79D-7E32-669E-0F76BB99683F}"/>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
        <p:nvSpPr>
          <p:cNvPr id="44035" name="Text Box 5">
            <a:extLst>
              <a:ext uri="{FF2B5EF4-FFF2-40B4-BE49-F238E27FC236}">
                <a16:creationId xmlns:a16="http://schemas.microsoft.com/office/drawing/2014/main" id="{9077AB98-2FE3-BD3D-D9C3-1E40D0943FC4}"/>
              </a:ext>
            </a:extLst>
          </p:cNvPr>
          <p:cNvSpPr txBox="1">
            <a:spLocks noChangeArrowheads="1"/>
          </p:cNvSpPr>
          <p:nvPr/>
        </p:nvSpPr>
        <p:spPr bwMode="auto">
          <a:xfrm>
            <a:off x="2362200" y="266700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endParaRPr lang="id-ID" altLang="en-US" sz="800"/>
          </a:p>
        </p:txBody>
      </p:sp>
      <p:sp>
        <p:nvSpPr>
          <p:cNvPr id="44036" name="Text Box 6">
            <a:extLst>
              <a:ext uri="{FF2B5EF4-FFF2-40B4-BE49-F238E27FC236}">
                <a16:creationId xmlns:a16="http://schemas.microsoft.com/office/drawing/2014/main" id="{DF571A6E-18D6-4DCF-0EDF-10C1308970BB}"/>
              </a:ext>
            </a:extLst>
          </p:cNvPr>
          <p:cNvSpPr txBox="1">
            <a:spLocks noChangeArrowheads="1"/>
          </p:cNvSpPr>
          <p:nvPr/>
        </p:nvSpPr>
        <p:spPr bwMode="auto">
          <a:xfrm>
            <a:off x="1066800" y="12192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i="1">
                <a:solidFill>
                  <a:srgbClr val="FFFF66"/>
                </a:solidFill>
              </a:rPr>
              <a:t>TRANSFORMASI TERAPEUTIK: PENEMUAN VAKSIN DAN SERUM</a:t>
            </a:r>
          </a:p>
        </p:txBody>
      </p:sp>
      <p:sp>
        <p:nvSpPr>
          <p:cNvPr id="44037" name="Text Box 7">
            <a:extLst>
              <a:ext uri="{FF2B5EF4-FFF2-40B4-BE49-F238E27FC236}">
                <a16:creationId xmlns:a16="http://schemas.microsoft.com/office/drawing/2014/main" id="{7EF67F3C-0601-1D21-E9F3-93FA2F1D230C}"/>
              </a:ext>
            </a:extLst>
          </p:cNvPr>
          <p:cNvSpPr txBox="1">
            <a:spLocks noChangeArrowheads="1"/>
          </p:cNvSpPr>
          <p:nvPr/>
        </p:nvSpPr>
        <p:spPr bwMode="auto">
          <a:xfrm>
            <a:off x="2652713" y="38909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44038" name="Picture 8" descr="2010-09-07 09-03-47_0157">
            <a:extLst>
              <a:ext uri="{FF2B5EF4-FFF2-40B4-BE49-F238E27FC236}">
                <a16:creationId xmlns:a16="http://schemas.microsoft.com/office/drawing/2014/main" id="{545D197B-03FB-013D-B2FE-A63E31CF7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2788"/>
            <a:ext cx="419735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2">
            <a:extLst>
              <a:ext uri="{FF2B5EF4-FFF2-40B4-BE49-F238E27FC236}">
                <a16:creationId xmlns:a16="http://schemas.microsoft.com/office/drawing/2014/main" id="{664967BB-E47E-2F71-C567-65510A25F736}"/>
              </a:ext>
            </a:extLst>
          </p:cNvPr>
          <p:cNvSpPr>
            <a:spLocks noGrp="1" noChangeArrowheads="1"/>
          </p:cNvSpPr>
          <p:nvPr>
            <p:ph type="body" idx="1"/>
          </p:nvPr>
        </p:nvSpPr>
        <p:spPr>
          <a:xfrm>
            <a:off x="5105400" y="1981200"/>
            <a:ext cx="3505200" cy="4419600"/>
          </a:xfrm>
          <a:solidFill>
            <a:schemeClr val="bg2"/>
          </a:solidFill>
        </p:spPr>
        <p:txBody>
          <a:bodyPr/>
          <a:lstStyle/>
          <a:p>
            <a:pPr>
              <a:lnSpc>
                <a:spcPct val="80000"/>
              </a:lnSpc>
              <a:buFont typeface="Wingdings" pitchFamily="2" charset="2"/>
              <a:buNone/>
            </a:pPr>
            <a:endParaRPr lang="en-US" altLang="en-US" sz="2000" i="1">
              <a:solidFill>
                <a:srgbClr val="FFFF66"/>
              </a:solidFill>
              <a:effectLst/>
            </a:endParaRPr>
          </a:p>
          <a:p>
            <a:pPr>
              <a:lnSpc>
                <a:spcPct val="80000"/>
              </a:lnSpc>
            </a:pPr>
            <a:r>
              <a:rPr lang="en-US" altLang="en-US" sz="2000">
                <a:effectLst/>
              </a:rPr>
              <a:t>Ilmuan ahli teori kuman tentang penyakit seperti </a:t>
            </a:r>
            <a:r>
              <a:rPr lang="en-US" altLang="en-US" sz="2000">
                <a:solidFill>
                  <a:srgbClr val="FFFF00"/>
                </a:solidFill>
                <a:effectLst/>
              </a:rPr>
              <a:t>Louis Pasteur dan Robert Koch </a:t>
            </a:r>
            <a:r>
              <a:rPr lang="en-US" altLang="en-US" sz="2000">
                <a:effectLst/>
              </a:rPr>
              <a:t>menghasilkan kemajuan signifikan di bidang imunologi pada tahun 1880-1890-an. </a:t>
            </a:r>
          </a:p>
          <a:p>
            <a:pPr>
              <a:lnSpc>
                <a:spcPct val="80000"/>
              </a:lnSpc>
            </a:pPr>
            <a:endParaRPr lang="en-US" altLang="en-US" sz="900">
              <a:effectLst/>
            </a:endParaRPr>
          </a:p>
          <a:p>
            <a:pPr>
              <a:lnSpc>
                <a:spcPct val="80000"/>
              </a:lnSpc>
            </a:pPr>
            <a:r>
              <a:rPr lang="en-US" altLang="en-US" sz="2000">
                <a:effectLst/>
              </a:rPr>
              <a:t>Penyembuhan penyakit infeksi dari laboratorium dibuktikan oleh </a:t>
            </a:r>
            <a:r>
              <a:rPr lang="en-US" altLang="en-US" sz="2000">
                <a:solidFill>
                  <a:srgbClr val="FFFF00"/>
                </a:solidFill>
                <a:effectLst/>
              </a:rPr>
              <a:t>Pasteur penemu vaksin rabies, dan Emil von Behring penemu antitoksin diphteria.</a:t>
            </a:r>
          </a:p>
          <a:p>
            <a:pPr>
              <a:lnSpc>
                <a:spcPct val="80000"/>
              </a:lnSpc>
            </a:pPr>
            <a:endParaRPr lang="en-US" altLang="en-US" sz="900">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E464DFB-235D-4175-2A0D-9BB6AD9F3E41}"/>
              </a:ext>
            </a:extLst>
          </p:cNvPr>
          <p:cNvSpPr>
            <a:spLocks noGrp="1" noChangeArrowheads="1"/>
          </p:cNvSpPr>
          <p:nvPr>
            <p:ph type="body" idx="1"/>
          </p:nvPr>
        </p:nvSpPr>
        <p:spPr>
          <a:xfrm>
            <a:off x="990600" y="1219200"/>
            <a:ext cx="805180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altLang="en-US" sz="2000" i="1">
                <a:solidFill>
                  <a:srgbClr val="FFFF66"/>
                </a:solidFill>
                <a:effectLst/>
              </a:rPr>
              <a:t>TRANSFORMASI TERAPEUTIK: PENEMUAN OBAT SINTETIS</a:t>
            </a:r>
          </a:p>
          <a:p>
            <a:pPr>
              <a:lnSpc>
                <a:spcPct val="90000"/>
              </a:lnSpc>
              <a:buFont typeface="Wingdings" pitchFamily="2" charset="2"/>
              <a:buNone/>
            </a:pPr>
            <a:endParaRPr lang="en-US" altLang="en-US" sz="2000" i="1">
              <a:solidFill>
                <a:srgbClr val="FFFF66"/>
              </a:solidFill>
              <a:effectLst/>
            </a:endParaRPr>
          </a:p>
          <a:p>
            <a:pPr>
              <a:lnSpc>
                <a:spcPct val="90000"/>
              </a:lnSpc>
            </a:pPr>
            <a:r>
              <a:rPr lang="en-US" altLang="en-US" sz="2400">
                <a:effectLst/>
              </a:rPr>
              <a:t>Riset industri obat berhasil menemukan: analgetik-antipiretik seperti </a:t>
            </a:r>
            <a:r>
              <a:rPr lang="en-US" altLang="en-US" sz="2400">
                <a:solidFill>
                  <a:srgbClr val="FFFF00"/>
                </a:solidFill>
                <a:effectLst/>
              </a:rPr>
              <a:t>aspirin (Felix Hoffmann and Arthur Eichengrun, 1893), </a:t>
            </a:r>
            <a:r>
              <a:rPr lang="en-US" altLang="en-US" sz="2400">
                <a:effectLst/>
              </a:rPr>
              <a:t>dan kloral hidrat sebagai sedatif.</a:t>
            </a:r>
          </a:p>
          <a:p>
            <a:pPr>
              <a:lnSpc>
                <a:spcPct val="90000"/>
              </a:lnSpc>
            </a:pPr>
            <a:endParaRPr lang="en-US" altLang="en-US" sz="800">
              <a:effectLst/>
            </a:endParaRPr>
          </a:p>
          <a:p>
            <a:pPr>
              <a:lnSpc>
                <a:spcPct val="90000"/>
              </a:lnSpc>
            </a:pPr>
            <a:r>
              <a:rPr lang="en-US" altLang="en-US" sz="2400">
                <a:solidFill>
                  <a:srgbClr val="FFFF00"/>
                </a:solidFill>
                <a:effectLst/>
              </a:rPr>
              <a:t>Paul Ehrlich tahun 1910 menemukan Salvarsan </a:t>
            </a:r>
            <a:r>
              <a:rPr lang="en-US" altLang="en-US" sz="2400">
                <a:effectLst/>
              </a:rPr>
              <a:t>obat golongan kemoterapi pertama untuk mengobati </a:t>
            </a:r>
            <a:r>
              <a:rPr lang="en-US" altLang="en-US" sz="2400" i="1">
                <a:effectLst/>
              </a:rPr>
              <a:t>syphilis</a:t>
            </a:r>
            <a:r>
              <a:rPr lang="en-US" altLang="en-US" sz="2400">
                <a:effectLst/>
              </a:rPr>
              <a:t> yang walaupun kurang selektif, menginspirasi ilmuan lainnya untuk menemukan kemoterapi yang potensial.</a:t>
            </a:r>
          </a:p>
          <a:p>
            <a:pPr>
              <a:lnSpc>
                <a:spcPct val="90000"/>
              </a:lnSpc>
            </a:pPr>
            <a:endParaRPr lang="en-US" altLang="en-US" sz="1000">
              <a:effectLst/>
            </a:endParaRPr>
          </a:p>
          <a:p>
            <a:pPr>
              <a:lnSpc>
                <a:spcPct val="90000"/>
              </a:lnSpc>
            </a:pPr>
            <a:r>
              <a:rPr lang="en-US" altLang="en-US" sz="2400">
                <a:effectLst/>
              </a:rPr>
              <a:t>Namun demikian, pada pergantian abad-19 ke abad-20 hanya sedikit obat yang ditemukan berdampak signifikan terhadap pencegahan dan penyembuhan akar penyakit, kebanyakan hanya mengurangi gejala (</a:t>
            </a:r>
            <a:r>
              <a:rPr lang="en-US" altLang="en-US" sz="2400" i="1">
                <a:effectLst/>
              </a:rPr>
              <a:t>symptoms</a:t>
            </a:r>
            <a:r>
              <a:rPr lang="en-US" altLang="en-US" sz="2400">
                <a:effectLst/>
              </a:rPr>
              <a:t>). </a:t>
            </a:r>
          </a:p>
        </p:txBody>
      </p:sp>
      <p:sp>
        <p:nvSpPr>
          <p:cNvPr id="45059" name="Rectangle 3">
            <a:extLst>
              <a:ext uri="{FF2B5EF4-FFF2-40B4-BE49-F238E27FC236}">
                <a16:creationId xmlns:a16="http://schemas.microsoft.com/office/drawing/2014/main" id="{E52F9F14-CC9D-1575-F31F-858DAA5AEC8F}"/>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C950353-7AAC-5279-A8D4-FAF766E02CB7}"/>
              </a:ext>
            </a:extLst>
          </p:cNvPr>
          <p:cNvSpPr>
            <a:spLocks noGrp="1" noChangeArrowheads="1"/>
          </p:cNvSpPr>
          <p:nvPr>
            <p:ph type="body" idx="1"/>
          </p:nvPr>
        </p:nvSpPr>
        <p:spPr>
          <a:xfrm>
            <a:off x="990600" y="1066800"/>
            <a:ext cx="7620000" cy="57912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1800" i="1">
                <a:solidFill>
                  <a:srgbClr val="FFFF66"/>
                </a:solidFill>
                <a:effectLst/>
              </a:rPr>
              <a:t>UU OBAT DAN MAKANAN, FARMAKOPE NASIONAL PERTAMA, DAN</a:t>
            </a:r>
          </a:p>
          <a:p>
            <a:pPr>
              <a:buFont typeface="Wingdings" pitchFamily="2" charset="2"/>
              <a:buNone/>
            </a:pPr>
            <a:r>
              <a:rPr lang="en-US" altLang="en-US" sz="1800" i="1">
                <a:solidFill>
                  <a:srgbClr val="FFFF66"/>
                </a:solidFill>
                <a:effectLst/>
              </a:rPr>
              <a:t>INDUSTRI BAHAN BAKU</a:t>
            </a:r>
          </a:p>
          <a:p>
            <a:pPr>
              <a:buFont typeface="Wingdings" pitchFamily="2" charset="2"/>
              <a:buNone/>
            </a:pPr>
            <a:endParaRPr lang="en-US" altLang="en-US" sz="1800" i="1">
              <a:solidFill>
                <a:srgbClr val="FFFF66"/>
              </a:solidFill>
              <a:effectLst/>
            </a:endParaRPr>
          </a:p>
          <a:p>
            <a:r>
              <a:rPr lang="en-US" altLang="en-US" sz="1800">
                <a:effectLst/>
              </a:rPr>
              <a:t>Profesional kesehatan makin memahami ilmu penyakit, mekanisme kerja obat pada tingkat sel atau sistem organ dapat dijelaskan secara farmakologis. Mereka bersama jurnalis dan politisi progresif, menyerang penyimpangan iklan obat paten “cure-all”.</a:t>
            </a:r>
          </a:p>
          <a:p>
            <a:r>
              <a:rPr lang="en-US" altLang="en-US" sz="1800">
                <a:solidFill>
                  <a:srgbClr val="FFFF00"/>
                </a:solidFill>
                <a:effectLst/>
              </a:rPr>
              <a:t>UU Obat dan makanan diundangkan (</a:t>
            </a:r>
            <a:r>
              <a:rPr lang="en-US" altLang="en-US" sz="1800" i="1">
                <a:solidFill>
                  <a:srgbClr val="FFFF00"/>
                </a:solidFill>
                <a:effectLst/>
              </a:rPr>
              <a:t>Food and Drug Act, 1906</a:t>
            </a:r>
            <a:r>
              <a:rPr lang="en-US" altLang="en-US" sz="1800">
                <a:effectLst/>
              </a:rPr>
              <a:t>),</a:t>
            </a:r>
          </a:p>
          <a:p>
            <a:pPr>
              <a:buFont typeface="Wingdings" pitchFamily="2" charset="2"/>
              <a:buNone/>
            </a:pPr>
            <a:r>
              <a:rPr lang="en-US" altLang="en-US" sz="1800">
                <a:effectLst/>
              </a:rPr>
              <a:t>     untuk mengatur masalah produksi makanan dan perdagangan obat.</a:t>
            </a:r>
          </a:p>
          <a:p>
            <a:r>
              <a:rPr lang="en-US" altLang="en-US" sz="1800">
                <a:effectLst/>
              </a:rPr>
              <a:t>Walaupun UU tersebut kurang efektif mengatasi pemalsuan obat paten, namun berhasil menetapkan </a:t>
            </a:r>
            <a:r>
              <a:rPr lang="en-US" altLang="en-US" sz="1800" i="1">
                <a:solidFill>
                  <a:srgbClr val="FFFF00"/>
                </a:solidFill>
                <a:effectLst/>
              </a:rPr>
              <a:t>United States Pharmacopoeia and National Formulary dari APhA</a:t>
            </a:r>
            <a:r>
              <a:rPr lang="en-US" altLang="en-US" sz="1800">
                <a:solidFill>
                  <a:srgbClr val="FFFF00"/>
                </a:solidFill>
                <a:effectLst/>
              </a:rPr>
              <a:t> </a:t>
            </a:r>
            <a:r>
              <a:rPr lang="en-US" altLang="en-US" sz="1800">
                <a:effectLst/>
              </a:rPr>
              <a:t>sebagai standar mutu obat nasional pertama yang sesungguhnya.</a:t>
            </a:r>
          </a:p>
          <a:p>
            <a:r>
              <a:rPr lang="en-US" altLang="en-US" sz="1800">
                <a:effectLst/>
              </a:rPr>
              <a:t>Farmasis tidak lagi memproduksi sendiri bahan obat untuk meracik resep, karena industri farmasi telah memproduksi dalam jumlah besar, harga lebih murah dan mutu terjamin.</a:t>
            </a:r>
          </a:p>
          <a:p>
            <a:r>
              <a:rPr lang="en-US" altLang="en-US" sz="1800">
                <a:effectLst/>
              </a:rPr>
              <a:t>Industri juga merupakan sumber obat sintetik baru seperti aspirin dan antipirin berkat kemajuan Kimia Organik.</a:t>
            </a:r>
          </a:p>
        </p:txBody>
      </p:sp>
      <p:sp>
        <p:nvSpPr>
          <p:cNvPr id="46083" name="Rectangle 3">
            <a:extLst>
              <a:ext uri="{FF2B5EF4-FFF2-40B4-BE49-F238E27FC236}">
                <a16:creationId xmlns:a16="http://schemas.microsoft.com/office/drawing/2014/main" id="{CA217EAE-3202-4BC7-0091-9AC54AF28628}"/>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C12C8C3-A48D-966E-62FC-1A975E11A3ED}"/>
              </a:ext>
            </a:extLst>
          </p:cNvPr>
          <p:cNvSpPr>
            <a:spLocks noGrp="1" noChangeArrowheads="1"/>
          </p:cNvSpPr>
          <p:nvPr>
            <p:ph type="body" idx="1"/>
          </p:nvPr>
        </p:nvSpPr>
        <p:spPr>
          <a:xfrm>
            <a:off x="1066800" y="1371600"/>
            <a:ext cx="7543800" cy="52578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altLang="en-US" sz="2000" i="1">
                <a:solidFill>
                  <a:srgbClr val="FFFF66"/>
                </a:solidFill>
                <a:effectLst/>
              </a:rPr>
              <a:t>PERUBAHAN PENDIDIKAN FARMASI</a:t>
            </a:r>
          </a:p>
          <a:p>
            <a:pPr>
              <a:lnSpc>
                <a:spcPct val="90000"/>
              </a:lnSpc>
              <a:buFont typeface="Wingdings" pitchFamily="2" charset="2"/>
              <a:buNone/>
            </a:pPr>
            <a:endParaRPr lang="en-US" altLang="en-US" sz="2000" i="1">
              <a:solidFill>
                <a:srgbClr val="FFFF66"/>
              </a:solidFill>
              <a:effectLst/>
            </a:endParaRPr>
          </a:p>
          <a:p>
            <a:pPr>
              <a:lnSpc>
                <a:spcPct val="90000"/>
              </a:lnSpc>
            </a:pPr>
            <a:r>
              <a:rPr lang="en-US" altLang="en-US" sz="2000">
                <a:effectLst/>
              </a:rPr>
              <a:t>Fokus pembelajaran berubah dari mengidentifikasi simplisia tanaman obat dan berbagai sediaannya ke kompatibilitas kimia dalam komposisi resep.</a:t>
            </a:r>
          </a:p>
          <a:p>
            <a:pPr>
              <a:lnSpc>
                <a:spcPct val="90000"/>
              </a:lnSpc>
            </a:pPr>
            <a:endParaRPr lang="en-US" altLang="en-US" sz="800">
              <a:effectLst/>
            </a:endParaRPr>
          </a:p>
          <a:p>
            <a:pPr>
              <a:lnSpc>
                <a:spcPct val="90000"/>
              </a:lnSpc>
            </a:pPr>
            <a:r>
              <a:rPr lang="en-US" altLang="en-US" sz="2000">
                <a:effectLst/>
              </a:rPr>
              <a:t>Pada tahun 1932, titel BSc 4 tahun menjadi standar persyaratan memperoleh ijin kerja sebagi farmasis profesional Amerika.</a:t>
            </a:r>
          </a:p>
          <a:p>
            <a:pPr>
              <a:lnSpc>
                <a:spcPct val="90000"/>
              </a:lnSpc>
            </a:pPr>
            <a:endParaRPr lang="en-US" altLang="en-US" sz="800">
              <a:effectLst/>
            </a:endParaRPr>
          </a:p>
          <a:p>
            <a:pPr>
              <a:lnSpc>
                <a:spcPct val="90000"/>
              </a:lnSpc>
            </a:pPr>
            <a:r>
              <a:rPr lang="en-US" altLang="en-US" sz="2000">
                <a:effectLst/>
              </a:rPr>
              <a:t>Untuk tiga dekade berikutnya, famasis lulusan sekolah farmasi yang dapat mengklaim dirinya sebagai “</a:t>
            </a:r>
            <a:r>
              <a:rPr lang="en-US" altLang="en-US" sz="2000" i="1">
                <a:effectLst/>
              </a:rPr>
              <a:t>chemists on the corner</a:t>
            </a:r>
            <a:r>
              <a:rPr lang="en-US" altLang="en-US" sz="2000">
                <a:effectLst/>
              </a:rPr>
              <a:t>”. </a:t>
            </a:r>
          </a:p>
          <a:p>
            <a:pPr>
              <a:lnSpc>
                <a:spcPct val="90000"/>
              </a:lnSpc>
            </a:pPr>
            <a:endParaRPr lang="en-US" altLang="en-US" sz="800">
              <a:effectLst/>
            </a:endParaRPr>
          </a:p>
          <a:p>
            <a:pPr>
              <a:lnSpc>
                <a:spcPct val="90000"/>
              </a:lnSpc>
            </a:pPr>
            <a:r>
              <a:rPr lang="en-US" altLang="en-US" sz="2000">
                <a:effectLst/>
              </a:rPr>
              <a:t>Pada waktu yang bersamaan profesi farmasi berhasil mencapai tujuannya sebagai tenaga kerja ilmuan terlatih yang mampu sepenuhnya bertanggung jawab dalam setiap tahap pembuatan obat melalui teknologi industri farmasi. </a:t>
            </a:r>
          </a:p>
        </p:txBody>
      </p:sp>
      <p:sp>
        <p:nvSpPr>
          <p:cNvPr id="47107" name="Rectangle 3">
            <a:extLst>
              <a:ext uri="{FF2B5EF4-FFF2-40B4-BE49-F238E27FC236}">
                <a16:creationId xmlns:a16="http://schemas.microsoft.com/office/drawing/2014/main" id="{26E4AF67-2239-13EB-0DFC-9D41BC33107E}"/>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Transisi Menuju Profesi Moderen 1870-1920-an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8078B40-B226-65FB-4EE2-2C8A849B1E2C}"/>
              </a:ext>
            </a:extLst>
          </p:cNvPr>
          <p:cNvSpPr>
            <a:spLocks noGrp="1" noChangeArrowheads="1"/>
          </p:cNvSpPr>
          <p:nvPr>
            <p:ph type="body" idx="1"/>
          </p:nvPr>
        </p:nvSpPr>
        <p:spPr>
          <a:xfrm>
            <a:off x="2743200" y="1295400"/>
            <a:ext cx="6400800" cy="53340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1800" i="1">
                <a:solidFill>
                  <a:srgbClr val="FFFF66"/>
                </a:solidFill>
                <a:effectLst/>
              </a:rPr>
              <a:t>PENEMUAN ANTIBIOTIK , OBAT BARU, INDUSTRI OBAT</a:t>
            </a:r>
          </a:p>
          <a:p>
            <a:pPr>
              <a:lnSpc>
                <a:spcPct val="80000"/>
              </a:lnSpc>
              <a:buFont typeface="Wingdings" pitchFamily="2" charset="2"/>
              <a:buNone/>
            </a:pPr>
            <a:r>
              <a:rPr lang="en-US" altLang="en-US" sz="1800" i="1">
                <a:solidFill>
                  <a:srgbClr val="FFFF66"/>
                </a:solidFill>
                <a:effectLst/>
              </a:rPr>
              <a:t>TEKNOLOGI TINGGI, MENURUNNYA RACIKAN</a:t>
            </a:r>
          </a:p>
          <a:p>
            <a:pPr>
              <a:lnSpc>
                <a:spcPct val="80000"/>
              </a:lnSpc>
              <a:buFont typeface="Wingdings" pitchFamily="2" charset="2"/>
              <a:buNone/>
            </a:pPr>
            <a:endParaRPr lang="en-US" altLang="en-US" sz="1800" i="1">
              <a:solidFill>
                <a:srgbClr val="FFFF66"/>
              </a:solidFill>
              <a:effectLst/>
            </a:endParaRPr>
          </a:p>
          <a:p>
            <a:pPr>
              <a:lnSpc>
                <a:spcPct val="80000"/>
              </a:lnSpc>
            </a:pPr>
            <a:r>
              <a:rPr lang="en-US" altLang="en-US" sz="1800">
                <a:effectLst/>
              </a:rPr>
              <a:t>Mulai dekade ketiga abad-20, penemuan antibiotik dan obat baru marak, bisnis farmasi tumbuh, produksi masal obat jadi dengan zat aktif tunggal dengan teknologi tinggi, memacu kecendrungan penurunan resep racikan. </a:t>
            </a:r>
          </a:p>
          <a:p>
            <a:pPr>
              <a:lnSpc>
                <a:spcPct val="80000"/>
              </a:lnSpc>
            </a:pPr>
            <a:endParaRPr lang="en-US" altLang="en-US" sz="800">
              <a:effectLst/>
            </a:endParaRPr>
          </a:p>
          <a:p>
            <a:pPr>
              <a:lnSpc>
                <a:spcPct val="80000"/>
              </a:lnSpc>
            </a:pPr>
            <a:r>
              <a:rPr lang="en-US" altLang="en-US" sz="1800">
                <a:solidFill>
                  <a:srgbClr val="FFFF00"/>
                </a:solidFill>
                <a:effectLst/>
              </a:rPr>
              <a:t>Penemuan antibiotik dan obat baru antara lain: penisilin (Alexander Flemming,1928), </a:t>
            </a:r>
            <a:r>
              <a:rPr lang="en-US" altLang="en-US" sz="1800">
                <a:effectLst/>
              </a:rPr>
              <a:t>kortikosteroid, tranquilizers, antidepresan, antihipertensi, isotop radioaktif, obat kontrasepsi.</a:t>
            </a:r>
          </a:p>
          <a:p>
            <a:pPr>
              <a:lnSpc>
                <a:spcPct val="80000"/>
              </a:lnSpc>
            </a:pPr>
            <a:endParaRPr lang="en-US" altLang="en-US" sz="800">
              <a:effectLst/>
            </a:endParaRPr>
          </a:p>
          <a:p>
            <a:pPr>
              <a:lnSpc>
                <a:spcPct val="80000"/>
              </a:lnSpc>
            </a:pPr>
            <a:r>
              <a:rPr lang="en-US" altLang="en-US" sz="1800">
                <a:solidFill>
                  <a:srgbClr val="FFFF00"/>
                </a:solidFill>
                <a:effectLst/>
              </a:rPr>
              <a:t>Setelah perang dunia ke-2, produksi obat dengan zat aktif tunggal secara masal dengan teknologi tinggi,</a:t>
            </a:r>
            <a:r>
              <a:rPr lang="en-US" altLang="en-US" sz="1800">
                <a:effectLst/>
              </a:rPr>
              <a:t> memacu cepatnya penurunan resep racikan: 75%(1930), 25%(1950), 4%(1960), hingga 1%(1970).</a:t>
            </a:r>
          </a:p>
          <a:p>
            <a:pPr>
              <a:lnSpc>
                <a:spcPct val="80000"/>
              </a:lnSpc>
            </a:pPr>
            <a:endParaRPr lang="en-US" altLang="en-US" sz="800">
              <a:effectLst/>
            </a:endParaRPr>
          </a:p>
          <a:p>
            <a:pPr>
              <a:lnSpc>
                <a:spcPct val="80000"/>
              </a:lnSpc>
            </a:pPr>
            <a:r>
              <a:rPr lang="en-US" altLang="en-US" sz="1800">
                <a:effectLst/>
              </a:rPr>
              <a:t>Pemasaran obat baru yang efektif dan gencar, meningkatkan jumlah resep (</a:t>
            </a:r>
            <a:r>
              <a:rPr lang="en-US" altLang="en-US" sz="1800" i="1">
                <a:effectLst/>
              </a:rPr>
              <a:t>ethical medicines</a:t>
            </a:r>
            <a:r>
              <a:rPr lang="en-US" altLang="en-US" sz="1800">
                <a:effectLst/>
              </a:rPr>
              <a:t>) secara signifikan. Ini terjadi karena</a:t>
            </a:r>
            <a:r>
              <a:rPr lang="en-US" altLang="en-US" sz="1800" i="1">
                <a:effectLst/>
              </a:rPr>
              <a:t> chainstores</a:t>
            </a:r>
            <a:r>
              <a:rPr lang="en-US" altLang="en-US" sz="1800">
                <a:effectLst/>
              </a:rPr>
              <a:t> dan </a:t>
            </a:r>
            <a:r>
              <a:rPr lang="en-US" altLang="en-US" sz="1800" i="1">
                <a:effectLst/>
              </a:rPr>
              <a:t>retailers</a:t>
            </a:r>
            <a:r>
              <a:rPr lang="en-US" altLang="en-US" sz="1800">
                <a:effectLst/>
              </a:rPr>
              <a:t> besar ramai-ramai berlomba dalam  bisnis obat, menggantikan </a:t>
            </a:r>
            <a:r>
              <a:rPr lang="en-US" altLang="en-US" sz="1800" i="1">
                <a:effectLst/>
              </a:rPr>
              <a:t>corner drugstore</a:t>
            </a:r>
            <a:r>
              <a:rPr lang="en-US" altLang="en-US" sz="1800">
                <a:effectLst/>
              </a:rPr>
              <a:t> indepeden.</a:t>
            </a:r>
          </a:p>
          <a:p>
            <a:pPr>
              <a:lnSpc>
                <a:spcPct val="80000"/>
              </a:lnSpc>
            </a:pPr>
            <a:endParaRPr lang="en-US" altLang="en-US" sz="1800">
              <a:effectLst/>
            </a:endParaRPr>
          </a:p>
        </p:txBody>
      </p:sp>
      <p:sp>
        <p:nvSpPr>
          <p:cNvPr id="48131" name="Rectangle 3">
            <a:extLst>
              <a:ext uri="{FF2B5EF4-FFF2-40B4-BE49-F238E27FC236}">
                <a16:creationId xmlns:a16="http://schemas.microsoft.com/office/drawing/2014/main" id="{8911E47C-60F3-EDF2-630F-83BD34F2525B}"/>
              </a:ext>
            </a:extLst>
          </p:cNvPr>
          <p:cNvSpPr>
            <a:spLocks noGrp="1" noChangeArrowheads="1"/>
          </p:cNvSpPr>
          <p:nvPr>
            <p:ph type="title"/>
          </p:nvPr>
        </p:nvSpPr>
        <p:spPr>
          <a:xfrm>
            <a:off x="228600" y="76200"/>
            <a:ext cx="89154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Era Menghitung dan Menuang 1930-1970-an</a:t>
            </a:r>
          </a:p>
        </p:txBody>
      </p:sp>
      <p:pic>
        <p:nvPicPr>
          <p:cNvPr id="48132" name="Picture 4" descr="Copy of 2010-09-06 12-59-32_0121">
            <a:extLst>
              <a:ext uri="{FF2B5EF4-FFF2-40B4-BE49-F238E27FC236}">
                <a16:creationId xmlns:a16="http://schemas.microsoft.com/office/drawing/2014/main" id="{4B94C9A0-6792-1E4B-E171-4FD0AF120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58900"/>
            <a:ext cx="251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D5176AB-ED4F-0125-39FA-3FF2A6CE61DE}"/>
              </a:ext>
            </a:extLst>
          </p:cNvPr>
          <p:cNvSpPr>
            <a:spLocks noGrp="1" noChangeArrowheads="1"/>
          </p:cNvSpPr>
          <p:nvPr>
            <p:ph type="body" idx="1"/>
          </p:nvPr>
        </p:nvSpPr>
        <p:spPr>
          <a:xfrm>
            <a:off x="914400" y="1066800"/>
            <a:ext cx="800100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2000" i="1">
                <a:solidFill>
                  <a:srgbClr val="FFFF66"/>
                </a:solidFill>
                <a:effectLst/>
              </a:rPr>
              <a:t>PENYEMPURNAAN PERATURAN PERUNDANG-UNDANGAN DAN</a:t>
            </a:r>
          </a:p>
          <a:p>
            <a:pPr>
              <a:buFont typeface="Wingdings" pitchFamily="2" charset="2"/>
              <a:buNone/>
            </a:pPr>
            <a:r>
              <a:rPr lang="en-US" altLang="en-US" sz="2000" i="1">
                <a:solidFill>
                  <a:srgbClr val="FFFF66"/>
                </a:solidFill>
                <a:effectLst/>
              </a:rPr>
              <a:t>SISTEM PENDIDIKAN</a:t>
            </a:r>
          </a:p>
          <a:p>
            <a:pPr>
              <a:buFont typeface="Wingdings" pitchFamily="2" charset="2"/>
              <a:buNone/>
            </a:pPr>
            <a:endParaRPr lang="en-US" altLang="en-US" sz="800" i="1">
              <a:solidFill>
                <a:srgbClr val="FFFF66"/>
              </a:solidFill>
              <a:effectLst/>
            </a:endParaRPr>
          </a:p>
          <a:p>
            <a:r>
              <a:rPr lang="en-US" altLang="en-US" sz="2000">
                <a:effectLst/>
              </a:rPr>
              <a:t>Meningkatnya jumlah dan jenis obat  yang beredar, menurunnya peracikan, dan meningkatnya penyalahgunaan obat, menuntut perubahan peraturan perundang-undangan dan kemudian menyusul  reformasi sistem pendidikan farmasi.</a:t>
            </a:r>
          </a:p>
          <a:p>
            <a:endParaRPr lang="en-US" altLang="en-US" sz="800">
              <a:effectLst/>
            </a:endParaRPr>
          </a:p>
          <a:p>
            <a:r>
              <a:rPr lang="en-US" altLang="en-US" sz="2000">
                <a:effectLst/>
              </a:rPr>
              <a:t>UU Federal yang mengatur produksi obat dan praktek kefarmasian disempunakan tahun 1932, 1952, dan 1962. Amandemen terakhir mengharuskan obat dinilai efektivitas dan keamanannya sebelum dipasarkan.</a:t>
            </a:r>
          </a:p>
          <a:p>
            <a:pPr>
              <a:buFont typeface="Wingdings" pitchFamily="2" charset="2"/>
              <a:buNone/>
            </a:pPr>
            <a:endParaRPr lang="en-US" altLang="en-US" sz="800">
              <a:effectLst/>
            </a:endParaRPr>
          </a:p>
          <a:p>
            <a:r>
              <a:rPr lang="en-US" altLang="en-US" sz="2000" i="1">
                <a:effectLst/>
              </a:rPr>
              <a:t>Drug Abuse Act of 1970</a:t>
            </a:r>
            <a:r>
              <a:rPr lang="en-US" altLang="en-US" sz="2000">
                <a:effectLst/>
              </a:rPr>
              <a:t> yang dilaksanakan dengan ketat oleh </a:t>
            </a:r>
            <a:r>
              <a:rPr lang="en-US" altLang="en-US" sz="2000" i="1">
                <a:effectLst/>
              </a:rPr>
              <a:t>Drug Enforcement Agency</a:t>
            </a:r>
            <a:r>
              <a:rPr lang="en-US" altLang="en-US" sz="2000">
                <a:effectLst/>
              </a:rPr>
              <a:t>, adalah hasil penyempurnaan UU yang mengatur obat dengan potensi penyalah-gunaan yang tinggi. </a:t>
            </a:r>
          </a:p>
          <a:p>
            <a:endParaRPr lang="en-US" altLang="en-US" sz="800">
              <a:effectLst/>
            </a:endParaRPr>
          </a:p>
          <a:p>
            <a:r>
              <a:rPr lang="en-US" altLang="en-US" sz="2000">
                <a:effectLst/>
              </a:rPr>
              <a:t>Berbeda dengan perubahan UU, reformasi pendidikan farmasi berlangsung lebih lambat.</a:t>
            </a:r>
          </a:p>
        </p:txBody>
      </p:sp>
      <p:sp>
        <p:nvSpPr>
          <p:cNvPr id="49155" name="Rectangle 3">
            <a:extLst>
              <a:ext uri="{FF2B5EF4-FFF2-40B4-BE49-F238E27FC236}">
                <a16:creationId xmlns:a16="http://schemas.microsoft.com/office/drawing/2014/main" id="{332BDC5C-3385-3658-8F16-F80711D75B02}"/>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Era Menghitung dan Menuang 1930-1970-an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66A267C-1458-7094-ACC7-FB74AF7C1BC6}"/>
              </a:ext>
            </a:extLst>
          </p:cNvPr>
          <p:cNvSpPr>
            <a:spLocks noGrp="1" noChangeArrowheads="1"/>
          </p:cNvSpPr>
          <p:nvPr>
            <p:ph type="body" idx="1"/>
          </p:nvPr>
        </p:nvSpPr>
        <p:spPr>
          <a:xfrm>
            <a:off x="838200" y="1295400"/>
            <a:ext cx="8204200" cy="5562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1800" i="1">
                <a:solidFill>
                  <a:srgbClr val="FFFF66"/>
                </a:solidFill>
                <a:effectLst/>
              </a:rPr>
              <a:t>REFORMASI SISTEM PENDIDIKAN DAN PERAN FARMASIS 1950-1960</a:t>
            </a:r>
          </a:p>
          <a:p>
            <a:pPr>
              <a:lnSpc>
                <a:spcPct val="80000"/>
              </a:lnSpc>
              <a:buFont typeface="Wingdings" pitchFamily="2" charset="2"/>
              <a:buNone/>
            </a:pPr>
            <a:endParaRPr lang="en-US" altLang="en-US" sz="700" i="1">
              <a:solidFill>
                <a:srgbClr val="FFFF66"/>
              </a:solidFill>
              <a:effectLst/>
            </a:endParaRPr>
          </a:p>
          <a:p>
            <a:pPr>
              <a:lnSpc>
                <a:spcPct val="80000"/>
              </a:lnSpc>
            </a:pPr>
            <a:r>
              <a:rPr lang="en-US" altLang="en-US" sz="1800">
                <a:effectLst/>
              </a:rPr>
              <a:t>Untuk meningkatkan citra farmasi dalam memenuhi tuntutan pelayanan profesional, proposal program studi </a:t>
            </a:r>
            <a:r>
              <a:rPr lang="en-US" altLang="en-US" sz="1800" i="1">
                <a:solidFill>
                  <a:srgbClr val="FFFF00"/>
                </a:solidFill>
                <a:effectLst/>
              </a:rPr>
              <a:t>Pharm.D</a:t>
            </a:r>
            <a:r>
              <a:rPr lang="en-US" altLang="en-US" sz="1800">
                <a:solidFill>
                  <a:srgbClr val="FFFF00"/>
                </a:solidFill>
                <a:effectLst/>
              </a:rPr>
              <a:t> 6-tahun</a:t>
            </a:r>
            <a:r>
              <a:rPr lang="en-US" altLang="en-US" sz="1800">
                <a:effectLst/>
              </a:rPr>
              <a:t>, mendapat dukungan</a:t>
            </a:r>
          </a:p>
          <a:p>
            <a:pPr>
              <a:lnSpc>
                <a:spcPct val="80000"/>
              </a:lnSpc>
              <a:buFont typeface="Wingdings" pitchFamily="2" charset="2"/>
              <a:buNone/>
            </a:pPr>
            <a:r>
              <a:rPr lang="en-US" altLang="en-US" sz="1800">
                <a:effectLst/>
              </a:rPr>
              <a:t>    di beberapa tempat. </a:t>
            </a:r>
            <a:r>
              <a:rPr lang="en-US" altLang="en-US" sz="1800" i="1">
                <a:solidFill>
                  <a:srgbClr val="FFFF00"/>
                </a:solidFill>
                <a:effectLst/>
              </a:rPr>
              <a:t>University of Southern California</a:t>
            </a:r>
            <a:r>
              <a:rPr lang="en-US" altLang="en-US" sz="1800">
                <a:solidFill>
                  <a:srgbClr val="FFFF00"/>
                </a:solidFill>
                <a:effectLst/>
              </a:rPr>
              <a:t> adalah yang pertama memulai prodi ini tahun 1950.</a:t>
            </a:r>
          </a:p>
          <a:p>
            <a:pPr>
              <a:lnSpc>
                <a:spcPct val="80000"/>
              </a:lnSpc>
            </a:pPr>
            <a:endParaRPr lang="en-US" altLang="en-US" sz="700">
              <a:effectLst/>
            </a:endParaRPr>
          </a:p>
          <a:p>
            <a:pPr>
              <a:lnSpc>
                <a:spcPct val="80000"/>
              </a:lnSpc>
            </a:pPr>
            <a:r>
              <a:rPr lang="en-US" altLang="en-US" sz="1800">
                <a:effectLst/>
              </a:rPr>
              <a:t>Namun secara keseluruhan para pendidik mengambil jalan tengah antara BSc 4-tahun dan Pharm.D 6-tahun, yaitu BSc 5-tahun sebagai titel standar mulai tahun 1960.</a:t>
            </a:r>
          </a:p>
          <a:p>
            <a:pPr>
              <a:lnSpc>
                <a:spcPct val="80000"/>
              </a:lnSpc>
            </a:pPr>
            <a:endParaRPr lang="en-US" altLang="en-US" sz="800">
              <a:effectLst/>
            </a:endParaRPr>
          </a:p>
          <a:p>
            <a:pPr>
              <a:lnSpc>
                <a:spcPct val="80000"/>
              </a:lnSpc>
            </a:pPr>
            <a:r>
              <a:rPr lang="en-US" altLang="en-US" sz="1800">
                <a:effectLst/>
              </a:rPr>
              <a:t>Saat itu kurikulum farmasi masih mengutamakan </a:t>
            </a:r>
            <a:r>
              <a:rPr lang="en-US" altLang="en-US" sz="1800" i="1">
                <a:effectLst/>
              </a:rPr>
              <a:t>physical sciences</a:t>
            </a:r>
            <a:r>
              <a:rPr lang="en-US" altLang="en-US" sz="1800">
                <a:effectLst/>
              </a:rPr>
              <a:t> sebagai dasar pembuatan obat, tanpa memperhatikan bahwa peracikan telah menghilang dari praktek kefarmasian Amerika.</a:t>
            </a:r>
          </a:p>
          <a:p>
            <a:pPr>
              <a:lnSpc>
                <a:spcPct val="80000"/>
              </a:lnSpc>
            </a:pPr>
            <a:endParaRPr lang="en-US" altLang="en-US" sz="800">
              <a:effectLst/>
            </a:endParaRPr>
          </a:p>
          <a:p>
            <a:pPr>
              <a:lnSpc>
                <a:spcPct val="80000"/>
              </a:lnSpc>
            </a:pPr>
            <a:r>
              <a:rPr lang="en-US" altLang="en-US" sz="1800">
                <a:effectLst/>
              </a:rPr>
              <a:t>Dibanding pendidikan yang telah ditempuh, dengan meningkatnya peresepan sebagai akibat pemasaran yang gencar dari ratusan obat baru, farmasis hanya melakukan sedikit lebih dari pekerjaan rutin melayani resep: memindahkan sejumlah unit dosis obat ke botol yang lebih kecil, </a:t>
            </a:r>
          </a:p>
          <a:p>
            <a:pPr>
              <a:lnSpc>
                <a:spcPct val="80000"/>
              </a:lnSpc>
              <a:buFont typeface="Wingdings" pitchFamily="2" charset="2"/>
              <a:buNone/>
            </a:pPr>
            <a:r>
              <a:rPr lang="en-US" altLang="en-US" sz="1800">
                <a:effectLst/>
              </a:rPr>
              <a:t>     lalu memberi label yang benar.</a:t>
            </a:r>
          </a:p>
          <a:p>
            <a:pPr>
              <a:lnSpc>
                <a:spcPct val="80000"/>
              </a:lnSpc>
            </a:pPr>
            <a:endParaRPr lang="en-US" altLang="en-US" sz="800">
              <a:effectLst/>
            </a:endParaRPr>
          </a:p>
          <a:p>
            <a:pPr>
              <a:lnSpc>
                <a:spcPct val="80000"/>
              </a:lnSpc>
            </a:pPr>
            <a:r>
              <a:rPr lang="en-US" altLang="en-US" sz="1800">
                <a:solidFill>
                  <a:srgbClr val="FFFF00"/>
                </a:solidFill>
                <a:effectLst/>
              </a:rPr>
              <a:t>Kode Etik dari APhA sebelum 1969, membatasi peran farmasis sehingga hanya memiliki sedikit kesempatan  dalam mengimplementasikan kompetensi yang diperolehnya selama 4, 5 atau 6 tahun pendidikan</a:t>
            </a:r>
            <a:r>
              <a:rPr lang="en-US" altLang="en-US" sz="1800">
                <a:effectLst/>
              </a:rPr>
              <a:t>. </a:t>
            </a:r>
          </a:p>
          <a:p>
            <a:pPr>
              <a:lnSpc>
                <a:spcPct val="80000"/>
              </a:lnSpc>
              <a:buFont typeface="Wingdings" pitchFamily="2" charset="2"/>
              <a:buNone/>
            </a:pPr>
            <a:endParaRPr lang="en-US" altLang="en-US" sz="700">
              <a:effectLst/>
            </a:endParaRPr>
          </a:p>
        </p:txBody>
      </p:sp>
      <p:sp>
        <p:nvSpPr>
          <p:cNvPr id="50179" name="Rectangle 3">
            <a:extLst>
              <a:ext uri="{FF2B5EF4-FFF2-40B4-BE49-F238E27FC236}">
                <a16:creationId xmlns:a16="http://schemas.microsoft.com/office/drawing/2014/main" id="{BB33495C-9FA7-D911-1F4D-759C22C8EAEB}"/>
              </a:ext>
            </a:extLst>
          </p:cNvPr>
          <p:cNvSpPr>
            <a:spLocks noGrp="1" noChangeArrowheads="1"/>
          </p:cNvSpPr>
          <p:nvPr>
            <p:ph type="title"/>
          </p:nvPr>
        </p:nvSpPr>
        <p:spPr>
          <a:xfrm>
            <a:off x="1066800" y="76200"/>
            <a:ext cx="75438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Era Menghitung dan Menuang 1930-1970-an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E2D06BA-FEA9-3C67-5A65-AFF6C9EDF4F6}"/>
              </a:ext>
            </a:extLst>
          </p:cNvPr>
          <p:cNvSpPr>
            <a:spLocks noGrp="1" noChangeArrowheads="1"/>
          </p:cNvSpPr>
          <p:nvPr>
            <p:ph type="body" idx="1"/>
          </p:nvPr>
        </p:nvSpPr>
        <p:spPr>
          <a:xfrm>
            <a:off x="838200" y="1219200"/>
            <a:ext cx="815340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altLang="en-US" sz="1800" i="1">
                <a:solidFill>
                  <a:srgbClr val="FFFF66"/>
                </a:solidFill>
                <a:effectLst/>
              </a:rPr>
              <a:t>KODE ETIK APhA SEBELUM DAN SESUDAH 1969</a:t>
            </a:r>
            <a:r>
              <a:rPr lang="en-US" altLang="en-US" sz="2800">
                <a:effectLst/>
              </a:rPr>
              <a:t>    </a:t>
            </a:r>
            <a:endParaRPr lang="en-US" altLang="en-US" sz="1200">
              <a:effectLst/>
            </a:endParaRPr>
          </a:p>
          <a:p>
            <a:pPr>
              <a:lnSpc>
                <a:spcPct val="90000"/>
              </a:lnSpc>
            </a:pPr>
            <a:r>
              <a:rPr lang="en-US" altLang="en-US" sz="1800">
                <a:effectLst/>
              </a:rPr>
              <a:t>Keterbatasan peran farmasis sehingga hanya memiliki sedikit kesempatan mengimplementasikan kompetensi yang diperolehnya selama 4, 5, 6 tahun pendidikan, tercermin dari pernyataan Kode Etik (</a:t>
            </a:r>
            <a:r>
              <a:rPr lang="en-US" altLang="en-US" sz="1800" i="1">
                <a:effectLst/>
              </a:rPr>
              <a:t>APhA</a:t>
            </a:r>
            <a:r>
              <a:rPr lang="en-US" altLang="en-US" sz="1800">
                <a:effectLst/>
              </a:rPr>
              <a:t> </a:t>
            </a:r>
            <a:r>
              <a:rPr lang="en-US" altLang="en-US" sz="1800" i="1">
                <a:effectLst/>
              </a:rPr>
              <a:t>Code of Ehics</a:t>
            </a:r>
            <a:r>
              <a:rPr lang="en-US" altLang="en-US" sz="1800">
                <a:effectLst/>
              </a:rPr>
              <a:t>), 1952-1969, berikut:</a:t>
            </a:r>
          </a:p>
          <a:p>
            <a:pPr>
              <a:lnSpc>
                <a:spcPct val="90000"/>
              </a:lnSpc>
              <a:buFont typeface="Wingdings" pitchFamily="2" charset="2"/>
              <a:buNone/>
            </a:pPr>
            <a:r>
              <a:rPr lang="en-US" altLang="en-US" sz="1800">
                <a:effectLst/>
              </a:rPr>
              <a:t>    </a:t>
            </a:r>
            <a:r>
              <a:rPr lang="en-US" altLang="en-US" sz="1800">
                <a:solidFill>
                  <a:srgbClr val="FFFF66"/>
                </a:solidFill>
                <a:effectLst/>
              </a:rPr>
              <a:t>“ </a:t>
            </a:r>
            <a:r>
              <a:rPr lang="en-US" altLang="en-US" sz="1800" i="1">
                <a:solidFill>
                  <a:srgbClr val="FFFF66"/>
                </a:solidFill>
                <a:effectLst/>
              </a:rPr>
              <a:t>Farmasis tidak boleh mendiskusikan efek terapi dan komposisi resep dengan pasien. Bila hal itu ditanyakan, ia menyarankan untuk mendiskusikan hal itu kepada praktisi qualified yang berwenang (misalnya: dokter atau dokter gigi).”</a:t>
            </a:r>
          </a:p>
          <a:p>
            <a:pPr>
              <a:lnSpc>
                <a:spcPct val="90000"/>
              </a:lnSpc>
              <a:buFont typeface="Wingdings" pitchFamily="2" charset="2"/>
              <a:buNone/>
            </a:pPr>
            <a:endParaRPr lang="en-US" altLang="en-US" sz="800" i="1">
              <a:solidFill>
                <a:srgbClr val="FFFF66"/>
              </a:solidFill>
              <a:effectLst/>
            </a:endParaRPr>
          </a:p>
          <a:p>
            <a:pPr>
              <a:lnSpc>
                <a:spcPct val="90000"/>
              </a:lnSpc>
            </a:pPr>
            <a:r>
              <a:rPr lang="en-US" altLang="en-US" sz="1800">
                <a:effectLst/>
              </a:rPr>
              <a:t>Menghadapi perubahan besar di bidang pelayanan farmasi, agar tidak tergantung dokter, pada tahun </a:t>
            </a:r>
            <a:r>
              <a:rPr lang="en-US" altLang="en-US" sz="1800">
                <a:solidFill>
                  <a:srgbClr val="FFFF00"/>
                </a:solidFill>
                <a:effectLst/>
              </a:rPr>
              <a:t>1969 APhA memperbarui Kode Etik</a:t>
            </a:r>
            <a:r>
              <a:rPr lang="en-US" altLang="en-US" sz="1800">
                <a:effectLst/>
              </a:rPr>
              <a:t>, dan meletakkan pernyataan berikut pada seksi pertama: “</a:t>
            </a:r>
            <a:r>
              <a:rPr lang="en-US" altLang="en-US" sz="1800" i="1">
                <a:solidFill>
                  <a:srgbClr val="FFFF66"/>
                </a:solidFill>
                <a:effectLst/>
              </a:rPr>
              <a:t>Seorang farmasis hendaknya mengutamakan kesehatan dan keamanan pasien sebagai pertimbangan pertama; ia harus memberi pelayanan kepada setiap pasien dengan sepenuh kemampuan yang dimilikinya sebagai praktisi kesehatan yang esensial</a:t>
            </a:r>
            <a:r>
              <a:rPr lang="en-US" altLang="en-US" sz="1800">
                <a:effectLst/>
              </a:rPr>
              <a:t>.”</a:t>
            </a:r>
          </a:p>
          <a:p>
            <a:pPr>
              <a:lnSpc>
                <a:spcPct val="90000"/>
              </a:lnSpc>
            </a:pPr>
            <a:endParaRPr lang="en-US" altLang="en-US" sz="800">
              <a:effectLst/>
            </a:endParaRPr>
          </a:p>
          <a:p>
            <a:pPr>
              <a:lnSpc>
                <a:spcPct val="90000"/>
              </a:lnSpc>
            </a:pPr>
            <a:r>
              <a:rPr lang="en-US" altLang="en-US" sz="1800">
                <a:effectLst/>
              </a:rPr>
              <a:t>Perubahan yang dramatis ini terjadi karena munculnya gagasan baru yang melanda dunia farmasi selama pertengahan hingga akhir </a:t>
            </a:r>
            <a:r>
              <a:rPr lang="en-US" altLang="en-US" sz="1800">
                <a:solidFill>
                  <a:srgbClr val="FFFF00"/>
                </a:solidFill>
                <a:effectLst/>
              </a:rPr>
              <a:t>1960-an, yaitu Farmasi Klinik.</a:t>
            </a:r>
          </a:p>
        </p:txBody>
      </p:sp>
      <p:sp>
        <p:nvSpPr>
          <p:cNvPr id="52227" name="Rectangle 3">
            <a:extLst>
              <a:ext uri="{FF2B5EF4-FFF2-40B4-BE49-F238E27FC236}">
                <a16:creationId xmlns:a16="http://schemas.microsoft.com/office/drawing/2014/main" id="{A5A8FAA3-512A-594D-FFFC-E295DC2D3A14}"/>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400" b="0" i="1">
                <a:effectLst/>
              </a:rPr>
              <a:t>Era Menghitung dan Menuang 1930-1970-an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B87141F-AF5B-CB15-F0CD-93C7223D29C9}"/>
              </a:ext>
            </a:extLst>
          </p:cNvPr>
          <p:cNvSpPr>
            <a:spLocks noGrp="1" noChangeArrowheads="1"/>
          </p:cNvSpPr>
          <p:nvPr>
            <p:ph type="body" idx="1"/>
          </p:nvPr>
        </p:nvSpPr>
        <p:spPr>
          <a:xfrm>
            <a:off x="1143000" y="1219200"/>
            <a:ext cx="7899400" cy="53340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FAKTOR PENYEBAB DAN DAMPAK MUNCULNYA FARMASI  KLINIK</a:t>
            </a:r>
          </a:p>
          <a:p>
            <a:pPr>
              <a:lnSpc>
                <a:spcPct val="80000"/>
              </a:lnSpc>
              <a:buFont typeface="Wingdings" pitchFamily="2" charset="2"/>
              <a:buNone/>
            </a:pPr>
            <a:endParaRPr lang="en-US" altLang="en-US" sz="900" i="1">
              <a:solidFill>
                <a:srgbClr val="FFFF66"/>
              </a:solidFill>
              <a:effectLst/>
            </a:endParaRPr>
          </a:p>
          <a:p>
            <a:pPr>
              <a:lnSpc>
                <a:spcPct val="80000"/>
              </a:lnSpc>
            </a:pPr>
            <a:r>
              <a:rPr lang="en-US" altLang="en-US" sz="2000">
                <a:effectLst/>
              </a:rPr>
              <a:t>Konsep Farmasi Klinik muncul mulai pertengahan tahun 1960-an sebagai akibat dari kombinasi perkembangan berbagai faktor seperti:</a:t>
            </a:r>
          </a:p>
          <a:p>
            <a:pPr>
              <a:lnSpc>
                <a:spcPct val="80000"/>
              </a:lnSpc>
            </a:pPr>
            <a:endParaRPr lang="en-US" altLang="en-US" sz="800">
              <a:effectLst/>
            </a:endParaRPr>
          </a:p>
          <a:p>
            <a:pPr>
              <a:lnSpc>
                <a:spcPct val="80000"/>
              </a:lnSpc>
              <a:buFont typeface="Wingdings" pitchFamily="2" charset="2"/>
              <a:buNone/>
            </a:pPr>
            <a:r>
              <a:rPr lang="en-US" altLang="en-US" sz="2000">
                <a:effectLst/>
              </a:rPr>
              <a:t>     1. Berkembangnya </a:t>
            </a:r>
            <a:r>
              <a:rPr lang="en-US" altLang="en-US" sz="2000">
                <a:solidFill>
                  <a:srgbClr val="FFFF00"/>
                </a:solidFill>
                <a:effectLst/>
              </a:rPr>
              <a:t>Farmasi Rumah Sakit sejak 1920-an</a:t>
            </a:r>
            <a:r>
              <a:rPr lang="en-US" altLang="en-US" sz="2000">
                <a:effectLst/>
              </a:rPr>
              <a:t>.</a:t>
            </a:r>
          </a:p>
          <a:p>
            <a:pPr>
              <a:lnSpc>
                <a:spcPct val="80000"/>
              </a:lnSpc>
              <a:buFont typeface="Wingdings" pitchFamily="2" charset="2"/>
              <a:buNone/>
            </a:pPr>
            <a:r>
              <a:rPr lang="en-US" altLang="en-US" sz="2000">
                <a:effectLst/>
              </a:rPr>
              <a:t>     2. Berkembangnya </a:t>
            </a:r>
            <a:r>
              <a:rPr lang="en-US" altLang="en-US" sz="2000">
                <a:solidFill>
                  <a:srgbClr val="FFFF00"/>
                </a:solidFill>
                <a:effectLst/>
              </a:rPr>
              <a:t>Farmakologi Klinik sejak 1940-an</a:t>
            </a:r>
            <a:r>
              <a:rPr lang="en-US" altLang="en-US" sz="2000">
                <a:effectLst/>
              </a:rPr>
              <a:t>.</a:t>
            </a:r>
          </a:p>
          <a:p>
            <a:pPr>
              <a:lnSpc>
                <a:spcPct val="80000"/>
              </a:lnSpc>
              <a:buFont typeface="Wingdings" pitchFamily="2" charset="2"/>
              <a:buNone/>
            </a:pPr>
            <a:r>
              <a:rPr lang="en-US" altLang="en-US" sz="2000">
                <a:effectLst/>
              </a:rPr>
              <a:t>     3. Inovasi program pengajaran, dan menurunnya instruksi </a:t>
            </a:r>
          </a:p>
          <a:p>
            <a:pPr>
              <a:lnSpc>
                <a:spcPct val="80000"/>
              </a:lnSpc>
              <a:buFont typeface="Wingdings" pitchFamily="2" charset="2"/>
              <a:buNone/>
            </a:pPr>
            <a:r>
              <a:rPr lang="en-US" altLang="en-US" sz="2000">
                <a:effectLst/>
              </a:rPr>
              <a:t>         farmakologi di  Sekolah Kedokteran. </a:t>
            </a:r>
          </a:p>
          <a:p>
            <a:pPr>
              <a:lnSpc>
                <a:spcPct val="80000"/>
              </a:lnSpc>
              <a:buFont typeface="Wingdings" pitchFamily="2" charset="2"/>
              <a:buNone/>
            </a:pPr>
            <a:r>
              <a:rPr lang="en-US" altLang="en-US" sz="2000">
                <a:effectLst/>
              </a:rPr>
              <a:t>     4. Satu aspek pelayanan medik yang ditinggalkan dokter, </a:t>
            </a:r>
          </a:p>
          <a:p>
            <a:pPr>
              <a:lnSpc>
                <a:spcPct val="80000"/>
              </a:lnSpc>
              <a:buFont typeface="Wingdings" pitchFamily="2" charset="2"/>
              <a:buNone/>
            </a:pPr>
            <a:r>
              <a:rPr lang="en-US" altLang="en-US" sz="2000">
                <a:effectLst/>
              </a:rPr>
              <a:t>         membuka  peluang bagi farmasi mengambil alih dalam batas </a:t>
            </a:r>
          </a:p>
          <a:p>
            <a:pPr>
              <a:lnSpc>
                <a:spcPct val="80000"/>
              </a:lnSpc>
              <a:buFont typeface="Wingdings" pitchFamily="2" charset="2"/>
              <a:buNone/>
            </a:pPr>
            <a:r>
              <a:rPr lang="en-US" altLang="en-US" sz="2000">
                <a:effectLst/>
              </a:rPr>
              <a:t>         tertentu.</a:t>
            </a:r>
          </a:p>
          <a:p>
            <a:pPr>
              <a:lnSpc>
                <a:spcPct val="80000"/>
              </a:lnSpc>
              <a:buFont typeface="Wingdings" pitchFamily="2" charset="2"/>
              <a:buNone/>
            </a:pPr>
            <a:r>
              <a:rPr lang="en-US" altLang="en-US" sz="2000">
                <a:effectLst/>
              </a:rPr>
              <a:t>     5. </a:t>
            </a:r>
            <a:r>
              <a:rPr lang="en-US" altLang="en-US" sz="2000">
                <a:solidFill>
                  <a:srgbClr val="FFFF00"/>
                </a:solidFill>
                <a:effectLst/>
              </a:rPr>
              <a:t>Membanjirnya obat baru dan meningkatnya beban-kerja </a:t>
            </a:r>
          </a:p>
          <a:p>
            <a:pPr>
              <a:lnSpc>
                <a:spcPct val="80000"/>
              </a:lnSpc>
              <a:buFont typeface="Wingdings" pitchFamily="2" charset="2"/>
              <a:buNone/>
            </a:pPr>
            <a:r>
              <a:rPr lang="en-US" altLang="en-US" sz="2000">
                <a:solidFill>
                  <a:srgbClr val="FFFF00"/>
                </a:solidFill>
                <a:effectLst/>
              </a:rPr>
              <a:t>         dokter karena banyaknya pasien, menyebabkan dokter makin </a:t>
            </a:r>
          </a:p>
          <a:p>
            <a:pPr>
              <a:lnSpc>
                <a:spcPct val="80000"/>
              </a:lnSpc>
              <a:buFont typeface="Wingdings" pitchFamily="2" charset="2"/>
              <a:buNone/>
            </a:pPr>
            <a:r>
              <a:rPr lang="en-US" altLang="en-US" sz="2000">
                <a:solidFill>
                  <a:srgbClr val="FFFF00"/>
                </a:solidFill>
                <a:effectLst/>
              </a:rPr>
              <a:t>         mengandalkan farmasis untuk informasi obat, terutama di </a:t>
            </a:r>
          </a:p>
          <a:p>
            <a:pPr>
              <a:lnSpc>
                <a:spcPct val="80000"/>
              </a:lnSpc>
              <a:buFont typeface="Wingdings" pitchFamily="2" charset="2"/>
              <a:buNone/>
            </a:pPr>
            <a:r>
              <a:rPr lang="en-US" altLang="en-US" sz="2000">
                <a:solidFill>
                  <a:srgbClr val="FFFF00"/>
                </a:solidFill>
                <a:effectLst/>
              </a:rPr>
              <a:t>         Rumah Sakit. </a:t>
            </a:r>
          </a:p>
          <a:p>
            <a:pPr>
              <a:lnSpc>
                <a:spcPct val="80000"/>
              </a:lnSpc>
              <a:buFont typeface="Wingdings" pitchFamily="2" charset="2"/>
              <a:buNone/>
            </a:pPr>
            <a:endParaRPr lang="en-US" altLang="en-US" sz="900">
              <a:effectLst/>
            </a:endParaRPr>
          </a:p>
        </p:txBody>
      </p:sp>
      <p:sp>
        <p:nvSpPr>
          <p:cNvPr id="53251" name="Rectangle 3">
            <a:extLst>
              <a:ext uri="{FF2B5EF4-FFF2-40B4-BE49-F238E27FC236}">
                <a16:creationId xmlns:a16="http://schemas.microsoft.com/office/drawing/2014/main" id="{18FF1BCC-2EB0-A06D-4776-B8A76C365E30}"/>
              </a:ext>
            </a:extLst>
          </p:cNvPr>
          <p:cNvSpPr>
            <a:spLocks noGrp="1" noChangeArrowheads="1"/>
          </p:cNvSpPr>
          <p:nvPr>
            <p:ph type="title"/>
          </p:nvPr>
        </p:nvSpPr>
        <p:spPr>
          <a:xfrm>
            <a:off x="762000" y="76200"/>
            <a:ext cx="8382000" cy="838200"/>
          </a:xfrm>
          <a:solidFill>
            <a:srgbClr val="006666"/>
          </a:solidFill>
        </p:spPr>
        <p:txBody>
          <a:bodyPr/>
          <a:lstStyle/>
          <a:p>
            <a:pPr algn="ctr"/>
            <a:r>
              <a:rPr lang="en-US" altLang="en-US" sz="2400">
                <a:effectLst/>
              </a:rPr>
              <a:t>Farmasi Amerika</a:t>
            </a:r>
            <a:br>
              <a:rPr lang="en-US" altLang="en-US" sz="2400">
                <a:effectLst/>
              </a:rPr>
            </a:br>
            <a:r>
              <a:rPr lang="en-US" altLang="en-US" sz="2000" b="0" i="1">
                <a:effectLst/>
              </a:rPr>
              <a:t>Awal Farmasi Klinik dan Pharmaceutical Care 1960-2000-an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11DF140-396A-F81F-486D-03124140F821}"/>
              </a:ext>
            </a:extLst>
          </p:cNvPr>
          <p:cNvSpPr>
            <a:spLocks noGrp="1" noChangeArrowheads="1"/>
          </p:cNvSpPr>
          <p:nvPr>
            <p:ph type="body" idx="1"/>
          </p:nvPr>
        </p:nvSpPr>
        <p:spPr>
          <a:xfrm>
            <a:off x="736600" y="1143000"/>
            <a:ext cx="8305800" cy="52578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1800" i="1">
                <a:solidFill>
                  <a:srgbClr val="FFFF66"/>
                </a:solidFill>
                <a:effectLst/>
              </a:rPr>
              <a:t>FAKTOR PENYEBAB DAN DAMPAK MUNCULNYA FARMASI  KLINIK</a:t>
            </a:r>
          </a:p>
          <a:p>
            <a:pPr>
              <a:buFont typeface="Wingdings" pitchFamily="2" charset="2"/>
              <a:buNone/>
            </a:pPr>
            <a:endParaRPr lang="en-US" altLang="en-US" sz="800" i="1">
              <a:solidFill>
                <a:srgbClr val="FFFF66"/>
              </a:solidFill>
              <a:effectLst/>
            </a:endParaRPr>
          </a:p>
          <a:p>
            <a:r>
              <a:rPr lang="en-US" altLang="en-US" sz="1800">
                <a:effectLst/>
              </a:rPr>
              <a:t>Ditinjau dari pengalaman praktek:</a:t>
            </a:r>
          </a:p>
          <a:p>
            <a:pPr>
              <a:buFont typeface="Wingdings" pitchFamily="2" charset="2"/>
              <a:buNone/>
            </a:pPr>
            <a:r>
              <a:rPr lang="en-US" altLang="en-US" sz="1800">
                <a:effectLst/>
              </a:rPr>
              <a:t>     1. Dari sudut peran farmasi sebagai pembuat obat, perluasan peran itu </a:t>
            </a:r>
          </a:p>
          <a:p>
            <a:pPr>
              <a:buFont typeface="Wingdings" pitchFamily="2" charset="2"/>
              <a:buNone/>
            </a:pPr>
            <a:r>
              <a:rPr lang="en-US" altLang="en-US" sz="1800">
                <a:effectLst/>
              </a:rPr>
              <a:t>         sampai memberi instruksi penggunaan obat yang benar langsung kepada</a:t>
            </a:r>
          </a:p>
          <a:p>
            <a:pPr>
              <a:buFont typeface="Wingdings" pitchFamily="2" charset="2"/>
              <a:buNone/>
            </a:pPr>
            <a:r>
              <a:rPr lang="en-US" altLang="en-US" sz="1800">
                <a:effectLst/>
              </a:rPr>
              <a:t>         pasien, merupakan konsekwensi logis.</a:t>
            </a:r>
          </a:p>
          <a:p>
            <a:pPr>
              <a:buFont typeface="Wingdings" pitchFamily="2" charset="2"/>
              <a:buNone/>
            </a:pPr>
            <a:r>
              <a:rPr lang="en-US" altLang="en-US" sz="1800">
                <a:effectLst/>
              </a:rPr>
              <a:t>     2. Ilmu Kedokteran lebih mendalami fisiologi dan penyakit, sementara</a:t>
            </a:r>
          </a:p>
          <a:p>
            <a:pPr>
              <a:buFont typeface="Wingdings" pitchFamily="2" charset="2"/>
              <a:buNone/>
            </a:pPr>
            <a:r>
              <a:rPr lang="en-US" altLang="en-US" sz="1800">
                <a:effectLst/>
              </a:rPr>
              <a:t>         bagaimana kerja obat yang pernah dijelaskan kepada pasien, akhirnya </a:t>
            </a:r>
          </a:p>
          <a:p>
            <a:pPr>
              <a:buFont typeface="Wingdings" pitchFamily="2" charset="2"/>
              <a:buNone/>
            </a:pPr>
            <a:r>
              <a:rPr lang="en-US" altLang="en-US" sz="1800">
                <a:effectLst/>
              </a:rPr>
              <a:t>         menghilang. </a:t>
            </a:r>
          </a:p>
          <a:p>
            <a:pPr>
              <a:buFont typeface="Wingdings" pitchFamily="2" charset="2"/>
              <a:buNone/>
            </a:pPr>
            <a:r>
              <a:rPr lang="en-US" altLang="en-US" sz="1800">
                <a:effectLst/>
              </a:rPr>
              <a:t>     3. Lambat laun, kepercayaan masyarakat kepada praktisi kedokteran </a:t>
            </a:r>
          </a:p>
          <a:p>
            <a:pPr>
              <a:buFont typeface="Wingdings" pitchFamily="2" charset="2"/>
              <a:buNone/>
            </a:pPr>
            <a:r>
              <a:rPr lang="en-US" altLang="en-US" sz="1800">
                <a:effectLst/>
              </a:rPr>
              <a:t>         menurun.</a:t>
            </a:r>
          </a:p>
          <a:p>
            <a:pPr>
              <a:buFont typeface="Wingdings" pitchFamily="2" charset="2"/>
              <a:buNone/>
            </a:pPr>
            <a:r>
              <a:rPr lang="en-US" altLang="en-US" sz="1800">
                <a:effectLst/>
              </a:rPr>
              <a:t>     4. </a:t>
            </a:r>
            <a:r>
              <a:rPr lang="en-US" altLang="en-US" sz="1800">
                <a:solidFill>
                  <a:srgbClr val="FFFF00"/>
                </a:solidFill>
                <a:effectLst/>
              </a:rPr>
              <a:t>Farmasis telah menjadi profesi yang dipercaya di Amerika karena </a:t>
            </a:r>
          </a:p>
          <a:p>
            <a:pPr>
              <a:buFont typeface="Wingdings" pitchFamily="2" charset="2"/>
              <a:buNone/>
            </a:pPr>
            <a:r>
              <a:rPr lang="en-US" altLang="en-US" sz="1800">
                <a:solidFill>
                  <a:srgbClr val="FFFF00"/>
                </a:solidFill>
                <a:effectLst/>
              </a:rPr>
              <a:t>         kemampuannya memberi penjelasan mengenai kerja obat kepada </a:t>
            </a:r>
          </a:p>
          <a:p>
            <a:pPr>
              <a:buFont typeface="Wingdings" pitchFamily="2" charset="2"/>
              <a:buNone/>
            </a:pPr>
            <a:r>
              <a:rPr lang="en-US" altLang="en-US" sz="1800">
                <a:solidFill>
                  <a:srgbClr val="FFFF00"/>
                </a:solidFill>
                <a:effectLst/>
              </a:rPr>
              <a:t>         masyarakat.</a:t>
            </a:r>
          </a:p>
          <a:p>
            <a:pPr>
              <a:buFont typeface="Wingdings" pitchFamily="2" charset="2"/>
              <a:buNone/>
            </a:pPr>
            <a:endParaRPr lang="en-US" altLang="en-US" sz="800">
              <a:effectLst/>
            </a:endParaRPr>
          </a:p>
        </p:txBody>
      </p:sp>
      <p:sp>
        <p:nvSpPr>
          <p:cNvPr id="54275" name="Rectangle 3">
            <a:extLst>
              <a:ext uri="{FF2B5EF4-FFF2-40B4-BE49-F238E27FC236}">
                <a16:creationId xmlns:a16="http://schemas.microsoft.com/office/drawing/2014/main" id="{4B49ACEF-EFF3-D8CD-084C-BA128BA893C4}"/>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000" b="0" i="1">
                <a:effectLst/>
              </a:rPr>
              <a:t>Awal Farmasi Klinik dan Pharmaceutical Care 1960-2000-an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136FC50-F1EC-4C84-07D8-FD28016F2D5F}"/>
              </a:ext>
            </a:extLst>
          </p:cNvPr>
          <p:cNvSpPr>
            <a:spLocks noGrp="1" noChangeArrowheads="1"/>
          </p:cNvSpPr>
          <p:nvPr>
            <p:ph type="title"/>
          </p:nvPr>
        </p:nvSpPr>
        <p:spPr>
          <a:xfrm>
            <a:off x="1143000" y="304800"/>
            <a:ext cx="7467600" cy="1219200"/>
          </a:xfrm>
          <a:solidFill>
            <a:srgbClr val="006666"/>
          </a:solidFill>
        </p:spPr>
        <p:txBody>
          <a:bodyPr/>
          <a:lstStyle/>
          <a:p>
            <a:pPr algn="ctr" eaLnBrk="1" hangingPunct="1">
              <a:defRPr/>
            </a:pPr>
            <a:r>
              <a:rPr lang="en-US" sz="3200"/>
              <a:t>Jaman Prasejarah</a:t>
            </a:r>
            <a:br>
              <a:rPr lang="en-US" sz="3200"/>
            </a:br>
            <a:r>
              <a:rPr lang="en-US" sz="2000" b="0" i="1"/>
              <a:t>3000 Tahun Sebelum Masehi</a:t>
            </a:r>
            <a:r>
              <a:rPr lang="en-US" sz="3200"/>
              <a:t> </a:t>
            </a:r>
          </a:p>
        </p:txBody>
      </p:sp>
      <p:sp>
        <p:nvSpPr>
          <p:cNvPr id="13315" name="Rectangle 3">
            <a:extLst>
              <a:ext uri="{FF2B5EF4-FFF2-40B4-BE49-F238E27FC236}">
                <a16:creationId xmlns:a16="http://schemas.microsoft.com/office/drawing/2014/main" id="{F0EB210C-C0BB-A4E3-050E-F0D3C5AF08E0}"/>
              </a:ext>
            </a:extLst>
          </p:cNvPr>
          <p:cNvSpPr>
            <a:spLocks noGrp="1" noChangeArrowheads="1"/>
          </p:cNvSpPr>
          <p:nvPr>
            <p:ph type="body" idx="1"/>
          </p:nvPr>
        </p:nvSpPr>
        <p:spPr>
          <a:xfrm>
            <a:off x="1066800" y="1828800"/>
            <a:ext cx="7620000" cy="4419600"/>
          </a:xfrm>
        </p:spPr>
        <p:txBody>
          <a:bodyPr/>
          <a:lstStyle/>
          <a:p>
            <a:pPr eaLnBrk="1" hangingPunct="1">
              <a:defRPr/>
            </a:pPr>
            <a:r>
              <a:rPr lang="en-US" sz="2400" dirty="0"/>
              <a:t>30.000 BC, </a:t>
            </a:r>
            <a:r>
              <a:rPr lang="en-US" sz="2400" dirty="0" err="1"/>
              <a:t>tanaman</a:t>
            </a:r>
            <a:r>
              <a:rPr lang="en-US" sz="2400" dirty="0"/>
              <a:t> </a:t>
            </a:r>
            <a:r>
              <a:rPr lang="en-US" sz="2400" dirty="0" err="1"/>
              <a:t>obat</a:t>
            </a:r>
            <a:r>
              <a:rPr lang="en-US" sz="2400" dirty="0"/>
              <a:t> </a:t>
            </a:r>
            <a:r>
              <a:rPr lang="en-US" sz="2400" dirty="0" err="1"/>
              <a:t>sudah</a:t>
            </a:r>
            <a:r>
              <a:rPr lang="en-US" sz="2400" dirty="0"/>
              <a:t> </a:t>
            </a:r>
            <a:r>
              <a:rPr lang="en-US" sz="2400" dirty="0" err="1"/>
              <a:t>dikenal</a:t>
            </a:r>
            <a:r>
              <a:rPr lang="en-US" sz="2400" dirty="0"/>
              <a:t>, </a:t>
            </a:r>
            <a:r>
              <a:rPr lang="en-US" sz="2400" dirty="0" err="1"/>
              <a:t>digunakan</a:t>
            </a:r>
            <a:r>
              <a:rPr lang="en-US" sz="2400" dirty="0"/>
              <a:t> </a:t>
            </a:r>
            <a:r>
              <a:rPr lang="en-US" sz="2400" dirty="0" err="1"/>
              <a:t>sebagai</a:t>
            </a:r>
            <a:r>
              <a:rPr lang="en-US" sz="2400" dirty="0"/>
              <a:t> </a:t>
            </a:r>
            <a:r>
              <a:rPr lang="en-US" sz="2400" dirty="0" err="1"/>
              <a:t>bumbu</a:t>
            </a:r>
            <a:r>
              <a:rPr lang="en-US" sz="2400" dirty="0"/>
              <a:t> </a:t>
            </a:r>
            <a:r>
              <a:rPr lang="en-US" sz="2400" dirty="0" err="1"/>
              <a:t>masak</a:t>
            </a:r>
            <a:r>
              <a:rPr lang="en-US" sz="2400" dirty="0"/>
              <a:t> </a:t>
            </a:r>
            <a:r>
              <a:rPr lang="en-US" sz="2400" dirty="0" err="1"/>
              <a:t>oleh</a:t>
            </a:r>
            <a:r>
              <a:rPr lang="en-US" sz="2400" dirty="0"/>
              <a:t> </a:t>
            </a:r>
            <a:r>
              <a:rPr lang="en-US" sz="2400" dirty="0" err="1"/>
              <a:t>suku</a:t>
            </a:r>
            <a:r>
              <a:rPr lang="en-US" sz="2400" dirty="0"/>
              <a:t> </a:t>
            </a:r>
            <a:r>
              <a:rPr lang="en-US" sz="2400" dirty="0" err="1"/>
              <a:t>primitif</a:t>
            </a:r>
            <a:r>
              <a:rPr lang="en-US" sz="2400" dirty="0"/>
              <a:t> </a:t>
            </a:r>
            <a:r>
              <a:rPr lang="en-US" sz="2400" dirty="0" err="1"/>
              <a:t>Shanidar</a:t>
            </a:r>
            <a:r>
              <a:rPr lang="en-US" sz="2400" dirty="0"/>
              <a:t> </a:t>
            </a:r>
            <a:r>
              <a:rPr lang="en-US" sz="2400" dirty="0" err="1"/>
              <a:t>di</a:t>
            </a:r>
            <a:r>
              <a:rPr lang="en-US" sz="2400" dirty="0"/>
              <a:t> </a:t>
            </a:r>
            <a:r>
              <a:rPr lang="en-US" sz="2400" dirty="0" err="1"/>
              <a:t>gua</a:t>
            </a:r>
            <a:r>
              <a:rPr lang="en-US" sz="2400" dirty="0"/>
              <a:t> </a:t>
            </a:r>
            <a:r>
              <a:rPr lang="en-US" sz="2400" dirty="0" err="1"/>
              <a:t>pegunungan</a:t>
            </a:r>
            <a:r>
              <a:rPr lang="en-US" sz="2400" dirty="0"/>
              <a:t> Zagros, Kurdistan (</a:t>
            </a:r>
            <a:r>
              <a:rPr lang="en-US" sz="2400" dirty="0" err="1"/>
              <a:t>Irak</a:t>
            </a:r>
            <a:r>
              <a:rPr lang="en-US" sz="2400" dirty="0"/>
              <a:t>).</a:t>
            </a:r>
          </a:p>
          <a:p>
            <a:pPr eaLnBrk="1" hangingPunct="1">
              <a:buFont typeface="Wingdings" pitchFamily="2" charset="2"/>
              <a:buNone/>
              <a:defRPr/>
            </a:pPr>
            <a:endParaRPr lang="en-US" sz="800" dirty="0"/>
          </a:p>
          <a:p>
            <a:pPr eaLnBrk="1" hangingPunct="1">
              <a:defRPr/>
            </a:pPr>
            <a:r>
              <a:rPr lang="en-US" sz="2400" dirty="0" err="1"/>
              <a:t>Penyakit</a:t>
            </a:r>
            <a:r>
              <a:rPr lang="en-US" sz="2400" dirty="0"/>
              <a:t> </a:t>
            </a:r>
            <a:r>
              <a:rPr lang="en-US" sz="2400" dirty="0" err="1"/>
              <a:t>dan</a:t>
            </a:r>
            <a:r>
              <a:rPr lang="en-US" sz="2400" dirty="0"/>
              <a:t> </a:t>
            </a:r>
            <a:r>
              <a:rPr lang="en-US" sz="2400" dirty="0" err="1"/>
              <a:t>obat</a:t>
            </a:r>
            <a:r>
              <a:rPr lang="en-US" sz="2400" dirty="0"/>
              <a:t> </a:t>
            </a:r>
            <a:r>
              <a:rPr lang="en-US" sz="2400" dirty="0" err="1"/>
              <a:t>dipercaya</a:t>
            </a:r>
            <a:r>
              <a:rPr lang="en-US" sz="2400" dirty="0"/>
              <a:t> </a:t>
            </a:r>
            <a:r>
              <a:rPr lang="en-US" sz="2400" dirty="0" err="1"/>
              <a:t>sebagai</a:t>
            </a:r>
            <a:r>
              <a:rPr lang="en-US" sz="2400" dirty="0"/>
              <a:t> </a:t>
            </a:r>
            <a:r>
              <a:rPr lang="en-US" sz="2400" dirty="0" err="1"/>
              <a:t>kekuatan</a:t>
            </a:r>
            <a:r>
              <a:rPr lang="en-US" sz="2400" dirty="0"/>
              <a:t> </a:t>
            </a:r>
            <a:r>
              <a:rPr lang="en-US" sz="2400" dirty="0" err="1"/>
              <a:t>supranatural</a:t>
            </a:r>
            <a:r>
              <a:rPr lang="en-US" sz="2400" dirty="0"/>
              <a:t>.</a:t>
            </a:r>
          </a:p>
          <a:p>
            <a:pPr eaLnBrk="1" hangingPunct="1">
              <a:buFont typeface="Wingdings" pitchFamily="2" charset="2"/>
              <a:buNone/>
              <a:defRPr/>
            </a:pPr>
            <a:endParaRPr lang="en-US" sz="800" dirty="0"/>
          </a:p>
          <a:p>
            <a:pPr eaLnBrk="1" hangingPunct="1">
              <a:defRPr/>
            </a:pPr>
            <a:r>
              <a:rPr lang="en-US" sz="2400" dirty="0" err="1"/>
              <a:t>Tanaman</a:t>
            </a:r>
            <a:r>
              <a:rPr lang="en-US" sz="2400" dirty="0"/>
              <a:t> </a:t>
            </a:r>
            <a:r>
              <a:rPr lang="en-US" sz="2400" dirty="0" err="1"/>
              <a:t>obat</a:t>
            </a:r>
            <a:r>
              <a:rPr lang="en-US" sz="2400" dirty="0"/>
              <a:t> </a:t>
            </a:r>
            <a:r>
              <a:rPr lang="en-US" sz="2400" dirty="0" err="1"/>
              <a:t>baru</a:t>
            </a:r>
            <a:r>
              <a:rPr lang="en-US" sz="2400" dirty="0"/>
              <a:t> </a:t>
            </a:r>
            <a:r>
              <a:rPr lang="en-US" sz="2400" dirty="0" err="1"/>
              <a:t>sedikit</a:t>
            </a:r>
            <a:r>
              <a:rPr lang="en-US" sz="2400" dirty="0"/>
              <a:t> </a:t>
            </a:r>
            <a:r>
              <a:rPr lang="en-US" sz="2400" dirty="0" err="1"/>
              <a:t>dikenal</a:t>
            </a:r>
            <a:r>
              <a:rPr lang="en-US" sz="2400" dirty="0"/>
              <a:t> </a:t>
            </a:r>
            <a:r>
              <a:rPr lang="en-US" sz="2400" dirty="0" err="1"/>
              <a:t>efektif</a:t>
            </a:r>
            <a:r>
              <a:rPr lang="en-US" sz="2400" dirty="0"/>
              <a:t>.</a:t>
            </a:r>
          </a:p>
          <a:p>
            <a:pPr eaLnBrk="1" hangingPunct="1">
              <a:buFont typeface="Wingdings" pitchFamily="2" charset="2"/>
              <a:buNone/>
              <a:defRPr/>
            </a:pPr>
            <a:endParaRPr lang="en-US" sz="800" dirty="0"/>
          </a:p>
          <a:p>
            <a:pPr eaLnBrk="1" hangingPunct="1">
              <a:defRPr/>
            </a:pPr>
            <a:r>
              <a:rPr lang="en-US" sz="2400" dirty="0" err="1"/>
              <a:t>Profil</a:t>
            </a:r>
            <a:r>
              <a:rPr lang="en-US" sz="2400" dirty="0"/>
              <a:t> </a:t>
            </a:r>
            <a:r>
              <a:rPr lang="en-US" sz="2400" dirty="0" err="1"/>
              <a:t>tanaman</a:t>
            </a:r>
            <a:r>
              <a:rPr lang="en-US" sz="2400" dirty="0"/>
              <a:t> </a:t>
            </a:r>
            <a:r>
              <a:rPr lang="en-US" sz="2400" dirty="0" err="1"/>
              <a:t>obat</a:t>
            </a:r>
            <a:r>
              <a:rPr lang="en-US" sz="2400" dirty="0"/>
              <a:t> </a:t>
            </a:r>
            <a:r>
              <a:rPr lang="en-US" sz="2400" dirty="0" err="1"/>
              <a:t>dihubungkan</a:t>
            </a:r>
            <a:r>
              <a:rPr lang="en-US" sz="2400" dirty="0"/>
              <a:t> </a:t>
            </a:r>
            <a:r>
              <a:rPr lang="en-US" sz="2400" dirty="0" err="1"/>
              <a:t>dengan</a:t>
            </a:r>
            <a:r>
              <a:rPr lang="en-US" sz="2400" dirty="0"/>
              <a:t> </a:t>
            </a:r>
            <a:r>
              <a:rPr lang="en-US" sz="2400" dirty="0" err="1"/>
              <a:t>penyembuhan</a:t>
            </a:r>
            <a:r>
              <a:rPr lang="en-US" sz="2400" dirty="0"/>
              <a:t> </a:t>
            </a:r>
            <a:r>
              <a:rPr lang="en-US" sz="2400" dirty="0" err="1"/>
              <a:t>penyakit</a:t>
            </a:r>
            <a:r>
              <a:rPr lang="en-US" sz="2400" dirty="0"/>
              <a:t>.</a:t>
            </a:r>
          </a:p>
          <a:p>
            <a:pPr eaLnBrk="1" hangingPunct="1">
              <a:buFont typeface="Wingdings" pitchFamily="2" charset="2"/>
              <a:buNone/>
              <a:defRPr/>
            </a:pPr>
            <a:endParaRPr lang="en-US" sz="800" dirty="0"/>
          </a:p>
          <a:p>
            <a:pPr eaLnBrk="1" hangingPunct="1">
              <a:defRPr/>
            </a:pPr>
            <a:r>
              <a:rPr lang="en-US" sz="2400" dirty="0" err="1"/>
              <a:t>Bertapa</a:t>
            </a:r>
            <a:r>
              <a:rPr lang="en-US" sz="2400" dirty="0"/>
              <a:t> </a:t>
            </a:r>
            <a:r>
              <a:rPr lang="en-US" sz="2400" dirty="0" err="1"/>
              <a:t>untuk</a:t>
            </a:r>
            <a:r>
              <a:rPr lang="en-US" sz="2400" dirty="0"/>
              <a:t> </a:t>
            </a:r>
            <a:r>
              <a:rPr lang="en-US" sz="2400" dirty="0" err="1"/>
              <a:t>kesembuhan</a:t>
            </a:r>
            <a:r>
              <a:rPr lang="en-US" sz="2400"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38D2488-822F-994E-5A25-A0F39B1DB683}"/>
              </a:ext>
            </a:extLst>
          </p:cNvPr>
          <p:cNvSpPr>
            <a:spLocks noGrp="1" noChangeArrowheads="1"/>
          </p:cNvSpPr>
          <p:nvPr>
            <p:ph type="body" idx="1"/>
          </p:nvPr>
        </p:nvSpPr>
        <p:spPr>
          <a:xfrm>
            <a:off x="914400" y="1181100"/>
            <a:ext cx="8001000" cy="55626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DAMPAK MUNCULNYA FARMASI  KLINIK</a:t>
            </a:r>
          </a:p>
          <a:p>
            <a:pPr>
              <a:lnSpc>
                <a:spcPct val="80000"/>
              </a:lnSpc>
              <a:buFont typeface="Wingdings" pitchFamily="2" charset="2"/>
              <a:buNone/>
            </a:pPr>
            <a:endParaRPr lang="en-US" altLang="en-US" sz="900" i="1">
              <a:solidFill>
                <a:srgbClr val="FFFF66"/>
              </a:solidFill>
              <a:effectLst/>
            </a:endParaRPr>
          </a:p>
          <a:p>
            <a:pPr>
              <a:lnSpc>
                <a:spcPct val="80000"/>
              </a:lnSpc>
            </a:pPr>
            <a:r>
              <a:rPr lang="en-US" altLang="en-US" sz="2000">
                <a:effectLst/>
              </a:rPr>
              <a:t>Disamping inovasi hubungan farmasis dengan pasien, berbagai perubahan lain telah terjadi di dunia farmasi Amerika.</a:t>
            </a:r>
          </a:p>
          <a:p>
            <a:pPr>
              <a:lnSpc>
                <a:spcPct val="80000"/>
              </a:lnSpc>
            </a:pPr>
            <a:endParaRPr lang="en-US" altLang="en-US" sz="900">
              <a:effectLst/>
            </a:endParaRPr>
          </a:p>
          <a:p>
            <a:pPr>
              <a:lnSpc>
                <a:spcPct val="80000"/>
              </a:lnSpc>
            </a:pPr>
            <a:r>
              <a:rPr lang="en-US" altLang="en-US" sz="2000">
                <a:effectLst/>
              </a:rPr>
              <a:t>Tenaga farmasis wanita cenderung meningkat: dari 4% (1950), lalu mulai meningkat cepat tahun1970, kemudian mencapaii lebih-kurang 40% tahun 2000 dan selanjutnya akan menjadi mayoritas.</a:t>
            </a:r>
          </a:p>
          <a:p>
            <a:pPr>
              <a:lnSpc>
                <a:spcPct val="80000"/>
              </a:lnSpc>
            </a:pPr>
            <a:endParaRPr lang="en-US" altLang="en-US" sz="800">
              <a:effectLst/>
            </a:endParaRPr>
          </a:p>
          <a:p>
            <a:pPr>
              <a:lnSpc>
                <a:spcPct val="80000"/>
              </a:lnSpc>
            </a:pPr>
            <a:r>
              <a:rPr lang="en-US" altLang="en-US" sz="2000">
                <a:effectLst/>
              </a:rPr>
              <a:t>Jumlah farmasis yang bekerja di institusai juga meningkat dari profesi ranking terendah menjadi tempat kerja pilihan bersamaan dengan pertumbuhan rumah sakit selama 1970-1980-an.</a:t>
            </a:r>
          </a:p>
          <a:p>
            <a:pPr>
              <a:lnSpc>
                <a:spcPct val="80000"/>
              </a:lnSpc>
            </a:pPr>
            <a:endParaRPr lang="en-US" altLang="en-US" sz="800">
              <a:effectLst/>
            </a:endParaRPr>
          </a:p>
          <a:p>
            <a:pPr>
              <a:lnSpc>
                <a:spcPct val="80000"/>
              </a:lnSpc>
            </a:pPr>
            <a:r>
              <a:rPr lang="en-US" altLang="en-US" sz="2000">
                <a:effectLst/>
              </a:rPr>
              <a:t>Begitu pembagian jenis pekerjaan membuka peluang bagi farmasis pada awal 1800-an, munculnya spesialis di bidang farmasi seperti: radiofarmasi, farmakoterapi klinik, dan praktek penunjang nutrisi, menunjukkan kematangan profesi farmasi Amerika.</a:t>
            </a:r>
          </a:p>
          <a:p>
            <a:pPr>
              <a:lnSpc>
                <a:spcPct val="80000"/>
              </a:lnSpc>
            </a:pPr>
            <a:endParaRPr lang="en-US" altLang="en-US" sz="800">
              <a:effectLst/>
            </a:endParaRPr>
          </a:p>
          <a:p>
            <a:pPr>
              <a:lnSpc>
                <a:spcPct val="80000"/>
              </a:lnSpc>
            </a:pPr>
            <a:r>
              <a:rPr lang="en-US" altLang="en-US" sz="2000">
                <a:effectLst/>
              </a:rPr>
              <a:t>Bila dikembalikan ke pekerjaan menghitung dan menuang, farmasis memimpin evaluasi institusi dalam penggunaan obat, dan berperan sebagai konsultan mengenai masalah obat di semua fasilitas pelayanan kesehatan.</a:t>
            </a:r>
          </a:p>
        </p:txBody>
      </p:sp>
      <p:sp>
        <p:nvSpPr>
          <p:cNvPr id="55299" name="Rectangle 3">
            <a:extLst>
              <a:ext uri="{FF2B5EF4-FFF2-40B4-BE49-F238E27FC236}">
                <a16:creationId xmlns:a16="http://schemas.microsoft.com/office/drawing/2014/main" id="{2DEE0830-182B-0BB7-C204-6FD3BF93000F}"/>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000" b="0" i="1">
                <a:effectLst/>
              </a:rPr>
              <a:t>Awal Farmasi Klinik dan Pharmaceutical Care 1960-2000-an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540E19D-C2DA-2126-C806-4E0FED21A7E0}"/>
              </a:ext>
            </a:extLst>
          </p:cNvPr>
          <p:cNvSpPr>
            <a:spLocks noGrp="1" noChangeArrowheads="1"/>
          </p:cNvSpPr>
          <p:nvPr>
            <p:ph type="body" idx="1"/>
          </p:nvPr>
        </p:nvSpPr>
        <p:spPr>
          <a:xfrm>
            <a:off x="914400" y="1066800"/>
            <a:ext cx="8229600" cy="56388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PHARM.D, OBRA 1990, DUKUNGAN  PHARMACEUTICAL CARE</a:t>
            </a:r>
          </a:p>
          <a:p>
            <a:pPr>
              <a:lnSpc>
                <a:spcPct val="80000"/>
              </a:lnSpc>
              <a:buFont typeface="Wingdings" pitchFamily="2" charset="2"/>
              <a:buNone/>
            </a:pPr>
            <a:endParaRPr lang="en-US" altLang="en-US" sz="900" i="1">
              <a:solidFill>
                <a:srgbClr val="FFFF66"/>
              </a:solidFill>
              <a:effectLst/>
            </a:endParaRPr>
          </a:p>
          <a:p>
            <a:pPr>
              <a:lnSpc>
                <a:spcPct val="80000"/>
              </a:lnSpc>
            </a:pPr>
            <a:r>
              <a:rPr lang="en-US" altLang="en-US" sz="2000">
                <a:solidFill>
                  <a:srgbClr val="FFFF00"/>
                </a:solidFill>
                <a:effectLst/>
              </a:rPr>
              <a:t>Tahun 1990-an</a:t>
            </a:r>
            <a:r>
              <a:rPr lang="en-US" altLang="en-US" sz="2000">
                <a:effectLst/>
              </a:rPr>
              <a:t>, terjadi panggilan yang kuat untuk mengubah paradigma farmasi Amerika agar mengikuti model praktek yang dikemukakan oleh </a:t>
            </a:r>
            <a:r>
              <a:rPr lang="en-US" altLang="en-US" sz="2000">
                <a:solidFill>
                  <a:srgbClr val="FFFF00"/>
                </a:solidFill>
                <a:effectLst/>
              </a:rPr>
              <a:t>Charles D. Helper dan Linda Strand yaitu “</a:t>
            </a:r>
            <a:r>
              <a:rPr lang="en-US" altLang="en-US" sz="2000" i="1">
                <a:solidFill>
                  <a:srgbClr val="FFFF00"/>
                </a:solidFill>
                <a:effectLst/>
              </a:rPr>
              <a:t>Pharmaceutical Care</a:t>
            </a:r>
            <a:r>
              <a:rPr lang="en-US" altLang="en-US" sz="2000">
                <a:effectLst/>
              </a:rPr>
              <a:t>”.</a:t>
            </a:r>
          </a:p>
          <a:p>
            <a:pPr>
              <a:lnSpc>
                <a:spcPct val="80000"/>
              </a:lnSpc>
            </a:pPr>
            <a:endParaRPr lang="en-US" altLang="en-US" sz="900">
              <a:effectLst/>
            </a:endParaRPr>
          </a:p>
          <a:p>
            <a:pPr>
              <a:lnSpc>
                <a:spcPct val="80000"/>
              </a:lnSpc>
            </a:pPr>
            <a:r>
              <a:rPr lang="en-US" altLang="en-US" sz="2000" i="1">
                <a:solidFill>
                  <a:srgbClr val="FFFF66"/>
                </a:solidFill>
                <a:effectLst/>
              </a:rPr>
              <a:t>Pharmaceutical Care </a:t>
            </a:r>
            <a:r>
              <a:rPr lang="en-US" altLang="en-US" sz="2000">
                <a:effectLst/>
              </a:rPr>
              <a:t>didefinisikan sebagai</a:t>
            </a:r>
            <a:r>
              <a:rPr lang="en-US" altLang="en-US" sz="2000">
                <a:solidFill>
                  <a:srgbClr val="FFFF66"/>
                </a:solidFill>
                <a:effectLst/>
              </a:rPr>
              <a:t>: “Tanggung jawab dalam pemberian terapi obat dengan tujuan untuk mencapai kepastian hasil berupa peningkatan kualitas hidup pasien.”</a:t>
            </a:r>
          </a:p>
          <a:p>
            <a:pPr>
              <a:lnSpc>
                <a:spcPct val="80000"/>
              </a:lnSpc>
            </a:pPr>
            <a:endParaRPr lang="en-US" altLang="en-US" sz="900">
              <a:solidFill>
                <a:srgbClr val="FFFF66"/>
              </a:solidFill>
              <a:effectLst/>
            </a:endParaRPr>
          </a:p>
          <a:p>
            <a:pPr>
              <a:lnSpc>
                <a:spcPct val="80000"/>
              </a:lnSpc>
            </a:pPr>
            <a:r>
              <a:rPr lang="en-US" altLang="en-US" sz="2000">
                <a:effectLst/>
              </a:rPr>
              <a:t>Konsep baru yang mengarah ke peran preofesional yang lebih mulia mendapat dukungan yang meyakinkan dari berbagai organisasi.</a:t>
            </a:r>
          </a:p>
          <a:p>
            <a:pPr>
              <a:lnSpc>
                <a:spcPct val="80000"/>
              </a:lnSpc>
            </a:pPr>
            <a:endParaRPr lang="en-US" altLang="en-US" sz="900">
              <a:effectLst/>
            </a:endParaRPr>
          </a:p>
          <a:p>
            <a:pPr>
              <a:lnSpc>
                <a:spcPct val="80000"/>
              </a:lnSpc>
            </a:pPr>
            <a:r>
              <a:rPr lang="en-US" altLang="en-US" sz="2000">
                <a:effectLst/>
              </a:rPr>
              <a:t>Sekolah Farmasi yang telah mapan dengan sungguh-sungguh berubah menyelenggaraan program Pharm.D untuk menghasilkan lulusan yang lebih siap menghadapi tantangan.</a:t>
            </a:r>
          </a:p>
          <a:p>
            <a:pPr>
              <a:lnSpc>
                <a:spcPct val="80000"/>
              </a:lnSpc>
            </a:pPr>
            <a:endParaRPr lang="en-US" altLang="en-US" sz="1000">
              <a:effectLst/>
            </a:endParaRPr>
          </a:p>
          <a:p>
            <a:pPr>
              <a:lnSpc>
                <a:spcPct val="80000"/>
              </a:lnSpc>
            </a:pPr>
            <a:r>
              <a:rPr lang="en-US" altLang="en-US" sz="2000" i="1">
                <a:solidFill>
                  <a:srgbClr val="FFFF00"/>
                </a:solidFill>
                <a:effectLst/>
              </a:rPr>
              <a:t>Omnibus Budget Reconciliation Act of 1990 (</a:t>
            </a:r>
            <a:r>
              <a:rPr lang="en-US" altLang="en-US" sz="2000">
                <a:solidFill>
                  <a:srgbClr val="FFFF00"/>
                </a:solidFill>
                <a:effectLst/>
              </a:rPr>
              <a:t>OBRA 1990</a:t>
            </a:r>
            <a:r>
              <a:rPr lang="en-US" altLang="en-US" sz="2000" i="1">
                <a:solidFill>
                  <a:srgbClr val="FFFF00"/>
                </a:solidFill>
                <a:effectLst/>
              </a:rPr>
              <a:t>) </a:t>
            </a:r>
            <a:r>
              <a:rPr lang="en-US" altLang="en-US" sz="2000">
                <a:solidFill>
                  <a:srgbClr val="FFFF00"/>
                </a:solidFill>
                <a:effectLst/>
              </a:rPr>
              <a:t>memerlukan farmasis untuk memberikan konseling kepada pasien </a:t>
            </a:r>
            <a:r>
              <a:rPr lang="en-US" altLang="en-US" sz="2000" i="1">
                <a:solidFill>
                  <a:srgbClr val="FFFF00"/>
                </a:solidFill>
                <a:effectLst/>
              </a:rPr>
              <a:t>Medicaid </a:t>
            </a:r>
            <a:r>
              <a:rPr lang="en-US" altLang="en-US" sz="2000">
                <a:solidFill>
                  <a:srgbClr val="FFFF00"/>
                </a:solidFill>
                <a:effectLst/>
              </a:rPr>
              <a:t>dan berpartisipasi dalam tinjauan prospektif maupun retrospektif terhadap penggunaan obat.</a:t>
            </a:r>
            <a:endParaRPr lang="en-US" altLang="en-US" sz="2000" i="1">
              <a:solidFill>
                <a:srgbClr val="FFFF00"/>
              </a:solidFill>
              <a:effectLst/>
            </a:endParaRPr>
          </a:p>
          <a:p>
            <a:pPr>
              <a:lnSpc>
                <a:spcPct val="80000"/>
              </a:lnSpc>
              <a:buFont typeface="Wingdings" pitchFamily="2" charset="2"/>
              <a:buNone/>
            </a:pPr>
            <a:r>
              <a:rPr lang="en-US" altLang="en-US" sz="2000">
                <a:solidFill>
                  <a:srgbClr val="FFFF00"/>
                </a:solidFill>
                <a:effectLst/>
              </a:rPr>
              <a:t> </a:t>
            </a:r>
          </a:p>
        </p:txBody>
      </p:sp>
      <p:sp>
        <p:nvSpPr>
          <p:cNvPr id="56323" name="Rectangle 3">
            <a:extLst>
              <a:ext uri="{FF2B5EF4-FFF2-40B4-BE49-F238E27FC236}">
                <a16:creationId xmlns:a16="http://schemas.microsoft.com/office/drawing/2014/main" id="{202D913A-AB72-854D-BCC4-8D9D4859CFC9}"/>
              </a:ext>
            </a:extLst>
          </p:cNvPr>
          <p:cNvSpPr>
            <a:spLocks noGrp="1" noChangeArrowheads="1"/>
          </p:cNvSpPr>
          <p:nvPr>
            <p:ph type="title"/>
          </p:nvPr>
        </p:nvSpPr>
        <p:spPr>
          <a:xfrm>
            <a:off x="1066800" y="76200"/>
            <a:ext cx="80772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000" b="0" i="1">
                <a:effectLst/>
              </a:rPr>
              <a:t>Awal Farmasi Klinik dan Pharmaceutical Care 1960-2000-an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C84EDD3-8BAE-C3AF-7DB9-1823489BFBE1}"/>
              </a:ext>
            </a:extLst>
          </p:cNvPr>
          <p:cNvSpPr>
            <a:spLocks noGrp="1" noChangeArrowheads="1"/>
          </p:cNvSpPr>
          <p:nvPr>
            <p:ph type="body" idx="1"/>
          </p:nvPr>
        </p:nvSpPr>
        <p:spPr>
          <a:xfrm>
            <a:off x="914400" y="1066800"/>
            <a:ext cx="822960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2000" i="1">
                <a:solidFill>
                  <a:srgbClr val="FFFF66"/>
                </a:solidFill>
                <a:effectLst/>
              </a:rPr>
              <a:t>KERAGUAN, KONFLIK DAN KONTROVERSI </a:t>
            </a:r>
          </a:p>
          <a:p>
            <a:pPr>
              <a:buFont typeface="Wingdings" pitchFamily="2" charset="2"/>
              <a:buNone/>
            </a:pPr>
            <a:r>
              <a:rPr lang="en-US" altLang="en-US" sz="2000" i="1">
                <a:solidFill>
                  <a:srgbClr val="FFFF66"/>
                </a:solidFill>
                <a:effectLst/>
              </a:rPr>
              <a:t>ANTARA PHARMACEUTICAL CARE DENGAN MANAGED CARE</a:t>
            </a:r>
          </a:p>
          <a:p>
            <a:pPr>
              <a:buFont typeface="Wingdings" pitchFamily="2" charset="2"/>
              <a:buNone/>
            </a:pPr>
            <a:endParaRPr lang="en-US" altLang="en-US" sz="800" i="1">
              <a:solidFill>
                <a:srgbClr val="FFFF66"/>
              </a:solidFill>
              <a:effectLst/>
            </a:endParaRPr>
          </a:p>
          <a:p>
            <a:r>
              <a:rPr lang="en-US" altLang="en-US" sz="2000">
                <a:effectLst/>
              </a:rPr>
              <a:t>Ketika 1990-an berlalu, harapan munculnya dekade pharmaceutical care ternyata berbalik menjadi dekade keraguan, konflik dan kontroversi. </a:t>
            </a:r>
          </a:p>
          <a:p>
            <a:r>
              <a:rPr lang="en-US" altLang="en-US" sz="2000">
                <a:effectLst/>
              </a:rPr>
              <a:t>Pemerintahan Clinton gagal menangani reformasi sistem pelayanan kesehatan yang kompleks, namun menginspirasi perusahaan farmasi melakukan konsolidasi yang efisien untuk menghasilkan industri yang lebih ramping dan lincah.</a:t>
            </a:r>
          </a:p>
          <a:p>
            <a:r>
              <a:rPr lang="en-US" altLang="en-US" sz="2000">
                <a:effectLst/>
              </a:rPr>
              <a:t>Munculnya golongan obat-obat penting yang baru, yang bila dikaitkan dengan usia penduduk, akan meningkatkan volume resep dengan cepat. </a:t>
            </a:r>
          </a:p>
          <a:p>
            <a:r>
              <a:rPr lang="en-US" altLang="en-US" sz="2000">
                <a:effectLst/>
              </a:rPr>
              <a:t>Peresepan juga naik karena gencarnya periklanan langsung ke konsumen, relatif bebas kendali pada akhir 1990-an. </a:t>
            </a:r>
          </a:p>
          <a:p>
            <a:r>
              <a:rPr lang="en-US" altLang="en-US" sz="2000">
                <a:effectLst/>
              </a:rPr>
              <a:t>Pihak ketiga,  kembali menerapkan prinsip “managed care” untuk menekan biaya.</a:t>
            </a:r>
          </a:p>
          <a:p>
            <a:endParaRPr lang="en-US" altLang="en-US" sz="2000">
              <a:effectLst/>
            </a:endParaRPr>
          </a:p>
        </p:txBody>
      </p:sp>
      <p:sp>
        <p:nvSpPr>
          <p:cNvPr id="57347" name="Rectangle 3">
            <a:extLst>
              <a:ext uri="{FF2B5EF4-FFF2-40B4-BE49-F238E27FC236}">
                <a16:creationId xmlns:a16="http://schemas.microsoft.com/office/drawing/2014/main" id="{B10AFBFA-B1C7-71AB-F6D1-0C214C0C2F7A}"/>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000" b="0" i="1">
                <a:effectLst/>
              </a:rPr>
              <a:t>Awal Farmasi Klinik dan Pharmaceutical Care 1960-2000-an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F64200E-384C-6CAE-4BC8-6F1CA1E723EC}"/>
              </a:ext>
            </a:extLst>
          </p:cNvPr>
          <p:cNvSpPr>
            <a:spLocks noGrp="1" noChangeArrowheads="1"/>
          </p:cNvSpPr>
          <p:nvPr>
            <p:ph type="body" idx="1"/>
          </p:nvPr>
        </p:nvSpPr>
        <p:spPr>
          <a:xfrm>
            <a:off x="914400" y="1066800"/>
            <a:ext cx="8001000" cy="51054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altLang="en-US" sz="2000" i="1">
                <a:solidFill>
                  <a:srgbClr val="FFFF66"/>
                </a:solidFill>
                <a:effectLst/>
              </a:rPr>
              <a:t>KERAGUAN, KONFLIK DAN KONTROVERSI </a:t>
            </a:r>
          </a:p>
          <a:p>
            <a:pPr>
              <a:buFont typeface="Wingdings" pitchFamily="2" charset="2"/>
              <a:buNone/>
            </a:pPr>
            <a:r>
              <a:rPr lang="en-US" altLang="en-US" sz="2000" i="1">
                <a:solidFill>
                  <a:srgbClr val="FFFF66"/>
                </a:solidFill>
                <a:effectLst/>
              </a:rPr>
              <a:t>ANTARA PHARMACEUTICAL CARE DENGAN MANAGED CARE</a:t>
            </a:r>
          </a:p>
          <a:p>
            <a:pPr>
              <a:buFont typeface="Wingdings" pitchFamily="2" charset="2"/>
              <a:buNone/>
            </a:pPr>
            <a:endParaRPr lang="en-US" altLang="en-US" sz="800" i="1">
              <a:solidFill>
                <a:srgbClr val="FFFF66"/>
              </a:solidFill>
              <a:effectLst/>
            </a:endParaRPr>
          </a:p>
          <a:p>
            <a:r>
              <a:rPr lang="en-US" altLang="en-US" sz="2000">
                <a:effectLst/>
              </a:rPr>
              <a:t>Munculnya farmasi-internet memperkuat </a:t>
            </a:r>
            <a:r>
              <a:rPr lang="en-US" altLang="en-US" sz="2000" i="1">
                <a:effectLst/>
              </a:rPr>
              <a:t>mail-order business</a:t>
            </a:r>
            <a:r>
              <a:rPr lang="en-US" altLang="en-US" sz="2000">
                <a:effectLst/>
              </a:rPr>
              <a:t> sehingga menambah keguncangan pasar farmasi.</a:t>
            </a:r>
          </a:p>
          <a:p>
            <a:endParaRPr lang="en-US" altLang="en-US" sz="800">
              <a:effectLst/>
            </a:endParaRPr>
          </a:p>
          <a:p>
            <a:r>
              <a:rPr lang="en-US" altLang="en-US" sz="2000">
                <a:effectLst/>
              </a:rPr>
              <a:t>Toko obat (</a:t>
            </a:r>
            <a:r>
              <a:rPr lang="en-US" altLang="en-US" sz="2000" i="1">
                <a:effectLst/>
              </a:rPr>
              <a:t>drugstore</a:t>
            </a:r>
            <a:r>
              <a:rPr lang="en-US" altLang="en-US" sz="2000">
                <a:effectLst/>
              </a:rPr>
              <a:t>) milik pribadi, tutup hampir di seluruh Amerika, dan di banyak tempat digantikan oleh apotek (</a:t>
            </a:r>
            <a:r>
              <a:rPr lang="en-US" altLang="en-US" sz="2000" i="1">
                <a:effectLst/>
              </a:rPr>
              <a:t>pharmacies</a:t>
            </a:r>
            <a:r>
              <a:rPr lang="en-US" altLang="en-US" sz="2000">
                <a:effectLst/>
              </a:rPr>
              <a:t>) yang letaknya berada di dalam toko kebutuhan rumah tangga.</a:t>
            </a:r>
          </a:p>
          <a:p>
            <a:endParaRPr lang="en-US" altLang="en-US" sz="800">
              <a:effectLst/>
            </a:endParaRPr>
          </a:p>
          <a:p>
            <a:r>
              <a:rPr lang="en-US" altLang="en-US" sz="2000">
                <a:effectLst/>
              </a:rPr>
              <a:t>Berakhirnya abad ke-20 yang diwaranai oleh isu Y2K yang menarik perhatian, farmasis merasakan dirinya lebih banyak memikul tanggung jawab “</a:t>
            </a:r>
            <a:r>
              <a:rPr lang="en-US" altLang="en-US" sz="2000" i="1">
                <a:effectLst/>
              </a:rPr>
              <a:t>managed care</a:t>
            </a:r>
            <a:r>
              <a:rPr lang="en-US" altLang="en-US" sz="2000">
                <a:effectLst/>
              </a:rPr>
              <a:t>” dibanding sebagai penyedia pelayanan yang lebih maju dalam melaksanakan “</a:t>
            </a:r>
            <a:r>
              <a:rPr lang="en-US" altLang="en-US" sz="2000" i="1">
                <a:effectLst/>
              </a:rPr>
              <a:t>pharmaceutical care</a:t>
            </a:r>
            <a:r>
              <a:rPr lang="en-US" altLang="en-US" sz="2000">
                <a:effectLst/>
              </a:rPr>
              <a:t>”.</a:t>
            </a:r>
          </a:p>
          <a:p>
            <a:pPr>
              <a:buFont typeface="Wingdings" pitchFamily="2" charset="2"/>
              <a:buNone/>
            </a:pPr>
            <a:endParaRPr lang="en-US" altLang="en-US" sz="2000" i="1">
              <a:solidFill>
                <a:srgbClr val="FFFF66"/>
              </a:solidFill>
              <a:effectLst/>
            </a:endParaRPr>
          </a:p>
        </p:txBody>
      </p:sp>
      <p:sp>
        <p:nvSpPr>
          <p:cNvPr id="58371" name="Rectangle 3">
            <a:extLst>
              <a:ext uri="{FF2B5EF4-FFF2-40B4-BE49-F238E27FC236}">
                <a16:creationId xmlns:a16="http://schemas.microsoft.com/office/drawing/2014/main" id="{5E976A2E-41EE-ADAC-08A5-34CCE2C83554}"/>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400">
                <a:effectLst/>
              </a:rPr>
              <a:t> </a:t>
            </a:r>
            <a:r>
              <a:rPr lang="en-US" altLang="en-US" sz="2000" b="0" i="1">
                <a:effectLst/>
              </a:rPr>
              <a:t>Awal Farmasi Klinik dan Pharmaceutical Care 1960-2000-an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449F544-BDF9-059A-C0E1-6ED494ED2DF0}"/>
              </a:ext>
            </a:extLst>
          </p:cNvPr>
          <p:cNvSpPr>
            <a:spLocks noGrp="1" noChangeArrowheads="1"/>
          </p:cNvSpPr>
          <p:nvPr>
            <p:ph type="body" idx="1"/>
          </p:nvPr>
        </p:nvSpPr>
        <p:spPr>
          <a:xfrm>
            <a:off x="914400" y="1066800"/>
            <a:ext cx="8001000" cy="5334000"/>
          </a:xfrm>
          <a:noFill/>
          <a:extLst>
            <a:ext uri="{909E8E84-426E-40DD-AFC4-6F175D3DCCD1}">
              <a14:hiddenFill xmlns:a14="http://schemas.microsoft.com/office/drawing/2010/main">
                <a:solidFill>
                  <a:srgbClr val="FFFFFF"/>
                </a:solidFill>
              </a14:hiddenFill>
            </a:ext>
          </a:extLst>
        </p:spPr>
        <p:txBody>
          <a:bodyPr/>
          <a:lstStyle/>
          <a:p>
            <a:pPr>
              <a:lnSpc>
                <a:spcPct val="80000"/>
              </a:lnSpc>
              <a:buFont typeface="Wingdings" pitchFamily="2" charset="2"/>
              <a:buNone/>
            </a:pPr>
            <a:r>
              <a:rPr lang="en-US" altLang="en-US" sz="2000" i="1">
                <a:solidFill>
                  <a:srgbClr val="FFFF66"/>
                </a:solidFill>
                <a:effectLst/>
              </a:rPr>
              <a:t>ORIENTASI PASIEN, ORIENTASI PRODUK ATAU KEDUANYA MENUJU </a:t>
            </a:r>
          </a:p>
          <a:p>
            <a:pPr>
              <a:lnSpc>
                <a:spcPct val="80000"/>
              </a:lnSpc>
              <a:buFont typeface="Wingdings" pitchFamily="2" charset="2"/>
              <a:buNone/>
            </a:pPr>
            <a:r>
              <a:rPr lang="en-US" altLang="en-US" sz="2000" i="1">
                <a:solidFill>
                  <a:srgbClr val="FFFF66"/>
                </a:solidFill>
                <a:effectLst/>
              </a:rPr>
              <a:t>TANGGUNG JAWAB SOSIAL YANG LEBIH MULIA DI BIDANG OBAT</a:t>
            </a:r>
          </a:p>
          <a:p>
            <a:pPr>
              <a:lnSpc>
                <a:spcPct val="80000"/>
              </a:lnSpc>
              <a:buFont typeface="Wingdings" pitchFamily="2" charset="2"/>
              <a:buNone/>
            </a:pPr>
            <a:endParaRPr lang="en-US" altLang="en-US" sz="2000" i="1">
              <a:solidFill>
                <a:srgbClr val="FFFF66"/>
              </a:solidFill>
              <a:effectLst/>
            </a:endParaRPr>
          </a:p>
          <a:p>
            <a:pPr>
              <a:lnSpc>
                <a:spcPct val="80000"/>
              </a:lnSpc>
            </a:pPr>
            <a:r>
              <a:rPr lang="en-US" altLang="en-US" sz="2000">
                <a:effectLst/>
              </a:rPr>
              <a:t>Saat ini terlalu cepat bagi ahli sejarah untuk menilai pengaruh jangka-panjang dari konsep “</a:t>
            </a:r>
            <a:r>
              <a:rPr lang="en-US" altLang="en-US" sz="2000" i="1">
                <a:effectLst/>
              </a:rPr>
              <a:t>Pharmaceutical Care</a:t>
            </a:r>
            <a:r>
              <a:rPr lang="en-US" altLang="en-US" sz="2000">
                <a:effectLst/>
              </a:rPr>
              <a:t>”.</a:t>
            </a:r>
          </a:p>
          <a:p>
            <a:pPr>
              <a:lnSpc>
                <a:spcPct val="80000"/>
              </a:lnSpc>
            </a:pPr>
            <a:endParaRPr lang="en-US" altLang="en-US" sz="900">
              <a:effectLst/>
            </a:endParaRPr>
          </a:p>
          <a:p>
            <a:pPr>
              <a:lnSpc>
                <a:spcPct val="80000"/>
              </a:lnSpc>
            </a:pPr>
            <a:r>
              <a:rPr lang="en-US" altLang="en-US" sz="2000">
                <a:effectLst/>
              </a:rPr>
              <a:t>Setelah dua generasi farmasis dididik sejak tujuan Farmasi Klinik umumnya diterima, kini praktek kefarmasian dari hari ke hari menunjukkan pergeseran paradigma yang penting ini yaitu dari lebih ke </a:t>
            </a:r>
            <a:r>
              <a:rPr lang="en-US" altLang="en-US" sz="2000">
                <a:solidFill>
                  <a:srgbClr val="FFFF00"/>
                </a:solidFill>
                <a:effectLst/>
              </a:rPr>
              <a:t>orientasi produk </a:t>
            </a:r>
            <a:r>
              <a:rPr lang="en-US" altLang="en-US" sz="2000">
                <a:effectLst/>
              </a:rPr>
              <a:t>pada dekade sebelumnya </a:t>
            </a:r>
            <a:r>
              <a:rPr lang="en-US" altLang="en-US" sz="2000">
                <a:solidFill>
                  <a:srgbClr val="FFFF00"/>
                </a:solidFill>
                <a:effectLst/>
              </a:rPr>
              <a:t>ke orientasi pasien </a:t>
            </a:r>
            <a:r>
              <a:rPr lang="en-US" altLang="en-US" sz="2000">
                <a:effectLst/>
              </a:rPr>
              <a:t>yang lebih memastikan bahwa pasien menerima informasi obat yang diperlukan.</a:t>
            </a:r>
          </a:p>
          <a:p>
            <a:pPr>
              <a:lnSpc>
                <a:spcPct val="80000"/>
              </a:lnSpc>
            </a:pPr>
            <a:endParaRPr lang="en-US" altLang="en-US" sz="900">
              <a:effectLst/>
            </a:endParaRPr>
          </a:p>
          <a:p>
            <a:pPr>
              <a:lnSpc>
                <a:spcPct val="80000"/>
              </a:lnSpc>
            </a:pPr>
            <a:r>
              <a:rPr lang="en-US" altLang="en-US" sz="2000">
                <a:effectLst/>
              </a:rPr>
              <a:t>Ditengah-tengah iklim regulasi dan ekonomi yang tidak adil dan kejam, hanya waktu yang akan membuktikan apakah profesi farmasi yang sering dipecah akan bersatu melanjutkan kemajuannya menuju tanggung jawab sosial yang lebih mulia untuk kebutuhan manusia sejak purbakala yang kita sebut obat.</a:t>
            </a:r>
          </a:p>
          <a:p>
            <a:pPr>
              <a:lnSpc>
                <a:spcPct val="80000"/>
              </a:lnSpc>
            </a:pPr>
            <a:endParaRPr lang="en-US" altLang="en-US" sz="800">
              <a:effectLst/>
            </a:endParaRPr>
          </a:p>
          <a:p>
            <a:pPr>
              <a:lnSpc>
                <a:spcPct val="80000"/>
              </a:lnSpc>
              <a:buFont typeface="Wingdings" pitchFamily="2" charset="2"/>
              <a:buNone/>
            </a:pPr>
            <a:r>
              <a:rPr lang="en-US" altLang="en-US" sz="2000">
                <a:effectLst/>
              </a:rPr>
              <a:t>     Semoga… Amin.</a:t>
            </a:r>
          </a:p>
        </p:txBody>
      </p:sp>
      <p:sp>
        <p:nvSpPr>
          <p:cNvPr id="59395" name="Rectangle 3">
            <a:extLst>
              <a:ext uri="{FF2B5EF4-FFF2-40B4-BE49-F238E27FC236}">
                <a16:creationId xmlns:a16="http://schemas.microsoft.com/office/drawing/2014/main" id="{9BA316F5-FC3A-1096-9CD9-60E0898A0E1B}"/>
              </a:ext>
            </a:extLst>
          </p:cNvPr>
          <p:cNvSpPr>
            <a:spLocks noGrp="1" noChangeArrowheads="1"/>
          </p:cNvSpPr>
          <p:nvPr>
            <p:ph type="title"/>
          </p:nvPr>
        </p:nvSpPr>
        <p:spPr>
          <a:xfrm>
            <a:off x="1066800" y="76200"/>
            <a:ext cx="7772400" cy="838200"/>
          </a:xfrm>
          <a:solidFill>
            <a:srgbClr val="006666"/>
          </a:solidFill>
        </p:spPr>
        <p:txBody>
          <a:bodyPr/>
          <a:lstStyle/>
          <a:p>
            <a:pPr algn="ctr"/>
            <a:r>
              <a:rPr lang="en-US" altLang="en-US" sz="2400">
                <a:effectLst/>
              </a:rPr>
              <a:t>Farmasi Amerika</a:t>
            </a:r>
            <a:br>
              <a:rPr lang="en-US" altLang="en-US" sz="2400">
                <a:effectLst/>
              </a:rPr>
            </a:br>
            <a:r>
              <a:rPr lang="en-US" altLang="en-US" sz="2000" b="0" i="1">
                <a:effectLst/>
              </a:rPr>
              <a:t>Farmasi Moderen</a:t>
            </a:r>
            <a:r>
              <a:rPr lang="en-US" altLang="en-US" sz="2400">
                <a:effectLst/>
              </a:rPr>
              <a:t> </a:t>
            </a:r>
            <a:r>
              <a:rPr lang="en-US" altLang="en-US" sz="2000" b="0" i="1">
                <a:effectLst/>
              </a:rPr>
              <a:t>Menuju Masa Depan</a:t>
            </a:r>
            <a:r>
              <a:rPr lang="en-US" altLang="en-US" sz="2000" b="0">
                <a:effectLst/>
              </a:rPr>
              <a:t> &gt;2000</a:t>
            </a:r>
            <a:endParaRPr lang="en-US" altLang="en-US" sz="2000" b="0" i="1">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485B-D338-539E-96B4-E5E366413459}"/>
              </a:ext>
            </a:extLst>
          </p:cNvPr>
          <p:cNvSpPr>
            <a:spLocks noGrp="1"/>
          </p:cNvSpPr>
          <p:nvPr>
            <p:ph type="title"/>
          </p:nvPr>
        </p:nvSpPr>
        <p:spPr>
          <a:xfrm>
            <a:off x="1066800" y="0"/>
            <a:ext cx="7543800" cy="914400"/>
          </a:xfrm>
          <a:solidFill>
            <a:srgbClr val="CC3399"/>
          </a:solidFill>
        </p:spPr>
        <p:txBody>
          <a:bodyPr/>
          <a:lstStyle/>
          <a:p>
            <a:pPr algn="ctr">
              <a:defRPr/>
            </a:pPr>
            <a:r>
              <a:rPr lang="en-US" sz="2800" dirty="0"/>
              <a:t>ILMU FARMASI YANG RELATIF BARU</a:t>
            </a:r>
            <a:endParaRPr lang="en-ID" sz="2800" dirty="0"/>
          </a:p>
        </p:txBody>
      </p:sp>
      <p:sp>
        <p:nvSpPr>
          <p:cNvPr id="3" name="Content Placeholder 2">
            <a:extLst>
              <a:ext uri="{FF2B5EF4-FFF2-40B4-BE49-F238E27FC236}">
                <a16:creationId xmlns:a16="http://schemas.microsoft.com/office/drawing/2014/main" id="{49E9B46D-6F67-CCE3-C421-E4F39FE62FC9}"/>
              </a:ext>
            </a:extLst>
          </p:cNvPr>
          <p:cNvSpPr>
            <a:spLocks noGrp="1"/>
          </p:cNvSpPr>
          <p:nvPr>
            <p:ph idx="1"/>
          </p:nvPr>
        </p:nvSpPr>
        <p:spPr>
          <a:xfrm>
            <a:off x="1066800" y="1066800"/>
            <a:ext cx="7543800" cy="5084763"/>
          </a:xfrm>
          <a:solidFill>
            <a:schemeClr val="accent4">
              <a:lumMod val="10000"/>
            </a:schemeClr>
          </a:solidFill>
        </p:spPr>
        <p:txBody>
          <a:bodyPr/>
          <a:lstStyle/>
          <a:p>
            <a:pPr>
              <a:defRPr/>
            </a:pPr>
            <a:r>
              <a:rPr lang="en-US" sz="2800" dirty="0" err="1"/>
              <a:t>Farmakovigilan</a:t>
            </a:r>
            <a:r>
              <a:rPr lang="en-US" sz="2800" dirty="0"/>
              <a:t> &amp; </a:t>
            </a:r>
            <a:r>
              <a:rPr lang="en-US" sz="2800"/>
              <a:t>Farmakoepidemiologi</a:t>
            </a:r>
            <a:endParaRPr lang="en-US" sz="2800" dirty="0"/>
          </a:p>
          <a:p>
            <a:pPr>
              <a:defRPr/>
            </a:pPr>
            <a:r>
              <a:rPr lang="en-US" sz="2800" dirty="0" err="1"/>
              <a:t>Farmakoekonomi</a:t>
            </a:r>
            <a:r>
              <a:rPr lang="en-US" sz="2800" dirty="0"/>
              <a:t>/Health Tech Ass (HTA)</a:t>
            </a:r>
          </a:p>
          <a:p>
            <a:pPr>
              <a:defRPr/>
            </a:pPr>
            <a:r>
              <a:rPr lang="en-US" sz="2800" dirty="0" err="1"/>
              <a:t>Nanoteknologi</a:t>
            </a:r>
            <a:r>
              <a:rPr lang="en-US" sz="2800" dirty="0"/>
              <a:t> / Nanomedicine</a:t>
            </a:r>
          </a:p>
          <a:p>
            <a:pPr>
              <a:defRPr/>
            </a:pPr>
            <a:r>
              <a:rPr lang="en-US" sz="2800" dirty="0" err="1"/>
              <a:t>Stemsel</a:t>
            </a:r>
            <a:endParaRPr lang="en-US" sz="2800" dirty="0"/>
          </a:p>
          <a:p>
            <a:pPr>
              <a:defRPr/>
            </a:pPr>
            <a:r>
              <a:rPr lang="en-US" sz="2800" dirty="0" err="1"/>
              <a:t>Farmakogenomik</a:t>
            </a:r>
            <a:endParaRPr lang="en-US" sz="2800" dirty="0"/>
          </a:p>
          <a:p>
            <a:pPr>
              <a:defRPr/>
            </a:pPr>
            <a:r>
              <a:rPr lang="en-US" sz="2800" dirty="0"/>
              <a:t>Personal medicine (Boutique Medicine)</a:t>
            </a:r>
          </a:p>
          <a:p>
            <a:pPr>
              <a:defRPr/>
            </a:pPr>
            <a:r>
              <a:rPr lang="en-US" sz="2800" dirty="0"/>
              <a:t>Farmasi Digital</a:t>
            </a:r>
          </a:p>
          <a:p>
            <a:pPr>
              <a:defRPr/>
            </a:pPr>
            <a:r>
              <a:rPr lang="en-US" sz="2800" dirty="0" err="1"/>
              <a:t>Farmakoinformatika</a:t>
            </a:r>
            <a:endParaRPr lang="en-US" sz="2800" dirty="0"/>
          </a:p>
          <a:p>
            <a:pPr>
              <a:defRPr/>
            </a:pPr>
            <a:r>
              <a:rPr lang="en-US" sz="2800" dirty="0"/>
              <a:t>Farmasi </a:t>
            </a:r>
            <a:r>
              <a:rPr lang="en-US" sz="2800" dirty="0" err="1"/>
              <a:t>Bioteknologi</a:t>
            </a:r>
            <a:endParaRPr lang="en-US" sz="2800" dirty="0"/>
          </a:p>
          <a:p>
            <a:pPr>
              <a:defRPr/>
            </a:pPr>
            <a:r>
              <a:rPr lang="en-US" sz="2800" dirty="0"/>
              <a:t>Modelling </a:t>
            </a:r>
            <a:endParaRPr lang="en-ID"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1AF3-F981-8704-468B-B9AE11FA0911}"/>
              </a:ext>
            </a:extLst>
          </p:cNvPr>
          <p:cNvSpPr>
            <a:spLocks noGrp="1"/>
          </p:cNvSpPr>
          <p:nvPr>
            <p:ph type="title"/>
          </p:nvPr>
        </p:nvSpPr>
        <p:spPr>
          <a:xfrm>
            <a:off x="1066800" y="0"/>
            <a:ext cx="7543800" cy="685800"/>
          </a:xfrm>
          <a:solidFill>
            <a:srgbClr val="CC3399"/>
          </a:solidFill>
        </p:spPr>
        <p:txBody>
          <a:bodyPr/>
          <a:lstStyle/>
          <a:p>
            <a:pPr algn="ctr">
              <a:defRPr/>
            </a:pPr>
            <a:r>
              <a:rPr lang="en-US" sz="2800" dirty="0"/>
              <a:t>ILMU FARMASI YANG RELATIF BARU</a:t>
            </a:r>
            <a:endParaRPr lang="en-ID" sz="2800" dirty="0"/>
          </a:p>
        </p:txBody>
      </p:sp>
      <p:sp>
        <p:nvSpPr>
          <p:cNvPr id="3" name="Content Placeholder 2">
            <a:extLst>
              <a:ext uri="{FF2B5EF4-FFF2-40B4-BE49-F238E27FC236}">
                <a16:creationId xmlns:a16="http://schemas.microsoft.com/office/drawing/2014/main" id="{413CE9B6-3EF4-BDBC-CE8F-FDDA702CCB04}"/>
              </a:ext>
            </a:extLst>
          </p:cNvPr>
          <p:cNvSpPr>
            <a:spLocks noGrp="1"/>
          </p:cNvSpPr>
          <p:nvPr>
            <p:ph idx="1"/>
          </p:nvPr>
        </p:nvSpPr>
        <p:spPr>
          <a:xfrm>
            <a:off x="152400" y="914400"/>
            <a:ext cx="8839200" cy="5943600"/>
          </a:xfrm>
          <a:solidFill>
            <a:schemeClr val="accent4">
              <a:lumMod val="10000"/>
            </a:schemeClr>
          </a:solidFill>
        </p:spPr>
        <p:txBody>
          <a:bodyPr/>
          <a:lstStyle/>
          <a:p>
            <a:pPr>
              <a:defRPr/>
            </a:pPr>
            <a:r>
              <a:rPr lang="en-US" sz="2400" b="1" dirty="0" err="1"/>
              <a:t>Farmakovigilans</a:t>
            </a:r>
            <a:r>
              <a:rPr lang="en-US" sz="2400" b="1" dirty="0"/>
              <a:t> (</a:t>
            </a:r>
            <a:r>
              <a:rPr lang="en-US" sz="2400" b="1" i="1" dirty="0"/>
              <a:t>Pharmacovigilance</a:t>
            </a:r>
            <a:r>
              <a:rPr lang="en-US" sz="2400" b="1" dirty="0"/>
              <a:t>)</a:t>
            </a:r>
            <a:endParaRPr lang="en-US" sz="800" b="1" dirty="0"/>
          </a:p>
          <a:p>
            <a:pPr marL="0" indent="0">
              <a:buFont typeface="Wingdings" pitchFamily="2" charset="2"/>
              <a:buNone/>
              <a:defRPr/>
            </a:pPr>
            <a:r>
              <a:rPr lang="en-US" sz="800" dirty="0"/>
              <a:t>     </a:t>
            </a:r>
          </a:p>
          <a:p>
            <a:pPr marL="0" indent="0">
              <a:buFont typeface="Wingdings" pitchFamily="2" charset="2"/>
              <a:buNone/>
              <a:defRPr/>
            </a:pPr>
            <a:r>
              <a:rPr lang="en-US" sz="2000" dirty="0"/>
              <a:t>      - </a:t>
            </a:r>
            <a:r>
              <a:rPr lang="en-US" sz="2000" b="1" dirty="0" err="1"/>
              <a:t>Definisi</a:t>
            </a:r>
            <a:r>
              <a:rPr lang="en-US" sz="2000" dirty="0"/>
              <a:t> (WHO)</a:t>
            </a:r>
          </a:p>
          <a:p>
            <a:pPr marL="0" indent="0">
              <a:buFont typeface="Wingdings" pitchFamily="2" charset="2"/>
              <a:buNone/>
              <a:defRPr/>
            </a:pPr>
            <a:r>
              <a:rPr lang="en-US" sz="2000" dirty="0"/>
              <a:t>        </a:t>
            </a:r>
            <a:r>
              <a:rPr lang="en-US" sz="2000" dirty="0" err="1"/>
              <a:t>Ilmu</a:t>
            </a:r>
            <a:r>
              <a:rPr lang="en-US" sz="2000" dirty="0"/>
              <a:t> </a:t>
            </a:r>
            <a:r>
              <a:rPr lang="en-US" sz="2000" dirty="0" err="1"/>
              <a:t>tentang</a:t>
            </a:r>
            <a:r>
              <a:rPr lang="en-US" sz="2000" dirty="0"/>
              <a:t> </a:t>
            </a:r>
            <a:r>
              <a:rPr lang="en-US" sz="2000" dirty="0" err="1"/>
              <a:t>deteksi</a:t>
            </a:r>
            <a:r>
              <a:rPr lang="en-US" sz="2000" dirty="0"/>
              <a:t>, </a:t>
            </a:r>
            <a:r>
              <a:rPr lang="en-US" sz="2000" dirty="0" err="1"/>
              <a:t>asesmen</a:t>
            </a:r>
            <a:r>
              <a:rPr lang="en-US" sz="2000" dirty="0"/>
              <a:t>, </a:t>
            </a:r>
            <a:r>
              <a:rPr lang="en-US" sz="2000" dirty="0" err="1"/>
              <a:t>pencegahan</a:t>
            </a:r>
            <a:r>
              <a:rPr lang="en-US" sz="2000" dirty="0"/>
              <a:t> </a:t>
            </a:r>
            <a:r>
              <a:rPr lang="en-US" sz="2000" dirty="0" err="1"/>
              <a:t>efek</a:t>
            </a:r>
            <a:r>
              <a:rPr lang="en-US" sz="2000" dirty="0"/>
              <a:t> </a:t>
            </a:r>
            <a:r>
              <a:rPr lang="en-US" sz="2000" dirty="0" err="1"/>
              <a:t>samping</a:t>
            </a:r>
            <a:r>
              <a:rPr lang="en-US" sz="2000" dirty="0"/>
              <a:t> </a:t>
            </a:r>
            <a:r>
              <a:rPr lang="en-US" sz="2000" dirty="0" err="1"/>
              <a:t>obat</a:t>
            </a:r>
            <a:endParaRPr lang="en-US" sz="2000" dirty="0"/>
          </a:p>
          <a:p>
            <a:pPr marL="0" indent="0">
              <a:buFont typeface="Wingdings" pitchFamily="2" charset="2"/>
              <a:buNone/>
              <a:defRPr/>
            </a:pPr>
            <a:r>
              <a:rPr lang="en-US" sz="2000" dirty="0"/>
              <a:t>        dan </a:t>
            </a:r>
            <a:r>
              <a:rPr lang="en-US" sz="2000" dirty="0" err="1"/>
              <a:t>permasalahan</a:t>
            </a:r>
            <a:r>
              <a:rPr lang="en-US" sz="2000" dirty="0"/>
              <a:t> </a:t>
            </a:r>
            <a:r>
              <a:rPr lang="en-US" sz="2000" dirty="0" err="1"/>
              <a:t>terkait</a:t>
            </a:r>
            <a:r>
              <a:rPr lang="en-US" sz="2000" dirty="0"/>
              <a:t> </a:t>
            </a:r>
            <a:r>
              <a:rPr lang="en-US" sz="2000" dirty="0" err="1"/>
              <a:t>penggunaan</a:t>
            </a:r>
            <a:r>
              <a:rPr lang="en-US" sz="2000" dirty="0"/>
              <a:t> </a:t>
            </a:r>
            <a:r>
              <a:rPr lang="en-US" sz="2000" dirty="0" err="1"/>
              <a:t>obat</a:t>
            </a:r>
            <a:r>
              <a:rPr lang="en-US" sz="2000" dirty="0"/>
              <a:t> (DRP).</a:t>
            </a:r>
          </a:p>
          <a:p>
            <a:pPr marL="0" indent="0">
              <a:buFont typeface="Wingdings" pitchFamily="2" charset="2"/>
              <a:buNone/>
              <a:defRPr/>
            </a:pPr>
            <a:r>
              <a:rPr lang="en-US" sz="2000" dirty="0"/>
              <a:t>      - </a:t>
            </a:r>
            <a:r>
              <a:rPr lang="en-US" sz="2000" dirty="0" err="1"/>
              <a:t>Berawal</a:t>
            </a:r>
            <a:r>
              <a:rPr lang="en-US" sz="2000" dirty="0"/>
              <a:t> </a:t>
            </a:r>
            <a:r>
              <a:rPr lang="en-US" sz="2000" dirty="0" err="1"/>
              <a:t>dari</a:t>
            </a:r>
            <a:r>
              <a:rPr lang="en-US" sz="2000" dirty="0"/>
              <a:t> </a:t>
            </a:r>
            <a:r>
              <a:rPr lang="en-US" sz="2000" dirty="0" err="1"/>
              <a:t>kasus</a:t>
            </a:r>
            <a:r>
              <a:rPr lang="en-US" sz="2000" dirty="0"/>
              <a:t> </a:t>
            </a:r>
            <a:r>
              <a:rPr lang="en-US" sz="2000" b="1" dirty="0"/>
              <a:t>thalidomide</a:t>
            </a:r>
            <a:r>
              <a:rPr lang="en-US" sz="2000" dirty="0"/>
              <a:t> (</a:t>
            </a:r>
            <a:r>
              <a:rPr lang="en-US" sz="2000" dirty="0" err="1"/>
              <a:t>Gruenenthal</a:t>
            </a:r>
            <a:r>
              <a:rPr lang="en-US" sz="2000" dirty="0"/>
              <a:t>, </a:t>
            </a:r>
            <a:r>
              <a:rPr lang="en-US" sz="2000" dirty="0" err="1"/>
              <a:t>Jerman</a:t>
            </a:r>
            <a:r>
              <a:rPr lang="en-US" sz="2000" dirty="0"/>
              <a:t>) </a:t>
            </a:r>
            <a:r>
              <a:rPr lang="en-US" sz="2000" dirty="0" err="1"/>
              <a:t>sebagai</a:t>
            </a:r>
            <a:r>
              <a:rPr lang="en-US" sz="2000" dirty="0"/>
              <a:t> anti</a:t>
            </a:r>
          </a:p>
          <a:p>
            <a:pPr marL="0" indent="0">
              <a:buFont typeface="Wingdings" pitchFamily="2" charset="2"/>
              <a:buNone/>
              <a:defRPr/>
            </a:pPr>
            <a:r>
              <a:rPr lang="en-US" sz="2000" dirty="0"/>
              <a:t>        </a:t>
            </a:r>
            <a:r>
              <a:rPr lang="en-US" sz="2000" dirty="0" err="1"/>
              <a:t>mual</a:t>
            </a:r>
            <a:r>
              <a:rPr lang="en-US" sz="2000" dirty="0"/>
              <a:t>  </a:t>
            </a:r>
            <a:r>
              <a:rPr lang="en-US" sz="2000" dirty="0" err="1"/>
              <a:t>bagi</a:t>
            </a:r>
            <a:r>
              <a:rPr lang="en-US" sz="2000" dirty="0"/>
              <a:t> </a:t>
            </a:r>
            <a:r>
              <a:rPr lang="en-US" sz="2000" dirty="0" err="1"/>
              <a:t>ibu</a:t>
            </a:r>
            <a:r>
              <a:rPr lang="en-US" sz="2000" dirty="0"/>
              <a:t> </a:t>
            </a:r>
            <a:r>
              <a:rPr lang="en-US" sz="2000" dirty="0" err="1"/>
              <a:t>hamil</a:t>
            </a:r>
            <a:r>
              <a:rPr lang="en-US" sz="2000" dirty="0"/>
              <a:t>. Pada </a:t>
            </a:r>
            <a:r>
              <a:rPr lang="en-US" sz="2000" dirty="0" err="1"/>
              <a:t>akhir</a:t>
            </a:r>
            <a:r>
              <a:rPr lang="en-US" sz="2000" dirty="0"/>
              <a:t> 1950/</a:t>
            </a:r>
            <a:r>
              <a:rPr lang="en-US" sz="2000" dirty="0" err="1"/>
              <a:t>awal</a:t>
            </a:r>
            <a:r>
              <a:rPr lang="en-US" sz="2000" dirty="0"/>
              <a:t> 1960 di </a:t>
            </a:r>
            <a:r>
              <a:rPr lang="en-US" sz="2000" dirty="0" err="1"/>
              <a:t>banyak</a:t>
            </a:r>
            <a:r>
              <a:rPr lang="en-US" sz="2000" dirty="0"/>
              <a:t> negara</a:t>
            </a:r>
          </a:p>
          <a:p>
            <a:pPr marL="0" indent="0">
              <a:buFont typeface="Wingdings" pitchFamily="2" charset="2"/>
              <a:buNone/>
              <a:defRPr/>
            </a:pPr>
            <a:r>
              <a:rPr lang="en-US" sz="2000" dirty="0"/>
              <a:t>        </a:t>
            </a:r>
            <a:r>
              <a:rPr lang="en-US" sz="2000" dirty="0" err="1"/>
              <a:t>misalnya</a:t>
            </a:r>
            <a:r>
              <a:rPr lang="en-US" sz="2000" dirty="0"/>
              <a:t> </a:t>
            </a:r>
            <a:r>
              <a:rPr lang="en-US" sz="2000" dirty="0" err="1"/>
              <a:t>Eropa</a:t>
            </a:r>
            <a:r>
              <a:rPr lang="en-US" sz="2000" dirty="0"/>
              <a:t>, Australia, </a:t>
            </a:r>
            <a:r>
              <a:rPr lang="en-US" sz="2000" dirty="0" err="1"/>
              <a:t>Jepang</a:t>
            </a:r>
            <a:r>
              <a:rPr lang="en-US" sz="2000" dirty="0"/>
              <a:t>, </a:t>
            </a:r>
            <a:r>
              <a:rPr lang="en-US" sz="2000" dirty="0" err="1"/>
              <a:t>banyak</a:t>
            </a:r>
            <a:r>
              <a:rPr lang="en-US" sz="2000" dirty="0"/>
              <a:t> (lk10.000) </a:t>
            </a:r>
            <a:r>
              <a:rPr lang="en-US" sz="2000" dirty="0" err="1"/>
              <a:t>bayi</a:t>
            </a:r>
            <a:r>
              <a:rPr lang="en-US" sz="2000" dirty="0"/>
              <a:t> </a:t>
            </a:r>
            <a:r>
              <a:rPr lang="en-US" sz="2000" dirty="0" err="1"/>
              <a:t>lahir</a:t>
            </a:r>
            <a:r>
              <a:rPr lang="en-US" sz="2000" dirty="0"/>
              <a:t> </a:t>
            </a:r>
            <a:r>
              <a:rPr lang="en-US" sz="2000" dirty="0" err="1"/>
              <a:t>cacat</a:t>
            </a:r>
            <a:endParaRPr lang="en-US" sz="2000" dirty="0"/>
          </a:p>
          <a:p>
            <a:pPr marL="0" indent="0">
              <a:buFont typeface="Wingdings" pitchFamily="2" charset="2"/>
              <a:buNone/>
              <a:defRPr/>
            </a:pPr>
            <a:r>
              <a:rPr lang="en-US" sz="2000" dirty="0"/>
              <a:t>        (phocomelia </a:t>
            </a:r>
            <a:r>
              <a:rPr lang="en-US" sz="2000" dirty="0" err="1"/>
              <a:t>atau</a:t>
            </a:r>
            <a:r>
              <a:rPr lang="en-US" sz="2000" dirty="0"/>
              <a:t> </a:t>
            </a:r>
            <a:r>
              <a:rPr lang="en-US" sz="2000" dirty="0" err="1"/>
              <a:t>tangan</a:t>
            </a:r>
            <a:r>
              <a:rPr lang="en-US" sz="2000" dirty="0"/>
              <a:t> kaki </a:t>
            </a:r>
            <a:r>
              <a:rPr lang="en-US" sz="2000" dirty="0" err="1"/>
              <a:t>tumbuh</a:t>
            </a:r>
            <a:r>
              <a:rPr lang="en-US" sz="2000" dirty="0"/>
              <a:t> abnormal), </a:t>
            </a:r>
            <a:r>
              <a:rPr lang="en-US" sz="2000" dirty="0" err="1"/>
              <a:t>gangguan</a:t>
            </a:r>
            <a:r>
              <a:rPr lang="en-US" sz="2000" dirty="0"/>
              <a:t> </a:t>
            </a:r>
            <a:r>
              <a:rPr lang="en-US" sz="2000" dirty="0" err="1"/>
              <a:t>jantung</a:t>
            </a:r>
            <a:r>
              <a:rPr lang="en-US" sz="2000" dirty="0"/>
              <a:t>,</a:t>
            </a:r>
          </a:p>
          <a:p>
            <a:pPr marL="0" indent="0">
              <a:buFont typeface="Wingdings" pitchFamily="2" charset="2"/>
              <a:buNone/>
              <a:defRPr/>
            </a:pPr>
            <a:r>
              <a:rPr lang="en-US" sz="2000" dirty="0"/>
              <a:t>        </a:t>
            </a:r>
            <a:r>
              <a:rPr lang="en-US" sz="2000" dirty="0" err="1"/>
              <a:t>mata</a:t>
            </a:r>
            <a:r>
              <a:rPr lang="en-US" sz="2000" dirty="0"/>
              <a:t>, </a:t>
            </a:r>
            <a:r>
              <a:rPr lang="en-US" sz="2000" dirty="0" err="1"/>
              <a:t>malformas</a:t>
            </a:r>
            <a:r>
              <a:rPr lang="en-US" sz="2000" dirty="0"/>
              <a:t> </a:t>
            </a:r>
            <a:r>
              <a:rPr lang="en-US" sz="2000" dirty="0" err="1"/>
              <a:t>telinga</a:t>
            </a:r>
            <a:r>
              <a:rPr lang="en-US" sz="2000" dirty="0"/>
              <a:t>).</a:t>
            </a:r>
          </a:p>
          <a:p>
            <a:pPr marL="0" indent="0">
              <a:buFont typeface="Wingdings" pitchFamily="2" charset="2"/>
              <a:buNone/>
              <a:defRPr/>
            </a:pPr>
            <a:r>
              <a:rPr lang="en-US" sz="2000" dirty="0"/>
              <a:t>      - Di Amerika, </a:t>
            </a:r>
            <a:r>
              <a:rPr lang="en-US" sz="2000" dirty="0" err="1"/>
              <a:t>ini</a:t>
            </a:r>
            <a:r>
              <a:rPr lang="en-US" sz="2000" dirty="0"/>
              <a:t> </a:t>
            </a:r>
            <a:r>
              <a:rPr lang="en-US" sz="2000" dirty="0" err="1"/>
              <a:t>dapat</a:t>
            </a:r>
            <a:r>
              <a:rPr lang="en-US" sz="2000" dirty="0"/>
              <a:t> </a:t>
            </a:r>
            <a:r>
              <a:rPr lang="en-US" sz="2000" dirty="0" err="1"/>
              <a:t>dicegah</a:t>
            </a:r>
            <a:r>
              <a:rPr lang="en-US" sz="2000" dirty="0"/>
              <a:t> </a:t>
            </a:r>
            <a:r>
              <a:rPr lang="en-US" sz="2000" dirty="0" err="1"/>
              <a:t>karena</a:t>
            </a:r>
            <a:r>
              <a:rPr lang="en-US" sz="2000" dirty="0"/>
              <a:t> FDA </a:t>
            </a:r>
            <a:r>
              <a:rPr lang="en-US" sz="2000" dirty="0" err="1"/>
              <a:t>menahan</a:t>
            </a:r>
            <a:r>
              <a:rPr lang="en-US" sz="2000" dirty="0"/>
              <a:t> </a:t>
            </a:r>
            <a:r>
              <a:rPr lang="en-US" sz="2000" dirty="0" err="1"/>
              <a:t>ijin</a:t>
            </a:r>
            <a:r>
              <a:rPr lang="en-US" sz="2000" dirty="0"/>
              <a:t> </a:t>
            </a:r>
            <a:r>
              <a:rPr lang="en-US" sz="2000" dirty="0" err="1"/>
              <a:t>edarnya</a:t>
            </a:r>
            <a:r>
              <a:rPr lang="en-US" sz="2000" dirty="0"/>
              <a:t>. </a:t>
            </a:r>
          </a:p>
          <a:p>
            <a:pPr marL="0" indent="0">
              <a:buFont typeface="Wingdings" pitchFamily="2" charset="2"/>
              <a:buNone/>
              <a:defRPr/>
            </a:pPr>
            <a:r>
              <a:rPr lang="en-US" sz="2000" dirty="0"/>
              <a:t>      - </a:t>
            </a:r>
            <a:r>
              <a:rPr lang="en-US" sz="2000" dirty="0" err="1"/>
              <a:t>Tahun</a:t>
            </a:r>
            <a:r>
              <a:rPr lang="en-US" sz="2000" dirty="0"/>
              <a:t> 1961 di </a:t>
            </a:r>
            <a:r>
              <a:rPr lang="en-US" sz="2000" dirty="0" err="1"/>
              <a:t>banyak</a:t>
            </a:r>
            <a:r>
              <a:rPr lang="en-US" sz="2000" dirty="0"/>
              <a:t> negara  thalidomide </a:t>
            </a:r>
            <a:r>
              <a:rPr lang="en-US" sz="2000" dirty="0" err="1"/>
              <a:t>ditarik</a:t>
            </a:r>
            <a:r>
              <a:rPr lang="en-US" sz="2000" dirty="0"/>
              <a:t> </a:t>
            </a:r>
            <a:r>
              <a:rPr lang="en-US" sz="2000" dirty="0" err="1"/>
              <a:t>dari</a:t>
            </a:r>
            <a:r>
              <a:rPr lang="en-US" sz="2000" dirty="0"/>
              <a:t> </a:t>
            </a:r>
            <a:r>
              <a:rPr lang="en-US" sz="2000" dirty="0" err="1"/>
              <a:t>peredaran</a:t>
            </a:r>
            <a:r>
              <a:rPr lang="en-US" sz="2000" dirty="0"/>
              <a:t>.</a:t>
            </a:r>
          </a:p>
          <a:p>
            <a:pPr marL="0" indent="0">
              <a:buFont typeface="Wingdings" pitchFamily="2" charset="2"/>
              <a:buNone/>
              <a:defRPr/>
            </a:pPr>
            <a:r>
              <a:rPr lang="en-US" sz="2000" dirty="0"/>
              <a:t>      - </a:t>
            </a:r>
            <a:r>
              <a:rPr lang="en-US" sz="2000" dirty="0" err="1"/>
              <a:t>Kejadian</a:t>
            </a:r>
            <a:r>
              <a:rPr lang="en-US" sz="2000" dirty="0"/>
              <a:t> </a:t>
            </a:r>
            <a:r>
              <a:rPr lang="en-US" sz="2000" dirty="0" err="1"/>
              <a:t>ini</a:t>
            </a:r>
            <a:r>
              <a:rPr lang="en-US" sz="2000" dirty="0"/>
              <a:t> </a:t>
            </a:r>
            <a:r>
              <a:rPr lang="en-US" sz="2000" dirty="0" err="1"/>
              <a:t>menjadi</a:t>
            </a:r>
            <a:r>
              <a:rPr lang="en-US" sz="2000" dirty="0"/>
              <a:t> </a:t>
            </a:r>
            <a:r>
              <a:rPr lang="en-US" sz="2000" dirty="0" err="1"/>
              <a:t>pertimbangan</a:t>
            </a:r>
            <a:r>
              <a:rPr lang="en-US" sz="2000" dirty="0"/>
              <a:t> </a:t>
            </a:r>
            <a:r>
              <a:rPr lang="en-US" sz="2000" dirty="0" err="1"/>
              <a:t>karena</a:t>
            </a:r>
            <a:r>
              <a:rPr lang="en-US" sz="2000" dirty="0"/>
              <a:t> </a:t>
            </a:r>
            <a:r>
              <a:rPr lang="en-US" sz="2000" dirty="0" err="1"/>
              <a:t>keterbatasan</a:t>
            </a:r>
            <a:r>
              <a:rPr lang="en-US" sz="2000" dirty="0"/>
              <a:t> uji </a:t>
            </a:r>
            <a:r>
              <a:rPr lang="en-US" sz="2000" dirty="0" err="1"/>
              <a:t>klinik</a:t>
            </a:r>
            <a:endParaRPr lang="en-US" sz="2000" dirty="0"/>
          </a:p>
          <a:p>
            <a:pPr marL="0" indent="0">
              <a:buFont typeface="Wingdings" pitchFamily="2" charset="2"/>
              <a:buNone/>
              <a:defRPr/>
            </a:pPr>
            <a:r>
              <a:rPr lang="en-US" sz="2000" dirty="0"/>
              <a:t>        </a:t>
            </a:r>
            <a:r>
              <a:rPr lang="en-US" sz="2000" dirty="0" err="1"/>
              <a:t>mengapa</a:t>
            </a:r>
            <a:r>
              <a:rPr lang="en-US" sz="2000" dirty="0"/>
              <a:t> pada </a:t>
            </a:r>
            <a:r>
              <a:rPr lang="en-US" sz="2000" dirty="0" err="1"/>
              <a:t>brosur</a:t>
            </a:r>
            <a:r>
              <a:rPr lang="en-US" sz="2000" dirty="0"/>
              <a:t> </a:t>
            </a:r>
            <a:r>
              <a:rPr lang="en-US" sz="2000" dirty="0" err="1"/>
              <a:t>obat</a:t>
            </a:r>
            <a:r>
              <a:rPr lang="en-US" sz="2000" dirty="0"/>
              <a:t> </a:t>
            </a:r>
            <a:r>
              <a:rPr lang="en-US" sz="2000" dirty="0" err="1"/>
              <a:t>dinyatakan</a:t>
            </a:r>
            <a:r>
              <a:rPr lang="en-US" sz="2000" dirty="0"/>
              <a:t> </a:t>
            </a:r>
            <a:r>
              <a:rPr lang="en-US" sz="2000" dirty="0">
                <a:solidFill>
                  <a:srgbClr val="FFFF00"/>
                </a:solidFill>
              </a:rPr>
              <a:t>“</a:t>
            </a:r>
            <a:r>
              <a:rPr lang="en-US" sz="2000" dirty="0" err="1">
                <a:solidFill>
                  <a:srgbClr val="FFFF00"/>
                </a:solidFill>
              </a:rPr>
              <a:t>Keamanan</a:t>
            </a:r>
            <a:r>
              <a:rPr lang="en-US" sz="2000" dirty="0">
                <a:solidFill>
                  <a:srgbClr val="FFFF00"/>
                </a:solidFill>
              </a:rPr>
              <a:t> </a:t>
            </a:r>
            <a:r>
              <a:rPr lang="en-US" sz="2000" dirty="0" err="1">
                <a:solidFill>
                  <a:srgbClr val="FFFF00"/>
                </a:solidFill>
              </a:rPr>
              <a:t>penggunaan</a:t>
            </a:r>
            <a:r>
              <a:rPr lang="en-US" sz="2000" dirty="0">
                <a:solidFill>
                  <a:srgbClr val="FFFF00"/>
                </a:solidFill>
              </a:rPr>
              <a:t> pada</a:t>
            </a:r>
          </a:p>
          <a:p>
            <a:pPr marL="0" indent="0">
              <a:buFont typeface="Wingdings" pitchFamily="2" charset="2"/>
              <a:buNone/>
              <a:defRPr/>
            </a:pPr>
            <a:r>
              <a:rPr lang="en-US" sz="2000" dirty="0">
                <a:solidFill>
                  <a:srgbClr val="FFFF00"/>
                </a:solidFill>
              </a:rPr>
              <a:t>        </a:t>
            </a:r>
            <a:r>
              <a:rPr lang="en-US" sz="2000" dirty="0" err="1">
                <a:solidFill>
                  <a:srgbClr val="FFFF00"/>
                </a:solidFill>
              </a:rPr>
              <a:t>ibu</a:t>
            </a:r>
            <a:r>
              <a:rPr lang="en-US" sz="2000" dirty="0">
                <a:solidFill>
                  <a:srgbClr val="FFFF00"/>
                </a:solidFill>
              </a:rPr>
              <a:t> </a:t>
            </a:r>
            <a:r>
              <a:rPr lang="en-US" sz="2000" dirty="0" err="1">
                <a:solidFill>
                  <a:srgbClr val="FFFF00"/>
                </a:solidFill>
              </a:rPr>
              <a:t>hamil</a:t>
            </a:r>
            <a:r>
              <a:rPr lang="en-US" sz="2000" dirty="0">
                <a:solidFill>
                  <a:srgbClr val="FFFF00"/>
                </a:solidFill>
              </a:rPr>
              <a:t> dan </a:t>
            </a:r>
            <a:r>
              <a:rPr lang="en-US" sz="2000" dirty="0" err="1">
                <a:solidFill>
                  <a:srgbClr val="FFFF00"/>
                </a:solidFill>
              </a:rPr>
              <a:t>menyusui</a:t>
            </a:r>
            <a:r>
              <a:rPr lang="en-US" sz="2000" dirty="0">
                <a:solidFill>
                  <a:srgbClr val="FFFF00"/>
                </a:solidFill>
              </a:rPr>
              <a:t>, </a:t>
            </a:r>
            <a:r>
              <a:rPr lang="en-US" sz="2000" dirty="0" err="1">
                <a:solidFill>
                  <a:srgbClr val="FFFF00"/>
                </a:solidFill>
              </a:rPr>
              <a:t>atau</a:t>
            </a:r>
            <a:r>
              <a:rPr lang="en-US" sz="2000" dirty="0">
                <a:solidFill>
                  <a:srgbClr val="FFFF00"/>
                </a:solidFill>
              </a:rPr>
              <a:t> pada </a:t>
            </a:r>
            <a:r>
              <a:rPr lang="en-US" sz="2000" dirty="0" err="1">
                <a:solidFill>
                  <a:srgbClr val="FFFF00"/>
                </a:solidFill>
              </a:rPr>
              <a:t>anak-anak</a:t>
            </a:r>
            <a:r>
              <a:rPr lang="en-US" sz="2000" dirty="0">
                <a:solidFill>
                  <a:srgbClr val="FFFF00"/>
                </a:solidFill>
              </a:rPr>
              <a:t> </a:t>
            </a:r>
            <a:r>
              <a:rPr lang="en-US" sz="2000" dirty="0" err="1">
                <a:solidFill>
                  <a:srgbClr val="FFFF00"/>
                </a:solidFill>
              </a:rPr>
              <a:t>belum</a:t>
            </a:r>
            <a:r>
              <a:rPr lang="en-US" sz="2000" dirty="0">
                <a:solidFill>
                  <a:srgbClr val="FFFF00"/>
                </a:solidFill>
              </a:rPr>
              <a:t> </a:t>
            </a:r>
            <a:r>
              <a:rPr lang="en-US" sz="2000" dirty="0" err="1">
                <a:solidFill>
                  <a:srgbClr val="FFFF00"/>
                </a:solidFill>
              </a:rPr>
              <a:t>diketahui</a:t>
            </a:r>
            <a:r>
              <a:rPr lang="en-US" sz="2000" dirty="0">
                <a:solidFill>
                  <a:srgbClr val="FFFF00"/>
                </a:solidFill>
              </a:rPr>
              <a:t>”.</a:t>
            </a:r>
            <a:endParaRPr lang="en-US" sz="800" dirty="0">
              <a:solidFill>
                <a:srgbClr val="FFFF00"/>
              </a:solidFill>
            </a:endParaRPr>
          </a:p>
          <a:p>
            <a:pPr marL="0" indent="0">
              <a:buFont typeface="Wingdings" pitchFamily="2" charset="2"/>
              <a:buNone/>
              <a:defRPr/>
            </a:pPr>
            <a:endParaRPr lang="en-US" sz="800" dirty="0">
              <a:solidFill>
                <a:srgbClr val="FFFF00"/>
              </a:solidFill>
            </a:endParaRPr>
          </a:p>
          <a:p>
            <a:pPr marL="0" indent="0">
              <a:buFont typeface="Wingdings" pitchFamily="2" charset="2"/>
              <a:buNone/>
              <a:defRPr/>
            </a:pPr>
            <a:r>
              <a:rPr lang="en-US" sz="2000" dirty="0">
                <a:solidFill>
                  <a:srgbClr val="FFFF00"/>
                </a:solidFill>
              </a:rPr>
              <a:t>        </a:t>
            </a:r>
            <a:r>
              <a:rPr lang="en-US" sz="1400" dirty="0"/>
              <a:t>Ref: </a:t>
            </a:r>
            <a:r>
              <a:rPr lang="en-US" sz="1400" dirty="0">
                <a:solidFill>
                  <a:srgbClr val="FFFFCC"/>
                </a:solidFill>
                <a:hlinkClick r:id="rId2"/>
              </a:rPr>
              <a:t>www.researchgate.net “</a:t>
            </a:r>
            <a:r>
              <a:rPr lang="en-US" sz="1400" dirty="0" err="1">
                <a:hlinkClick r:id="rId2"/>
              </a:rPr>
              <a:t>Pengenalan</a:t>
            </a:r>
            <a:r>
              <a:rPr lang="en-US" sz="1400" dirty="0"/>
              <a:t> </a:t>
            </a:r>
            <a:r>
              <a:rPr lang="en-US" sz="1400" dirty="0" err="1"/>
              <a:t>Farmakovigilans</a:t>
            </a:r>
            <a:r>
              <a:rPr lang="en-US" sz="1400" dirty="0"/>
              <a:t> </a:t>
            </a:r>
            <a:r>
              <a:rPr lang="en-US" sz="1400" dirty="0" err="1"/>
              <a:t>Apa</a:t>
            </a:r>
            <a:r>
              <a:rPr lang="en-US" sz="1400" dirty="0"/>
              <a:t> dan </a:t>
            </a:r>
            <a:r>
              <a:rPr lang="en-US" sz="1400" dirty="0" err="1"/>
              <a:t>Mengapa</a:t>
            </a:r>
            <a:r>
              <a:rPr lang="en-US" sz="1400" dirty="0"/>
              <a:t> </a:t>
            </a:r>
            <a:r>
              <a:rPr lang="en-US" sz="1400" dirty="0" err="1"/>
              <a:t>Diperlukan</a:t>
            </a:r>
            <a:r>
              <a:rPr lang="en-US" sz="14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04F73938-946B-06D1-B37F-F33C32CBE3C1}"/>
              </a:ext>
            </a:extLst>
          </p:cNvPr>
          <p:cNvSpPr>
            <a:spLocks noGrp="1" noChangeArrowheads="1"/>
          </p:cNvSpPr>
          <p:nvPr>
            <p:ph type="body" idx="1"/>
          </p:nvPr>
        </p:nvSpPr>
        <p:spPr>
          <a:xfrm>
            <a:off x="914400" y="2133600"/>
            <a:ext cx="8001000" cy="3810000"/>
          </a:xfrm>
          <a:noFill/>
          <a:extLst>
            <a:ext uri="{909E8E84-426E-40DD-AFC4-6F175D3DCCD1}">
              <a14:hiddenFill xmlns:a14="http://schemas.microsoft.com/office/drawing/2010/main">
                <a:solidFill>
                  <a:srgbClr val="FFFFFF"/>
                </a:solidFill>
              </a14:hiddenFill>
            </a:ext>
          </a:extLst>
        </p:spPr>
        <p:txBody>
          <a:bodyPr/>
          <a:lstStyle/>
          <a:p>
            <a:pPr marL="609600" indent="-609600">
              <a:buFont typeface="Wingdings" pitchFamily="2" charset="2"/>
              <a:buNone/>
            </a:pPr>
            <a:r>
              <a:rPr lang="en-US" altLang="en-US" sz="2000">
                <a:effectLst/>
              </a:rPr>
              <a:t>Acuan</a:t>
            </a:r>
          </a:p>
          <a:p>
            <a:pPr marL="609600" indent="-609600">
              <a:buFont typeface="Wingdings" pitchFamily="2" charset="2"/>
              <a:buNone/>
            </a:pPr>
            <a:endParaRPr lang="en-US" altLang="en-US" sz="2000">
              <a:effectLst/>
            </a:endParaRPr>
          </a:p>
          <a:p>
            <a:pPr marL="609600" indent="-609600">
              <a:buFont typeface="Wingdings" pitchFamily="2" charset="2"/>
              <a:buNone/>
            </a:pPr>
            <a:r>
              <a:rPr lang="en-US" altLang="en-US" sz="2000">
                <a:effectLst/>
              </a:rPr>
              <a:t>1. Deno RA, Rowe TD, Brodie DC, The Profession of Pharmacy.</a:t>
            </a:r>
          </a:p>
          <a:p>
            <a:pPr marL="609600" indent="-609600">
              <a:buFont typeface="Wingdings" pitchFamily="2" charset="2"/>
              <a:buNone/>
            </a:pPr>
            <a:r>
              <a:rPr lang="en-US" altLang="en-US" sz="2000">
                <a:effectLst/>
              </a:rPr>
              <a:t>    Philadelphia: J.B. Lippincott; 1959</a:t>
            </a:r>
          </a:p>
          <a:p>
            <a:pPr marL="609600" indent="-609600">
              <a:buFont typeface="Wingdings" pitchFamily="2" charset="2"/>
              <a:buNone/>
            </a:pPr>
            <a:r>
              <a:rPr lang="en-US" altLang="en-US" sz="2000">
                <a:effectLst/>
              </a:rPr>
              <a:t>2. Troy DB, editor. Remington, The Science and Practice of</a:t>
            </a:r>
          </a:p>
          <a:p>
            <a:pPr marL="609600" indent="-609600">
              <a:buFont typeface="Wingdings" pitchFamily="2" charset="2"/>
              <a:buNone/>
            </a:pPr>
            <a:r>
              <a:rPr lang="en-US" altLang="en-US" sz="2000">
                <a:effectLst/>
              </a:rPr>
              <a:t>    Pharmacy.21</a:t>
            </a:r>
            <a:r>
              <a:rPr lang="en-US" altLang="en-US" sz="2000" baseline="30000">
                <a:effectLst/>
              </a:rPr>
              <a:t>st</a:t>
            </a:r>
            <a:r>
              <a:rPr lang="en-US" altLang="en-US" sz="2000">
                <a:effectLst/>
              </a:rPr>
              <a:t> ed. Philadelphia: Lippincott Williams &amp; Wilkins;</a:t>
            </a:r>
          </a:p>
          <a:p>
            <a:pPr marL="609600" indent="-609600">
              <a:buFont typeface="Wingdings" pitchFamily="2" charset="2"/>
              <a:buNone/>
            </a:pPr>
            <a:r>
              <a:rPr lang="en-US" altLang="en-US" sz="2000">
                <a:effectLst/>
              </a:rPr>
              <a:t>    2005</a:t>
            </a:r>
          </a:p>
          <a:p>
            <a:pPr marL="609600" indent="-609600">
              <a:buFont typeface="Wingdings" pitchFamily="2" charset="2"/>
              <a:buNone/>
            </a:pPr>
            <a:r>
              <a:rPr lang="en-US" altLang="en-US" sz="2000">
                <a:effectLst/>
              </a:rPr>
              <a:t>3. Wikipedia, History of Pharmacy, diakses 1 September 2010.</a:t>
            </a:r>
          </a:p>
          <a:p>
            <a:pPr marL="609600" indent="-609600">
              <a:buFont typeface="Wingdings" pitchFamily="2" charset="2"/>
              <a:buNone/>
            </a:pPr>
            <a:endParaRPr lang="en-US" altLang="en-US" sz="2000">
              <a:effectLst/>
            </a:endParaRPr>
          </a:p>
        </p:txBody>
      </p:sp>
      <p:sp>
        <p:nvSpPr>
          <p:cNvPr id="62467" name="Rectangle 3">
            <a:extLst>
              <a:ext uri="{FF2B5EF4-FFF2-40B4-BE49-F238E27FC236}">
                <a16:creationId xmlns:a16="http://schemas.microsoft.com/office/drawing/2014/main" id="{6C7F3353-11CE-5531-A3EC-85ABE4E6FFD6}"/>
              </a:ext>
            </a:extLst>
          </p:cNvPr>
          <p:cNvSpPr>
            <a:spLocks noGrp="1" noChangeArrowheads="1"/>
          </p:cNvSpPr>
          <p:nvPr>
            <p:ph type="title"/>
          </p:nvPr>
        </p:nvSpPr>
        <p:spPr>
          <a:xfrm>
            <a:off x="1066800" y="533400"/>
            <a:ext cx="7772400" cy="838200"/>
          </a:xfrm>
          <a:solidFill>
            <a:srgbClr val="CC3399"/>
          </a:solidFill>
        </p:spPr>
        <p:txBody>
          <a:bodyPr/>
          <a:lstStyle/>
          <a:p>
            <a:pPr algn="ctr"/>
            <a:r>
              <a:rPr lang="en-US" altLang="en-US" sz="2800">
                <a:effectLst/>
              </a:rPr>
              <a:t>HISTROY OF PHARMACY</a:t>
            </a:r>
            <a:endParaRPr lang="en-US" altLang="en-US" sz="2400" b="0" i="1">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EEBBC20-CC86-10B7-5F00-0565E2B7DEAD}"/>
              </a:ext>
            </a:extLst>
          </p:cNvPr>
          <p:cNvSpPr>
            <a:spLocks noGrp="1" noChangeArrowheads="1"/>
          </p:cNvSpPr>
          <p:nvPr>
            <p:ph type="title" idx="4294967295"/>
          </p:nvPr>
        </p:nvSpPr>
        <p:spPr>
          <a:xfrm>
            <a:off x="1066800" y="457200"/>
            <a:ext cx="7620000" cy="990600"/>
          </a:xfrm>
          <a:solidFill>
            <a:srgbClr val="006666"/>
          </a:solidFill>
        </p:spPr>
        <p:txBody>
          <a:bodyPr/>
          <a:lstStyle/>
          <a:p>
            <a:pPr algn="ctr" eaLnBrk="1" hangingPunct="1">
              <a:defRPr/>
            </a:pPr>
            <a:r>
              <a:rPr lang="en-US" sz="3200"/>
              <a:t>Milenium Kedua Sebelum Masehi</a:t>
            </a:r>
            <a:br>
              <a:rPr lang="en-US" sz="3200"/>
            </a:br>
            <a:r>
              <a:rPr lang="en-US" sz="2000" b="0" i="1">
                <a:solidFill>
                  <a:srgbClr val="FFFF00"/>
                </a:solidFill>
              </a:rPr>
              <a:t>MESIR DAN BABILONIA: Ebers Papyrus, Tablet Tanah Liat</a:t>
            </a:r>
            <a:br>
              <a:rPr lang="en-US" sz="2000" b="0" i="1">
                <a:solidFill>
                  <a:srgbClr val="FFFF00"/>
                </a:solidFill>
              </a:rPr>
            </a:br>
            <a:endParaRPr lang="en-US" sz="2000" b="0" i="1">
              <a:solidFill>
                <a:srgbClr val="FFFF00"/>
              </a:solidFill>
            </a:endParaRPr>
          </a:p>
        </p:txBody>
      </p:sp>
      <p:sp>
        <p:nvSpPr>
          <p:cNvPr id="14339" name="Rectangle 3">
            <a:extLst>
              <a:ext uri="{FF2B5EF4-FFF2-40B4-BE49-F238E27FC236}">
                <a16:creationId xmlns:a16="http://schemas.microsoft.com/office/drawing/2014/main" id="{C284DD4E-B10A-30CB-E761-73DFA553402F}"/>
              </a:ext>
            </a:extLst>
          </p:cNvPr>
          <p:cNvSpPr>
            <a:spLocks noGrp="1" noChangeArrowheads="1"/>
          </p:cNvSpPr>
          <p:nvPr>
            <p:ph type="body" idx="4294967295"/>
          </p:nvPr>
        </p:nvSpPr>
        <p:spPr>
          <a:xfrm>
            <a:off x="6210300" y="1638300"/>
            <a:ext cx="2476500" cy="5219700"/>
          </a:xfrm>
        </p:spPr>
        <p:txBody>
          <a:bodyPr/>
          <a:lstStyle/>
          <a:p>
            <a:pPr eaLnBrk="1" hangingPunct="1">
              <a:buFont typeface="Wingdings" pitchFamily="2" charset="2"/>
              <a:buNone/>
              <a:defRPr/>
            </a:pPr>
            <a:endParaRPr lang="en-US" sz="2400" i="1">
              <a:solidFill>
                <a:srgbClr val="FFFF00"/>
              </a:solidFill>
            </a:endParaRPr>
          </a:p>
          <a:p>
            <a:pPr eaLnBrk="1" hangingPunct="1">
              <a:defRPr/>
            </a:pPr>
            <a:r>
              <a:rPr lang="en-US" sz="2400"/>
              <a:t>2600 BC, di Babilonia, seorang dapat menyandang tiga profesi: dokter, farmasis, pendeta.</a:t>
            </a:r>
          </a:p>
          <a:p>
            <a:pPr eaLnBrk="1" hangingPunct="1">
              <a:buFont typeface="Wingdings" pitchFamily="2" charset="2"/>
              <a:buNone/>
              <a:defRPr/>
            </a:pPr>
            <a:endParaRPr lang="en-US" sz="2400"/>
          </a:p>
          <a:p>
            <a:pPr eaLnBrk="1" hangingPunct="1">
              <a:buFont typeface="Wingdings" pitchFamily="2" charset="2"/>
              <a:buNone/>
              <a:defRPr/>
            </a:pPr>
            <a:endParaRPr lang="en-US" sz="2400"/>
          </a:p>
          <a:p>
            <a:pPr eaLnBrk="1" hangingPunct="1">
              <a:buFont typeface="Wingdings" pitchFamily="2" charset="2"/>
              <a:buNone/>
              <a:defRPr/>
            </a:pPr>
            <a:endParaRPr lang="en-US" sz="2400"/>
          </a:p>
          <a:p>
            <a:pPr eaLnBrk="1" hangingPunct="1">
              <a:buFont typeface="Wingdings" pitchFamily="2" charset="2"/>
              <a:buNone/>
              <a:defRPr/>
            </a:pPr>
            <a:endParaRPr lang="en-US" sz="2400"/>
          </a:p>
          <a:p>
            <a:pPr eaLnBrk="1" hangingPunct="1">
              <a:buFont typeface="Wingdings" pitchFamily="2" charset="2"/>
              <a:buNone/>
              <a:defRPr/>
            </a:pPr>
            <a:endParaRPr lang="en-US" sz="2400"/>
          </a:p>
        </p:txBody>
      </p:sp>
      <p:sp>
        <p:nvSpPr>
          <p:cNvPr id="10244" name="Text Box 5">
            <a:extLst>
              <a:ext uri="{FF2B5EF4-FFF2-40B4-BE49-F238E27FC236}">
                <a16:creationId xmlns:a16="http://schemas.microsoft.com/office/drawing/2014/main" id="{F70C42F1-D8A5-7FB5-3B73-BF748BE263B7}"/>
              </a:ext>
            </a:extLst>
          </p:cNvPr>
          <p:cNvSpPr txBox="1">
            <a:spLocks noChangeArrowheads="1"/>
          </p:cNvSpPr>
          <p:nvPr/>
        </p:nvSpPr>
        <p:spPr bwMode="auto">
          <a:xfrm>
            <a:off x="2576513" y="4424363"/>
            <a:ext cx="184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id-ID" altLang="en-US" sz="800"/>
          </a:p>
        </p:txBody>
      </p:sp>
      <p:pic>
        <p:nvPicPr>
          <p:cNvPr id="10245" name="Picture 6" descr="2010-09-06 14-24-48_0135">
            <a:extLst>
              <a:ext uri="{FF2B5EF4-FFF2-40B4-BE49-F238E27FC236}">
                <a16:creationId xmlns:a16="http://schemas.microsoft.com/office/drawing/2014/main" id="{8723F6C3-5DB4-62D3-A784-984B82294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71663"/>
            <a:ext cx="5078413"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105D84D-44C1-A084-CBF2-EF44056FC05A}"/>
              </a:ext>
            </a:extLst>
          </p:cNvPr>
          <p:cNvSpPr>
            <a:spLocks noGrp="1" noChangeArrowheads="1"/>
          </p:cNvSpPr>
          <p:nvPr>
            <p:ph type="title"/>
          </p:nvPr>
        </p:nvSpPr>
        <p:spPr>
          <a:xfrm>
            <a:off x="1066800" y="457200"/>
            <a:ext cx="7620000" cy="990600"/>
          </a:xfrm>
          <a:solidFill>
            <a:srgbClr val="006666"/>
          </a:solidFill>
        </p:spPr>
        <p:txBody>
          <a:bodyPr/>
          <a:lstStyle/>
          <a:p>
            <a:pPr algn="ctr" eaLnBrk="1" hangingPunct="1">
              <a:defRPr/>
            </a:pPr>
            <a:r>
              <a:rPr lang="en-US" sz="3200"/>
              <a:t>Milenium Kedua Sebelum Masehi</a:t>
            </a:r>
            <a:br>
              <a:rPr lang="en-US" sz="3200"/>
            </a:br>
            <a:r>
              <a:rPr lang="en-US" sz="2000" b="0" i="1">
                <a:solidFill>
                  <a:srgbClr val="FFFF00"/>
                </a:solidFill>
              </a:rPr>
              <a:t>MESIR DAN BABILONIA: Ebers Papyrus, Tablet Tanah Liat</a:t>
            </a:r>
            <a:br>
              <a:rPr lang="en-US" sz="2000" b="0" i="1">
                <a:solidFill>
                  <a:srgbClr val="FFFF00"/>
                </a:solidFill>
              </a:rPr>
            </a:br>
            <a:endParaRPr lang="en-US" sz="2000" b="0" i="1">
              <a:solidFill>
                <a:srgbClr val="FFFF00"/>
              </a:solidFill>
            </a:endParaRPr>
          </a:p>
        </p:txBody>
      </p:sp>
      <p:sp>
        <p:nvSpPr>
          <p:cNvPr id="14339" name="Rectangle 3">
            <a:extLst>
              <a:ext uri="{FF2B5EF4-FFF2-40B4-BE49-F238E27FC236}">
                <a16:creationId xmlns:a16="http://schemas.microsoft.com/office/drawing/2014/main" id="{E1A2788A-6D40-0E6A-22EF-E399A231372B}"/>
              </a:ext>
            </a:extLst>
          </p:cNvPr>
          <p:cNvSpPr>
            <a:spLocks noGrp="1" noChangeArrowheads="1"/>
          </p:cNvSpPr>
          <p:nvPr>
            <p:ph type="body" idx="1"/>
          </p:nvPr>
        </p:nvSpPr>
        <p:spPr>
          <a:xfrm>
            <a:off x="6210300" y="1828800"/>
            <a:ext cx="2476500" cy="4648200"/>
          </a:xfrm>
        </p:spPr>
        <p:txBody>
          <a:bodyPr/>
          <a:lstStyle/>
          <a:p>
            <a:pPr eaLnBrk="1" hangingPunct="1">
              <a:lnSpc>
                <a:spcPct val="80000"/>
              </a:lnSpc>
              <a:buFont typeface="Wingdings" pitchFamily="2" charset="2"/>
              <a:buNone/>
              <a:defRPr/>
            </a:pPr>
            <a:endParaRPr lang="en-US" sz="600" i="1">
              <a:solidFill>
                <a:srgbClr val="FFFF00"/>
              </a:solidFill>
            </a:endParaRPr>
          </a:p>
          <a:p>
            <a:pPr eaLnBrk="1" hangingPunct="1">
              <a:lnSpc>
                <a:spcPct val="80000"/>
              </a:lnSpc>
              <a:buFont typeface="Wingdings" pitchFamily="2" charset="2"/>
              <a:buNone/>
              <a:defRPr/>
            </a:pPr>
            <a:endParaRPr lang="en-US" sz="900"/>
          </a:p>
          <a:p>
            <a:pPr eaLnBrk="1" hangingPunct="1">
              <a:lnSpc>
                <a:spcPct val="80000"/>
              </a:lnSpc>
              <a:buFont typeface="Wingdings" pitchFamily="2" charset="2"/>
              <a:buNone/>
              <a:defRPr/>
            </a:pPr>
            <a:endParaRPr lang="en-US" sz="900"/>
          </a:p>
          <a:p>
            <a:pPr eaLnBrk="1" hangingPunct="1">
              <a:lnSpc>
                <a:spcPct val="80000"/>
              </a:lnSpc>
              <a:defRPr/>
            </a:pPr>
            <a:r>
              <a:rPr lang="en-US" sz="2000"/>
              <a:t>Manuskrip Mesir kuno, </a:t>
            </a:r>
            <a:r>
              <a:rPr lang="en-US" sz="2000" i="1"/>
              <a:t>Ebers Papyrus </a:t>
            </a:r>
            <a:r>
              <a:rPr lang="en-US" sz="2000"/>
              <a:t>(1500 BC), memuat pengetahuan farmakologi, farmasi dan terapi.</a:t>
            </a:r>
          </a:p>
          <a:p>
            <a:pPr eaLnBrk="1" hangingPunct="1">
              <a:lnSpc>
                <a:spcPct val="80000"/>
              </a:lnSpc>
              <a:buFont typeface="Wingdings" pitchFamily="2" charset="2"/>
              <a:buNone/>
              <a:defRPr/>
            </a:pPr>
            <a:endParaRPr lang="en-US" sz="400"/>
          </a:p>
          <a:p>
            <a:pPr eaLnBrk="1" hangingPunct="1">
              <a:lnSpc>
                <a:spcPct val="80000"/>
              </a:lnSpc>
              <a:buFont typeface="Wingdings" pitchFamily="2" charset="2"/>
              <a:buNone/>
              <a:defRPr/>
            </a:pPr>
            <a:endParaRPr lang="en-US" sz="400"/>
          </a:p>
          <a:p>
            <a:pPr eaLnBrk="1" hangingPunct="1">
              <a:lnSpc>
                <a:spcPct val="80000"/>
              </a:lnSpc>
              <a:buFont typeface="Wingdings" pitchFamily="2" charset="2"/>
              <a:buNone/>
              <a:defRPr/>
            </a:pPr>
            <a:endParaRPr lang="en-US" sz="400"/>
          </a:p>
          <a:p>
            <a:pPr eaLnBrk="1" hangingPunct="1">
              <a:lnSpc>
                <a:spcPct val="80000"/>
              </a:lnSpc>
              <a:defRPr/>
            </a:pPr>
            <a:r>
              <a:rPr lang="en-US" sz="2000"/>
              <a:t>Dokumen tersebut memisahkan penyembuhan empirik dan spiritual.</a:t>
            </a:r>
          </a:p>
          <a:p>
            <a:pPr eaLnBrk="1" hangingPunct="1">
              <a:lnSpc>
                <a:spcPct val="80000"/>
              </a:lnSpc>
              <a:buFont typeface="Wingdings" pitchFamily="2" charset="2"/>
              <a:buNone/>
              <a:defRPr/>
            </a:pPr>
            <a:endParaRPr lang="en-US" sz="400"/>
          </a:p>
        </p:txBody>
      </p:sp>
      <p:pic>
        <p:nvPicPr>
          <p:cNvPr id="11268" name="Picture 5" descr="2010-09-06 15-50-52_0155">
            <a:extLst>
              <a:ext uri="{FF2B5EF4-FFF2-40B4-BE49-F238E27FC236}">
                <a16:creationId xmlns:a16="http://schemas.microsoft.com/office/drawing/2014/main" id="{F80F82A8-0534-DC8D-A410-513B3B774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863" y="1870075"/>
            <a:ext cx="5037137"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58E13EB-F9A4-80FA-607F-A1A891FBB810}"/>
              </a:ext>
            </a:extLst>
          </p:cNvPr>
          <p:cNvSpPr>
            <a:spLocks noGrp="1" noChangeArrowheads="1"/>
          </p:cNvSpPr>
          <p:nvPr>
            <p:ph type="title" idx="4294967295"/>
          </p:nvPr>
        </p:nvSpPr>
        <p:spPr>
          <a:xfrm>
            <a:off x="1066800" y="381000"/>
            <a:ext cx="7620000" cy="1066800"/>
          </a:xfrm>
          <a:solidFill>
            <a:srgbClr val="006666"/>
          </a:solidFill>
        </p:spPr>
        <p:txBody>
          <a:bodyPr/>
          <a:lstStyle/>
          <a:p>
            <a:pPr algn="ctr" eaLnBrk="1" hangingPunct="1">
              <a:defRPr/>
            </a:pPr>
            <a:r>
              <a:rPr lang="en-US" sz="3200"/>
              <a:t>Milenium Kedua Sebelum Masehi</a:t>
            </a:r>
            <a:br>
              <a:rPr lang="en-US" sz="3200"/>
            </a:br>
            <a:r>
              <a:rPr lang="en-US" sz="2000" b="0" i="1">
                <a:solidFill>
                  <a:srgbClr val="FFFF00"/>
                </a:solidFill>
              </a:rPr>
              <a:t>MESIR DAN BABILONIA: Ebers Papyrus, Tablet Tanah Liat</a:t>
            </a:r>
            <a:br>
              <a:rPr lang="en-US" sz="2000" b="0" i="1">
                <a:solidFill>
                  <a:srgbClr val="FFFF00"/>
                </a:solidFill>
              </a:rPr>
            </a:br>
            <a:endParaRPr lang="en-US" sz="2000" b="0" i="1">
              <a:solidFill>
                <a:srgbClr val="FFFF00"/>
              </a:solidFill>
            </a:endParaRPr>
          </a:p>
        </p:txBody>
      </p:sp>
      <p:pic>
        <p:nvPicPr>
          <p:cNvPr id="12291" name="Picture 4" descr="2010-09-06 14-22-21_0134">
            <a:extLst>
              <a:ext uri="{FF2B5EF4-FFF2-40B4-BE49-F238E27FC236}">
                <a16:creationId xmlns:a16="http://schemas.microsoft.com/office/drawing/2014/main" id="{D4B0F561-E73A-89BA-8FEB-D29CE003B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1885950"/>
            <a:ext cx="5075237"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B70B0EFF-DBE4-B713-CE43-2C3B3A30B10E}"/>
              </a:ext>
            </a:extLst>
          </p:cNvPr>
          <p:cNvSpPr>
            <a:spLocks noGrp="1" noChangeArrowheads="1"/>
          </p:cNvSpPr>
          <p:nvPr>
            <p:ph type="body" idx="4294967295"/>
          </p:nvPr>
        </p:nvSpPr>
        <p:spPr>
          <a:xfrm>
            <a:off x="6096000" y="1828800"/>
            <a:ext cx="2743200" cy="4648200"/>
          </a:xfrm>
          <a:solidFill>
            <a:schemeClr val="bg2"/>
          </a:solidFill>
        </p:spPr>
        <p:txBody>
          <a:bodyPr/>
          <a:lstStyle/>
          <a:p>
            <a:pPr eaLnBrk="1" hangingPunct="1">
              <a:lnSpc>
                <a:spcPct val="80000"/>
              </a:lnSpc>
              <a:defRPr/>
            </a:pPr>
            <a:r>
              <a:rPr lang="en-US" sz="1800" dirty="0"/>
              <a:t>Tablet </a:t>
            </a:r>
            <a:r>
              <a:rPr lang="en-US" sz="1800" dirty="0" err="1"/>
              <a:t>kecil</a:t>
            </a:r>
            <a:r>
              <a:rPr lang="en-US" sz="1800" dirty="0"/>
              <a:t> </a:t>
            </a:r>
            <a:r>
              <a:rPr lang="en-US" sz="1800" dirty="0" err="1"/>
              <a:t>tanah</a:t>
            </a:r>
            <a:r>
              <a:rPr lang="en-US" sz="1800" dirty="0"/>
              <a:t> </a:t>
            </a:r>
            <a:r>
              <a:rPr lang="en-US" sz="1800" dirty="0" err="1"/>
              <a:t>liat</a:t>
            </a:r>
            <a:r>
              <a:rPr lang="en-US" sz="1800" dirty="0"/>
              <a:t> </a:t>
            </a:r>
            <a:r>
              <a:rPr lang="en-US" sz="1800" dirty="0" err="1"/>
              <a:t>telah</a:t>
            </a:r>
            <a:r>
              <a:rPr lang="en-US" sz="1800" dirty="0"/>
              <a:t> </a:t>
            </a:r>
            <a:r>
              <a:rPr lang="en-US" sz="1800" dirty="0" err="1"/>
              <a:t>dibuat</a:t>
            </a:r>
            <a:r>
              <a:rPr lang="en-US" sz="1800" dirty="0"/>
              <a:t> </a:t>
            </a:r>
            <a:r>
              <a:rPr lang="en-US" sz="1800" dirty="0" err="1"/>
              <a:t>oleh</a:t>
            </a:r>
            <a:r>
              <a:rPr lang="en-US" sz="1800" dirty="0"/>
              <a:t> </a:t>
            </a:r>
            <a:r>
              <a:rPr lang="en-US" sz="1800" dirty="0" err="1"/>
              <a:t>masyarakat</a:t>
            </a:r>
            <a:r>
              <a:rPr lang="en-US" sz="1800" dirty="0"/>
              <a:t> </a:t>
            </a:r>
            <a:r>
              <a:rPr lang="en-US" sz="1800" dirty="0" err="1"/>
              <a:t>Mesir</a:t>
            </a:r>
            <a:r>
              <a:rPr lang="en-US" sz="1800" dirty="0"/>
              <a:t> </a:t>
            </a:r>
            <a:r>
              <a:rPr lang="en-US" sz="1800" dirty="0" err="1"/>
              <a:t>dan</a:t>
            </a:r>
            <a:r>
              <a:rPr lang="en-US" sz="1800" dirty="0"/>
              <a:t> </a:t>
            </a:r>
            <a:r>
              <a:rPr lang="en-US" sz="1800" dirty="0" err="1"/>
              <a:t>Babilonia</a:t>
            </a:r>
            <a:r>
              <a:rPr lang="en-US" sz="1800" dirty="0"/>
              <a:t>.</a:t>
            </a:r>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500" dirty="0"/>
          </a:p>
          <a:p>
            <a:pPr eaLnBrk="1" hangingPunct="1">
              <a:lnSpc>
                <a:spcPct val="80000"/>
              </a:lnSpc>
              <a:defRPr/>
            </a:pPr>
            <a:r>
              <a:rPr lang="en-US" sz="1800" dirty="0" err="1"/>
              <a:t>Penyembuhan</a:t>
            </a:r>
            <a:r>
              <a:rPr lang="en-US" sz="1800" dirty="0"/>
              <a:t> </a:t>
            </a:r>
            <a:r>
              <a:rPr lang="en-US" sz="1800" dirty="0" err="1"/>
              <a:t>empirik</a:t>
            </a:r>
            <a:r>
              <a:rPr lang="en-US" sz="1800" dirty="0"/>
              <a:t> </a:t>
            </a:r>
            <a:r>
              <a:rPr lang="en-US" sz="1800" dirty="0" err="1"/>
              <a:t>sudah</a:t>
            </a:r>
            <a:r>
              <a:rPr lang="en-US" sz="1800" dirty="0"/>
              <a:t> </a:t>
            </a:r>
            <a:r>
              <a:rPr lang="en-US" sz="1800" dirty="0" err="1"/>
              <a:t>menggunakan</a:t>
            </a:r>
            <a:r>
              <a:rPr lang="en-US" sz="1800" dirty="0"/>
              <a:t>  </a:t>
            </a:r>
            <a:r>
              <a:rPr lang="en-US" sz="1800" dirty="0" err="1"/>
              <a:t>sediaan</a:t>
            </a:r>
            <a:r>
              <a:rPr lang="en-US" sz="1800" dirty="0"/>
              <a:t> </a:t>
            </a:r>
            <a:r>
              <a:rPr lang="en-US" sz="1800" dirty="0" err="1"/>
              <a:t>obat</a:t>
            </a:r>
            <a:r>
              <a:rPr lang="en-US" sz="1800" dirty="0"/>
              <a:t>: </a:t>
            </a:r>
            <a:r>
              <a:rPr lang="en-US" sz="1800" dirty="0" err="1"/>
              <a:t>pil</a:t>
            </a:r>
            <a:r>
              <a:rPr lang="en-US" sz="1800" dirty="0"/>
              <a:t>, </a:t>
            </a:r>
            <a:r>
              <a:rPr lang="en-US" sz="1800" dirty="0" err="1"/>
              <a:t>suppositoria</a:t>
            </a:r>
            <a:r>
              <a:rPr lang="en-US" sz="1800" dirty="0"/>
              <a:t>, enema, </a:t>
            </a:r>
            <a:r>
              <a:rPr lang="en-US" sz="1800" dirty="0" err="1"/>
              <a:t>salep</a:t>
            </a:r>
            <a:r>
              <a:rPr lang="en-US" sz="1800" dirty="0"/>
              <a:t>.</a:t>
            </a:r>
          </a:p>
          <a:p>
            <a:pPr eaLnBrk="1" hangingPunct="1">
              <a:lnSpc>
                <a:spcPct val="80000"/>
              </a:lnSpc>
              <a:buFont typeface="Wingdings" pitchFamily="2" charset="2"/>
              <a:buNone/>
              <a:defRPr/>
            </a:pPr>
            <a:endParaRPr lang="en-US" sz="1800" dirty="0"/>
          </a:p>
          <a:p>
            <a:pPr eaLnBrk="1" hangingPunct="1">
              <a:lnSpc>
                <a:spcPct val="80000"/>
              </a:lnSpc>
              <a:buFont typeface="Wingdings" pitchFamily="2" charset="2"/>
              <a:buNone/>
              <a:defRPr/>
            </a:pPr>
            <a:endParaRPr lang="en-US" sz="500" dirty="0"/>
          </a:p>
          <a:p>
            <a:pPr eaLnBrk="1" hangingPunct="1">
              <a:lnSpc>
                <a:spcPct val="80000"/>
              </a:lnSpc>
              <a:defRPr/>
            </a:pPr>
            <a:r>
              <a:rPr lang="en-US" sz="1800" dirty="0" err="1"/>
              <a:t>Ratusan</a:t>
            </a:r>
            <a:r>
              <a:rPr lang="en-US" sz="1800" dirty="0"/>
              <a:t> </a:t>
            </a:r>
            <a:r>
              <a:rPr lang="en-US" sz="1800" dirty="0" err="1"/>
              <a:t>bahan</a:t>
            </a:r>
            <a:r>
              <a:rPr lang="en-US" sz="1800" dirty="0"/>
              <a:t> </a:t>
            </a:r>
            <a:r>
              <a:rPr lang="en-US" sz="1800" dirty="0" err="1"/>
              <a:t>obat</a:t>
            </a:r>
            <a:r>
              <a:rPr lang="en-US" sz="1800" dirty="0"/>
              <a:t> </a:t>
            </a:r>
            <a:r>
              <a:rPr lang="en-US" sz="1800" dirty="0" err="1"/>
              <a:t>alam</a:t>
            </a:r>
            <a:r>
              <a:rPr lang="en-US" sz="1800" dirty="0"/>
              <a:t> </a:t>
            </a:r>
            <a:r>
              <a:rPr lang="en-US" sz="1800" dirty="0" err="1"/>
              <a:t>telah</a:t>
            </a:r>
            <a:r>
              <a:rPr lang="en-US" sz="1800" dirty="0"/>
              <a:t> </a:t>
            </a:r>
            <a:r>
              <a:rPr lang="en-US" sz="1800" dirty="0" err="1"/>
              <a:t>dikenal</a:t>
            </a:r>
            <a:r>
              <a:rPr lang="en-US" sz="1800" dirty="0"/>
              <a:t>: </a:t>
            </a:r>
            <a:r>
              <a:rPr lang="en-US" sz="1800" dirty="0" err="1"/>
              <a:t>bawang</a:t>
            </a:r>
            <a:r>
              <a:rPr lang="en-US" sz="1800" dirty="0"/>
              <a:t> </a:t>
            </a:r>
            <a:r>
              <a:rPr lang="en-US" sz="1800" dirty="0" err="1"/>
              <a:t>putih</a:t>
            </a:r>
            <a:r>
              <a:rPr lang="en-US" sz="1800" dirty="0"/>
              <a:t>, </a:t>
            </a:r>
            <a:r>
              <a:rPr lang="en-US" sz="1800" dirty="0" err="1"/>
              <a:t>biji</a:t>
            </a:r>
            <a:r>
              <a:rPr lang="en-US" sz="1800" dirty="0"/>
              <a:t> </a:t>
            </a:r>
            <a:r>
              <a:rPr lang="en-US" sz="1800" dirty="0" err="1"/>
              <a:t>jarak</a:t>
            </a:r>
            <a:r>
              <a:rPr lang="en-US" sz="1800" dirty="0"/>
              <a:t>, </a:t>
            </a:r>
            <a:r>
              <a:rPr lang="en-US" sz="1800" dirty="0" err="1"/>
              <a:t>asafoetida</a:t>
            </a:r>
            <a:r>
              <a:rPr lang="en-US" sz="1800" dirty="0"/>
              <a:t>, </a:t>
            </a:r>
            <a:r>
              <a:rPr lang="en-US" sz="1800" dirty="0" err="1"/>
              <a:t>dll</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9D743531-343B-013F-A4CC-39103B0FA7AD}"/>
              </a:ext>
            </a:extLst>
          </p:cNvPr>
          <p:cNvSpPr>
            <a:spLocks noGrp="1" noChangeArrowheads="1"/>
          </p:cNvSpPr>
          <p:nvPr>
            <p:ph type="body" idx="1"/>
          </p:nvPr>
        </p:nvSpPr>
        <p:spPr>
          <a:xfrm>
            <a:off x="838200" y="1828800"/>
            <a:ext cx="2895600" cy="4572000"/>
          </a:xfrm>
        </p:spPr>
        <p:txBody>
          <a:bodyPr/>
          <a:lstStyle/>
          <a:p>
            <a:pPr eaLnBrk="1" hangingPunct="1">
              <a:lnSpc>
                <a:spcPct val="80000"/>
              </a:lnSpc>
              <a:defRPr/>
            </a:pPr>
            <a:r>
              <a:rPr lang="en-US" sz="2000"/>
              <a:t>Shennong (2000 BC), menulis buku </a:t>
            </a:r>
            <a:r>
              <a:rPr lang="en-US" sz="2000" i="1"/>
              <a:t>Pen T-Sao</a:t>
            </a:r>
            <a:r>
              <a:rPr lang="en-US" sz="2000"/>
              <a:t> tentang </a:t>
            </a:r>
            <a:r>
              <a:rPr lang="en-US" sz="2000" i="1"/>
              <a:t>native herbal</a:t>
            </a:r>
            <a:r>
              <a:rPr lang="en-US" sz="2000"/>
              <a:t> yang khasiatnya dicoba pada dirinya.</a:t>
            </a:r>
          </a:p>
          <a:p>
            <a:pPr eaLnBrk="1" hangingPunct="1">
              <a:lnSpc>
                <a:spcPct val="80000"/>
              </a:lnSpc>
              <a:buFont typeface="Wingdings" pitchFamily="2" charset="2"/>
              <a:buNone/>
              <a:defRPr/>
            </a:pPr>
            <a:endParaRPr lang="en-US" sz="2000"/>
          </a:p>
          <a:p>
            <a:pPr eaLnBrk="1" hangingPunct="1">
              <a:lnSpc>
                <a:spcPct val="80000"/>
              </a:lnSpc>
              <a:buFont typeface="Wingdings" pitchFamily="2" charset="2"/>
              <a:buNone/>
              <a:defRPr/>
            </a:pPr>
            <a:endParaRPr lang="en-US" sz="800"/>
          </a:p>
          <a:p>
            <a:pPr eaLnBrk="1" hangingPunct="1">
              <a:lnSpc>
                <a:spcPct val="80000"/>
              </a:lnSpc>
              <a:defRPr/>
            </a:pPr>
            <a:r>
              <a:rPr lang="en-US" sz="2000"/>
              <a:t>Shennong Bencao Jing (</a:t>
            </a:r>
            <a:r>
              <a:rPr lang="en-US" sz="2000" i="1"/>
              <a:t>The Divine Farmer’s Herb-Root Classic</a:t>
            </a:r>
            <a:r>
              <a:rPr lang="en-US" sz="2000"/>
              <a:t>), adalah manual material medika Cina tertua (abad-I AD) yang dianggap sebagai Farmakope Cina  pertama.</a:t>
            </a:r>
          </a:p>
          <a:p>
            <a:pPr eaLnBrk="1" hangingPunct="1">
              <a:lnSpc>
                <a:spcPct val="80000"/>
              </a:lnSpc>
              <a:buFont typeface="Wingdings" pitchFamily="2" charset="2"/>
              <a:buNone/>
              <a:defRPr/>
            </a:pPr>
            <a:endParaRPr lang="en-US" sz="800"/>
          </a:p>
        </p:txBody>
      </p:sp>
      <p:sp>
        <p:nvSpPr>
          <p:cNvPr id="15365" name="Rectangle 5">
            <a:extLst>
              <a:ext uri="{FF2B5EF4-FFF2-40B4-BE49-F238E27FC236}">
                <a16:creationId xmlns:a16="http://schemas.microsoft.com/office/drawing/2014/main" id="{4AE56EF7-C7BB-5D3D-CB02-323932E25A12}"/>
              </a:ext>
            </a:extLst>
          </p:cNvPr>
          <p:cNvSpPr>
            <a:spLocks noGrp="1" noChangeArrowheads="1"/>
          </p:cNvSpPr>
          <p:nvPr>
            <p:ph type="title"/>
          </p:nvPr>
        </p:nvSpPr>
        <p:spPr>
          <a:xfrm>
            <a:off x="762000" y="457200"/>
            <a:ext cx="8229600" cy="914400"/>
          </a:xfrm>
          <a:solidFill>
            <a:srgbClr val="006666"/>
          </a:solidFill>
        </p:spPr>
        <p:txBody>
          <a:bodyPr/>
          <a:lstStyle/>
          <a:p>
            <a:pPr algn="ctr" eaLnBrk="1" hangingPunct="1">
              <a:defRPr/>
            </a:pPr>
            <a:r>
              <a:rPr lang="en-US" sz="3200"/>
              <a:t>Milenium Kedua Sebelum Masehi</a:t>
            </a:r>
            <a:br>
              <a:rPr lang="en-US" sz="3200"/>
            </a:br>
            <a:r>
              <a:rPr lang="en-US" sz="2000" b="0" i="1">
                <a:solidFill>
                  <a:srgbClr val="FFFF00"/>
                </a:solidFill>
              </a:rPr>
              <a:t>CINA: Shennong, Yin Yang, Qigong</a:t>
            </a:r>
            <a:br>
              <a:rPr lang="en-US" sz="2000" b="0" i="1">
                <a:solidFill>
                  <a:srgbClr val="FFFF00"/>
                </a:solidFill>
              </a:rPr>
            </a:br>
            <a:endParaRPr lang="en-US" sz="2000" b="0" i="1">
              <a:solidFill>
                <a:srgbClr val="FFFF00"/>
              </a:solidFill>
            </a:endParaRPr>
          </a:p>
        </p:txBody>
      </p:sp>
      <p:pic>
        <p:nvPicPr>
          <p:cNvPr id="13316" name="Picture 5" descr="2010-09-06 13-16-26_0128">
            <a:extLst>
              <a:ext uri="{FF2B5EF4-FFF2-40B4-BE49-F238E27FC236}">
                <a16:creationId xmlns:a16="http://schemas.microsoft.com/office/drawing/2014/main" id="{A3FE175A-8D6A-E826-DE56-D8F5BD6AB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52181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3771</TotalTime>
  <Words>5895</Words>
  <Application>Microsoft Office PowerPoint</Application>
  <PresentationFormat>On-screen Show (4:3)</PresentationFormat>
  <Paragraphs>604</Paragraphs>
  <Slides>57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Arial Black</vt:lpstr>
      <vt:lpstr>Tahoma</vt:lpstr>
      <vt:lpstr>Wingdings</vt:lpstr>
      <vt:lpstr>Shimmer</vt:lpstr>
      <vt:lpstr>PowerPoint Presentation</vt:lpstr>
      <vt:lpstr>PowerPoint Presentation</vt:lpstr>
      <vt:lpstr>PowerPoint Presentation</vt:lpstr>
      <vt:lpstr>EVOLUSI FARMASI Jaman Prasejarah – Farmasi Moderen</vt:lpstr>
      <vt:lpstr>Jaman Prasejarah 3000 Tahun Sebelum Masehi </vt:lpstr>
      <vt:lpstr>Milenium Kedua Sebelum Masehi MESIR DAN BABILONIA: Ebers Papyrus, Tablet Tanah Liat </vt:lpstr>
      <vt:lpstr>Milenium Kedua Sebelum Masehi MESIR DAN BABILONIA: Ebers Papyrus, Tablet Tanah Liat </vt:lpstr>
      <vt:lpstr>Milenium Kedua Sebelum Masehi MESIR DAN BABILONIA: Ebers Papyrus, Tablet Tanah Liat </vt:lpstr>
      <vt:lpstr>Milenium Kedua Sebelum Masehi CINA: Shennong, Yin Yang, Qigong </vt:lpstr>
      <vt:lpstr>Milenium Kedua Sebelum Masehi 2000 Tahun Sebelum Masehi</vt:lpstr>
      <vt:lpstr>Milenium Kedua Sebelum Masehi 2000 Tahun Sebelum Masehi</vt:lpstr>
      <vt:lpstr>Milenium Pertama Sebelum Masehi 1000 Tahun Sebelum Masehi</vt:lpstr>
      <vt:lpstr>Lima Abad Setelah Masehi YUNANI DAN ROMAWI: Dioscorides, Galen </vt:lpstr>
      <vt:lpstr>Lima Abad Setelah Masehi </vt:lpstr>
      <vt:lpstr>Abad Pertengahan 400-1500 AD Awal Jatuhnya Roma (ca.400) hingga Jatuhnya Constantinople (1453)</vt:lpstr>
      <vt:lpstr>Abad Pertengahan 400-1500 AD Awal Jatuhnya Roma (ca.400) hingga Jatuhnya Constantinople (1453)</vt:lpstr>
      <vt:lpstr>Abad Pertengahan400-1500 AD Bangkitnya Farmasi Islam</vt:lpstr>
      <vt:lpstr>Abad Pertengahan 400-1500 AD TIMUR TENGAH: Pemisahan Profesi Farmasi-Dokter</vt:lpstr>
      <vt:lpstr>Abad Pertengahan 500-1500 AD  JEPANG, EROPA: Frederick II, Pemisahan Profesi Farmasi-Dokter</vt:lpstr>
      <vt:lpstr>Renaissance dan Awal Eropa Moderen   1500-1900 AD</vt:lpstr>
      <vt:lpstr>Renaissance dan Awal Eropa Moderen   1500-1900 AD</vt:lpstr>
      <vt:lpstr>Renaissance dan Awal Eropa Moderen   1500-1900 AD</vt:lpstr>
      <vt:lpstr>Renaissance dan Awal Eropa Moderen 1500-1900 AD ABAD 18: PENELITIAN KIMIA</vt:lpstr>
      <vt:lpstr>Renaissance dan Awal Eropa Moderen1500-1900 AD ABAD KE 19: PENELITIAN KIMIA DAN FITOKIMIA </vt:lpstr>
      <vt:lpstr>Renaissance dan Awal Eropa Moderen1500-1900 AD ABAD KE 19: PENELITIAN KIMIA DAN FITOKIMIA </vt:lpstr>
      <vt:lpstr>Renaissance dan Awal Eropa Moderen   1500-1900 AD</vt:lpstr>
      <vt:lpstr>Renaissance dan Awal Eropa Moderen   1500-1900 AD</vt:lpstr>
      <vt:lpstr>Renaissance dan Awal Eropa Moderen 1500-1900 AD FARMASI INGGRIS  PADA AWAL EROPA MODEREN</vt:lpstr>
      <vt:lpstr>PowerPoint Presentation</vt:lpstr>
      <vt:lpstr>Farmasi Amerika Awal Farmasi Amerika 1600-1800-an </vt:lpstr>
      <vt:lpstr>Farmasi Amerika  Awal Farmasi Amerika 1600-1800-an </vt:lpstr>
      <vt:lpstr>Farmasi Amerika  Awal Farmasi Amerika 1600-1800-an </vt:lpstr>
      <vt:lpstr>Farmasi Amerika Masa Usai Perang Menuju Profesionalisme 1820-1860-an </vt:lpstr>
      <vt:lpstr>Farmasi Amerika  Masa Usai Perang Menuju Profesionalisme 1820-1860-an </vt:lpstr>
      <vt:lpstr>Farmasi Amerika  Masa Usai Perang Menuju Profesionalisme 1820-1860-an </vt:lpstr>
      <vt:lpstr>Farmasi Amerika  Masa Usai Perang Menuju Profesionalisme 1820-1860-an </vt:lpstr>
      <vt:lpstr>Farmasi Amerika  Transisi Menuju Profesi Moderen 1870-1920-an</vt:lpstr>
      <vt:lpstr>Farmasi Amerika Transisi Menuju Profesi moderen 1870-1920-an</vt:lpstr>
      <vt:lpstr>Farmasi Amerika Transisi Menuju Profesi Moderen 1870-1920-an</vt:lpstr>
      <vt:lpstr>Farmasi Amerika Transisi Menuju Profesi Moderen 1870-1920-an</vt:lpstr>
      <vt:lpstr>Farmasi Amerika Transisi Menuju Profesi Moderen 1870-1920-an</vt:lpstr>
      <vt:lpstr>Farmasi Amerika Transisi Menuju Profesi Moderen 1870-1920-an</vt:lpstr>
      <vt:lpstr>Farmasi Amerika Transisi Menuju Profesi Moderen 1870-1920-an</vt:lpstr>
      <vt:lpstr>Farmasi Amerika Era Menghitung dan Menuang 1930-1970-an</vt:lpstr>
      <vt:lpstr>Farmasi Amerika Era Menghitung dan Menuang 1930-1970-an</vt:lpstr>
      <vt:lpstr>Farmasi Amerika Era Menghitung dan Menuang 1930-1970-an</vt:lpstr>
      <vt:lpstr>Farmasi Amerika Era Menghitung dan Menuang 1930-1970-an</vt:lpstr>
      <vt:lpstr>Farmasi Amerika Awal Farmasi Klinik dan Pharmaceutical Care 1960-2000-an</vt:lpstr>
      <vt:lpstr>Farmasi Amerika  Awal Farmasi Klinik dan Pharmaceutical Care 1960-2000-an</vt:lpstr>
      <vt:lpstr>Farmasi Amerika  Awal Farmasi Klinik dan Pharmaceutical Care 1960-2000-an</vt:lpstr>
      <vt:lpstr>Farmasi Amerika  Awal Farmasi Klinik dan Pharmaceutical Care 1960-2000-an</vt:lpstr>
      <vt:lpstr>Farmasi Amerika  Awal Farmasi Klinik dan Pharmaceutical Care 1960-2000-an</vt:lpstr>
      <vt:lpstr>Farmasi Amerika  Awal Farmasi Klinik dan Pharmaceutical Care 1960-2000-an</vt:lpstr>
      <vt:lpstr>Farmasi Amerika Farmasi Moderen Menuju Masa Depan &gt;2000</vt:lpstr>
      <vt:lpstr>ILMU FARMASI YANG RELATIF BARU</vt:lpstr>
      <vt:lpstr>ILMU FARMASI YANG RELATIF BARU</vt:lpstr>
      <vt:lpstr>HISTROY OF PHARMACY</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EVOLUSI VARMASI</dc:title>
  <dc:creator>Wayan Redja</dc:creator>
  <cp:lastModifiedBy>Novi Yantih</cp:lastModifiedBy>
  <cp:revision>107</cp:revision>
  <dcterms:created xsi:type="dcterms:W3CDTF">2000-01-18T18:19:08Z</dcterms:created>
  <dcterms:modified xsi:type="dcterms:W3CDTF">2025-09-23T06:13:54Z</dcterms:modified>
</cp:coreProperties>
</file>